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 id="2147483915" r:id="rId5"/>
  </p:sldMasterIdLst>
  <p:notesMasterIdLst>
    <p:notesMasterId r:id="rId60"/>
  </p:notesMasterIdLst>
  <p:sldIdLst>
    <p:sldId id="256" r:id="rId6"/>
    <p:sldId id="257" r:id="rId7"/>
    <p:sldId id="258" r:id="rId8"/>
    <p:sldId id="759" r:id="rId9"/>
    <p:sldId id="461" r:id="rId10"/>
    <p:sldId id="308" r:id="rId11"/>
    <p:sldId id="338" r:id="rId12"/>
    <p:sldId id="340" r:id="rId13"/>
    <p:sldId id="309" r:id="rId14"/>
    <p:sldId id="333" r:id="rId15"/>
    <p:sldId id="326" r:id="rId16"/>
    <p:sldId id="282" r:id="rId17"/>
    <p:sldId id="342" r:id="rId18"/>
    <p:sldId id="343" r:id="rId19"/>
    <p:sldId id="345" r:id="rId20"/>
    <p:sldId id="300" r:id="rId21"/>
    <p:sldId id="344" r:id="rId22"/>
    <p:sldId id="303" r:id="rId23"/>
    <p:sldId id="350" r:id="rId24"/>
    <p:sldId id="351" r:id="rId25"/>
    <p:sldId id="352" r:id="rId26"/>
    <p:sldId id="353" r:id="rId27"/>
    <p:sldId id="356" r:id="rId28"/>
    <p:sldId id="361" r:id="rId29"/>
    <p:sldId id="280" r:id="rId30"/>
    <p:sldId id="316" r:id="rId31"/>
    <p:sldId id="357" r:id="rId32"/>
    <p:sldId id="290" r:id="rId33"/>
    <p:sldId id="334" r:id="rId34"/>
    <p:sldId id="362" r:id="rId35"/>
    <p:sldId id="286" r:id="rId36"/>
    <p:sldId id="288" r:id="rId37"/>
    <p:sldId id="289" r:id="rId38"/>
    <p:sldId id="320" r:id="rId39"/>
    <p:sldId id="319" r:id="rId40"/>
    <p:sldId id="321" r:id="rId41"/>
    <p:sldId id="358" r:id="rId42"/>
    <p:sldId id="291" r:id="rId43"/>
    <p:sldId id="304" r:id="rId44"/>
    <p:sldId id="329" r:id="rId45"/>
    <p:sldId id="302" r:id="rId46"/>
    <p:sldId id="336" r:id="rId47"/>
    <p:sldId id="758" r:id="rId48"/>
    <p:sldId id="762" r:id="rId49"/>
    <p:sldId id="880" r:id="rId50"/>
    <p:sldId id="750" r:id="rId51"/>
    <p:sldId id="763" r:id="rId52"/>
    <p:sldId id="765" r:id="rId53"/>
    <p:sldId id="770" r:id="rId54"/>
    <p:sldId id="769" r:id="rId55"/>
    <p:sldId id="443" r:id="rId56"/>
    <p:sldId id="753" r:id="rId57"/>
    <p:sldId id="476" r:id="rId58"/>
    <p:sldId id="75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E9424B-0926-499A-95E0-04FD2D42FA27}" v="4" dt="2019-11-26T14:43:53.3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1"/>
  </p:normalViewPr>
  <p:slideViewPr>
    <p:cSldViewPr snapToGrid="0" snapToObjects="1">
      <p:cViewPr varScale="1">
        <p:scale>
          <a:sx n="114" d="100"/>
          <a:sy n="114" d="100"/>
        </p:scale>
        <p:origin x="438"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Walker" userId="590d7d16-d4e2-4ce6-a1d7-ae9cc51fa2bb" providerId="ADAL" clId="{992078F2-3829-41F9-82F3-67E032D6E44E}"/>
    <pc:docChg chg="undo custSel modSld">
      <pc:chgData name="Greg Walker" userId="590d7d16-d4e2-4ce6-a1d7-ae9cc51fa2bb" providerId="ADAL" clId="{992078F2-3829-41F9-82F3-67E032D6E44E}" dt="2019-11-26T14:44:03.459" v="47" actId="1076"/>
      <pc:docMkLst>
        <pc:docMk/>
      </pc:docMkLst>
      <pc:sldChg chg="modSp">
        <pc:chgData name="Greg Walker" userId="590d7d16-d4e2-4ce6-a1d7-ae9cc51fa2bb" providerId="ADAL" clId="{992078F2-3829-41F9-82F3-67E032D6E44E}" dt="2019-11-26T14:43:36.243" v="38" actId="1076"/>
        <pc:sldMkLst>
          <pc:docMk/>
          <pc:sldMk cId="2693195115" sldId="461"/>
        </pc:sldMkLst>
        <pc:spChg chg="mod">
          <ac:chgData name="Greg Walker" userId="590d7d16-d4e2-4ce6-a1d7-ae9cc51fa2bb" providerId="ADAL" clId="{992078F2-3829-41F9-82F3-67E032D6E44E}" dt="2019-11-26T14:42:56.881" v="35" actId="1076"/>
          <ac:spMkLst>
            <pc:docMk/>
            <pc:sldMk cId="2693195115" sldId="461"/>
            <ac:spMk id="9" creationId="{B0CC83E2-1974-41B7-830E-BC1E87D59CD7}"/>
          </ac:spMkLst>
        </pc:spChg>
        <pc:spChg chg="mod">
          <ac:chgData name="Greg Walker" userId="590d7d16-d4e2-4ce6-a1d7-ae9cc51fa2bb" providerId="ADAL" clId="{992078F2-3829-41F9-82F3-67E032D6E44E}" dt="2019-11-26T14:43:36.243" v="38" actId="1076"/>
          <ac:spMkLst>
            <pc:docMk/>
            <pc:sldMk cId="2693195115" sldId="461"/>
            <ac:spMk id="13" creationId="{51D555CD-59E2-4813-AA68-45EF54C12028}"/>
          </ac:spMkLst>
        </pc:spChg>
        <pc:picChg chg="mod">
          <ac:chgData name="Greg Walker" userId="590d7d16-d4e2-4ce6-a1d7-ae9cc51fa2bb" providerId="ADAL" clId="{992078F2-3829-41F9-82F3-67E032D6E44E}" dt="2019-11-26T14:43:00.653" v="36" actId="1076"/>
          <ac:picMkLst>
            <pc:docMk/>
            <pc:sldMk cId="2693195115" sldId="461"/>
            <ac:picMk id="10" creationId="{5C25F648-500A-4C32-9D44-45DE3CD6DACB}"/>
          </ac:picMkLst>
        </pc:picChg>
      </pc:sldChg>
      <pc:sldChg chg="modSp">
        <pc:chgData name="Greg Walker" userId="590d7d16-d4e2-4ce6-a1d7-ae9cc51fa2bb" providerId="ADAL" clId="{992078F2-3829-41F9-82F3-67E032D6E44E}" dt="2019-11-26T14:42:03.277" v="34" actId="6549"/>
        <pc:sldMkLst>
          <pc:docMk/>
          <pc:sldMk cId="3179197208" sldId="476"/>
        </pc:sldMkLst>
        <pc:spChg chg="mod">
          <ac:chgData name="Greg Walker" userId="590d7d16-d4e2-4ce6-a1d7-ae9cc51fa2bb" providerId="ADAL" clId="{992078F2-3829-41F9-82F3-67E032D6E44E}" dt="2019-11-26T14:42:03.277" v="34" actId="6549"/>
          <ac:spMkLst>
            <pc:docMk/>
            <pc:sldMk cId="3179197208" sldId="476"/>
            <ac:spMk id="5" creationId="{00000000-0000-0000-0000-000000000000}"/>
          </ac:spMkLst>
        </pc:spChg>
      </pc:sldChg>
      <pc:sldChg chg="addSp delSp modSp">
        <pc:chgData name="Greg Walker" userId="590d7d16-d4e2-4ce6-a1d7-ae9cc51fa2bb" providerId="ADAL" clId="{992078F2-3829-41F9-82F3-67E032D6E44E}" dt="2019-11-26T14:44:03.459" v="47" actId="1076"/>
        <pc:sldMkLst>
          <pc:docMk/>
          <pc:sldMk cId="2545719771" sldId="758"/>
        </pc:sldMkLst>
        <pc:spChg chg="del mod">
          <ac:chgData name="Greg Walker" userId="590d7d16-d4e2-4ce6-a1d7-ae9cc51fa2bb" providerId="ADAL" clId="{992078F2-3829-41F9-82F3-67E032D6E44E}" dt="2019-11-26T14:43:52.006" v="45" actId="478"/>
          <ac:spMkLst>
            <pc:docMk/>
            <pc:sldMk cId="2545719771" sldId="758"/>
            <ac:spMk id="7" creationId="{A88488FC-F716-416E-AB1E-0BAE25326D15}"/>
          </ac:spMkLst>
        </pc:spChg>
        <pc:spChg chg="add mod">
          <ac:chgData name="Greg Walker" userId="590d7d16-d4e2-4ce6-a1d7-ae9cc51fa2bb" providerId="ADAL" clId="{992078F2-3829-41F9-82F3-67E032D6E44E}" dt="2019-11-26T14:44:03.459" v="47" actId="1076"/>
          <ac:spMkLst>
            <pc:docMk/>
            <pc:sldMk cId="2545719771" sldId="758"/>
            <ac:spMk id="11" creationId="{A9CF67D4-D829-4E04-92F3-2A9C4322696E}"/>
          </ac:spMkLst>
        </pc:spChg>
        <pc:picChg chg="del">
          <ac:chgData name="Greg Walker" userId="590d7d16-d4e2-4ce6-a1d7-ae9cc51fa2bb" providerId="ADAL" clId="{992078F2-3829-41F9-82F3-67E032D6E44E}" dt="2019-11-26T14:43:48.894" v="40" actId="478"/>
          <ac:picMkLst>
            <pc:docMk/>
            <pc:sldMk cId="2545719771" sldId="758"/>
            <ac:picMk id="8" creationId="{A603D272-F5D3-477E-9BD1-AF84B773E9FC}"/>
          </ac:picMkLst>
        </pc:picChg>
        <pc:picChg chg="del">
          <ac:chgData name="Greg Walker" userId="590d7d16-d4e2-4ce6-a1d7-ae9cc51fa2bb" providerId="ADAL" clId="{992078F2-3829-41F9-82F3-67E032D6E44E}" dt="2019-11-26T14:43:50.022" v="42" actId="478"/>
          <ac:picMkLst>
            <pc:docMk/>
            <pc:sldMk cId="2545719771" sldId="758"/>
            <ac:picMk id="9" creationId="{810AF400-D1CB-4425-B0B3-0236BFFF8CE8}"/>
          </ac:picMkLst>
        </pc:picChg>
        <pc:picChg chg="add mod">
          <ac:chgData name="Greg Walker" userId="590d7d16-d4e2-4ce6-a1d7-ae9cc51fa2bb" providerId="ADAL" clId="{992078F2-3829-41F9-82F3-67E032D6E44E}" dt="2019-11-26T14:44:03.459" v="47" actId="1076"/>
          <ac:picMkLst>
            <pc:docMk/>
            <pc:sldMk cId="2545719771" sldId="758"/>
            <ac:picMk id="13" creationId="{516D975B-028E-4B93-993F-E34C0A322C8E}"/>
          </ac:picMkLst>
        </pc:picChg>
        <pc:picChg chg="add mod">
          <ac:chgData name="Greg Walker" userId="590d7d16-d4e2-4ce6-a1d7-ae9cc51fa2bb" providerId="ADAL" clId="{992078F2-3829-41F9-82F3-67E032D6E44E}" dt="2019-11-26T14:44:03.459" v="47" actId="1076"/>
          <ac:picMkLst>
            <pc:docMk/>
            <pc:sldMk cId="2545719771" sldId="758"/>
            <ac:picMk id="14" creationId="{A1F25B0D-742B-4ECA-B553-5F6E53144595}"/>
          </ac:picMkLst>
        </pc:picChg>
      </pc:sldChg>
    </pc:docChg>
  </pc:docChgLst>
  <pc:docChgLst>
    <pc:chgData name="Greg Walker" userId="590d7d16-d4e2-4ce6-a1d7-ae9cc51fa2bb" providerId="ADAL" clId="{76E9424B-0926-499A-95E0-04FD2D42FA27}"/>
    <pc:docChg chg="modSld">
      <pc:chgData name="Greg Walker" userId="590d7d16-d4e2-4ce6-a1d7-ae9cc51fa2bb" providerId="ADAL" clId="{76E9424B-0926-499A-95E0-04FD2D42FA27}" dt="2019-11-26T15:48:11.515" v="17" actId="6549"/>
      <pc:docMkLst>
        <pc:docMk/>
      </pc:docMkLst>
      <pc:sldChg chg="modSp">
        <pc:chgData name="Greg Walker" userId="590d7d16-d4e2-4ce6-a1d7-ae9cc51fa2bb" providerId="ADAL" clId="{76E9424B-0926-499A-95E0-04FD2D42FA27}" dt="2019-11-26T15:48:11.515" v="17" actId="6549"/>
        <pc:sldMkLst>
          <pc:docMk/>
          <pc:sldMk cId="573922979" sldId="256"/>
        </pc:sldMkLst>
        <pc:spChg chg="mod">
          <ac:chgData name="Greg Walker" userId="590d7d16-d4e2-4ce6-a1d7-ae9cc51fa2bb" providerId="ADAL" clId="{76E9424B-0926-499A-95E0-04FD2D42FA27}" dt="2019-11-26T15:48:11.515" v="17" actId="6549"/>
          <ac:spMkLst>
            <pc:docMk/>
            <pc:sldMk cId="573922979" sldId="256"/>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11/26/2019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15" name="Picture 14">
            <a:extLst>
              <a:ext uri="{FF2B5EF4-FFF2-40B4-BE49-F238E27FC236}">
                <a16:creationId xmlns:a16="http://schemas.microsoft.com/office/drawing/2014/main" id="{7B275C16-FC74-442C-8007-1C833F80D831}"/>
              </a:ext>
            </a:extLst>
          </p:cNvPr>
          <p:cNvPicPr>
            <a:picLocks noChangeAspect="1"/>
          </p:cNvPicPr>
          <p:nvPr userDrawn="1"/>
        </p:nvPicPr>
        <p:blipFill>
          <a:blip r:embed="rId4"/>
          <a:stretch>
            <a:fillRect/>
          </a:stretch>
        </p:blipFill>
        <p:spPr>
          <a:xfrm>
            <a:off x="872839" y="498889"/>
            <a:ext cx="8091055" cy="1357499"/>
          </a:xfrm>
          <a:prstGeom prst="rect">
            <a:avLst/>
          </a:prstGeom>
        </p:spPr>
      </p:pic>
      <p:sp>
        <p:nvSpPr>
          <p:cNvPr id="17" name="Footer Placeholder 3">
            <a:extLst>
              <a:ext uri="{FF2B5EF4-FFF2-40B4-BE49-F238E27FC236}">
                <a16:creationId xmlns:a16="http://schemas.microsoft.com/office/drawing/2014/main" id="{09403CD3-73B7-4C73-B45B-3E3F6B817136}"/>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 2019, Continental Automated Buildings Association</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713420" y="6489761"/>
            <a:ext cx="2844800" cy="365125"/>
          </a:xfrm>
        </p:spPr>
        <p:txBody>
          <a:bodyPr/>
          <a:lstStyle>
            <a:lvl1pPr algn="ctr">
              <a:defRPr/>
            </a:lvl1pPr>
          </a:lstStyle>
          <a:p>
            <a:fld id="{558DD4E7-A851-4C2D-8EFB-5B345ED09D89}" type="slidenum">
              <a:rPr lang="en-US" smtClean="0"/>
              <a:pPr/>
              <a:t>‹#›</a:t>
            </a:fld>
            <a:endParaRPr lang="en-US"/>
          </a:p>
        </p:txBody>
      </p:sp>
      <p:cxnSp>
        <p:nvCxnSpPr>
          <p:cNvPr id="6" name="Straight Connector 5"/>
          <p:cNvCxnSpPr/>
          <p:nvPr userDrawn="1"/>
        </p:nvCxnSpPr>
        <p:spPr>
          <a:xfrm>
            <a:off x="0" y="6309375"/>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630" y="6473159"/>
            <a:ext cx="1230764" cy="297081"/>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0655800" y="6424595"/>
            <a:ext cx="1536200" cy="338689"/>
          </a:xfrm>
          <a:prstGeom prst="rect">
            <a:avLst/>
          </a:prstGeom>
        </p:spPr>
      </p:pic>
    </p:spTree>
    <p:extLst>
      <p:ext uri="{BB962C8B-B14F-4D97-AF65-F5344CB8AC3E}">
        <p14:creationId xmlns:p14="http://schemas.microsoft.com/office/powerpoint/2010/main" val="70869703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5140ED-D074-4725-B131-A542C86BCB35}" type="datetimeFigureOut">
              <a:rPr lang="en-US" smtClean="0"/>
              <a:pPr/>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DD4E7-A851-4C2D-8EFB-5B345ED09D89}" type="slidenum">
              <a:rPr lang="en-US" smtClean="0"/>
              <a:pPr/>
              <a:t>‹#›</a:t>
            </a:fld>
            <a:endParaRPr lang="en-US"/>
          </a:p>
        </p:txBody>
      </p:sp>
    </p:spTree>
    <p:extLst>
      <p:ext uri="{BB962C8B-B14F-4D97-AF65-F5344CB8AC3E}">
        <p14:creationId xmlns:p14="http://schemas.microsoft.com/office/powerpoint/2010/main" val="2699343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a:prstGeom prst="rect">
            <a:avLst/>
          </a:prstGeom>
        </p:spPr>
        <p:txBody>
          <a:bodyPr anchor="t"/>
          <a:lstStyle>
            <a:lvl1pPr algn="l">
              <a:defRPr sz="4000" b="1" cap="all">
                <a:latin typeface="Arial" pitchFamily="34" charset="0"/>
                <a:cs typeface="Arial"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025140ED-D074-4725-B131-A542C86BCB35}" type="datetimeFigureOut">
              <a:rPr lang="en-US" smtClean="0"/>
              <a:pPr/>
              <a:t>11/26/2019</a:t>
            </a:fld>
            <a:endParaRPr lang="en-US"/>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558DD4E7-A851-4C2D-8EFB-5B345ED09D89}" type="slidenum">
              <a:rPr lang="en-US" smtClean="0"/>
              <a:pPr/>
              <a:t>‹#›</a:t>
            </a:fld>
            <a:endParaRPr lang="en-US"/>
          </a:p>
        </p:txBody>
      </p:sp>
    </p:spTree>
    <p:extLst>
      <p:ext uri="{BB962C8B-B14F-4D97-AF65-F5344CB8AC3E}">
        <p14:creationId xmlns:p14="http://schemas.microsoft.com/office/powerpoint/2010/main" val="4282237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itchFamily="34" charset="0"/>
                <a:cs typeface="Arial" pitchFamily="34" charset="0"/>
              </a:defRPr>
            </a:lvl1pPr>
          </a:lstStyle>
          <a:p>
            <a:fld id="{025140ED-D074-4725-B131-A542C86BCB35}" type="datetimeFigureOut">
              <a:rPr lang="en-US" smtClean="0"/>
              <a:pPr/>
              <a:t>11/26/2019</a:t>
            </a:fld>
            <a:endParaRPr lang="en-US"/>
          </a:p>
        </p:txBody>
      </p:sp>
      <p:sp>
        <p:nvSpPr>
          <p:cNvPr id="6" name="Footer Placeholder 5"/>
          <p:cNvSpPr>
            <a:spLocks noGrp="1"/>
          </p:cNvSpPr>
          <p:nvPr>
            <p:ph type="ftr" sz="quarter" idx="11"/>
          </p:nvPr>
        </p:nvSpPr>
        <p:spPr/>
        <p:txBody>
          <a:bodyPr/>
          <a:lstStyle>
            <a:lvl1pPr>
              <a:defRPr>
                <a:latin typeface="Arial" pitchFamily="34" charset="0"/>
                <a:cs typeface="Arial"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itchFamily="34" charset="0"/>
                <a:cs typeface="Arial" pitchFamily="34" charset="0"/>
              </a:defRPr>
            </a:lvl1pPr>
          </a:lstStyle>
          <a:p>
            <a:fld id="{558DD4E7-A851-4C2D-8EFB-5B345ED09D89}" type="slidenum">
              <a:rPr lang="en-US" smtClean="0"/>
              <a:pPr/>
              <a:t>‹#›</a:t>
            </a:fld>
            <a:endParaRPr lang="en-US"/>
          </a:p>
        </p:txBody>
      </p:sp>
    </p:spTree>
    <p:extLst>
      <p:ext uri="{BB962C8B-B14F-4D97-AF65-F5344CB8AC3E}">
        <p14:creationId xmlns:p14="http://schemas.microsoft.com/office/powerpoint/2010/main" val="1484408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Arial" pitchFamily="34" charset="0"/>
                <a:cs typeface="Arial" pitchFamily="34" charset="0"/>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pitchFamily="34" charset="0"/>
                <a:cs typeface="Arial" pitchFamily="34" charset="0"/>
              </a:defRPr>
            </a:lvl1pPr>
          </a:lstStyle>
          <a:p>
            <a:fld id="{025140ED-D074-4725-B131-A542C86BCB35}" type="datetimeFigureOut">
              <a:rPr lang="en-US" smtClean="0"/>
              <a:pPr/>
              <a:t>11/26/2019</a:t>
            </a:fld>
            <a:endParaRPr lang="en-US"/>
          </a:p>
        </p:txBody>
      </p:sp>
      <p:sp>
        <p:nvSpPr>
          <p:cNvPr id="8" name="Footer Placeholder 7"/>
          <p:cNvSpPr>
            <a:spLocks noGrp="1"/>
          </p:cNvSpPr>
          <p:nvPr>
            <p:ph type="ftr" sz="quarter" idx="11"/>
          </p:nvPr>
        </p:nvSpPr>
        <p:spPr/>
        <p:txBody>
          <a:bodyPr/>
          <a:lstStyle>
            <a:lvl1pPr>
              <a:defRPr>
                <a:latin typeface="Arial" pitchFamily="34" charset="0"/>
                <a:cs typeface="Arial"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Arial" pitchFamily="34" charset="0"/>
                <a:cs typeface="Arial" pitchFamily="34" charset="0"/>
              </a:defRPr>
            </a:lvl1pPr>
          </a:lstStyle>
          <a:p>
            <a:fld id="{558DD4E7-A851-4C2D-8EFB-5B345ED09D89}" type="slidenum">
              <a:rPr lang="en-US" smtClean="0"/>
              <a:pPr/>
              <a:t>‹#›</a:t>
            </a:fld>
            <a:endParaRPr lang="en-US"/>
          </a:p>
        </p:txBody>
      </p:sp>
    </p:spTree>
    <p:extLst>
      <p:ext uri="{BB962C8B-B14F-4D97-AF65-F5344CB8AC3E}">
        <p14:creationId xmlns:p14="http://schemas.microsoft.com/office/powerpoint/2010/main" val="3958661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Arial" pitchFamily="34" charset="0"/>
                <a:cs typeface="Arial"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itchFamily="34" charset="0"/>
                <a:cs typeface="Arial" pitchFamily="34" charset="0"/>
              </a:defRPr>
            </a:lvl1pPr>
          </a:lstStyle>
          <a:p>
            <a:fld id="{025140ED-D074-4725-B131-A542C86BCB35}" type="datetimeFigureOut">
              <a:rPr lang="en-US" smtClean="0"/>
              <a:pPr/>
              <a:t>11/26/2019</a:t>
            </a:fld>
            <a:endParaRPr lang="en-US"/>
          </a:p>
        </p:txBody>
      </p:sp>
      <p:sp>
        <p:nvSpPr>
          <p:cNvPr id="4" name="Footer Placeholder 3"/>
          <p:cNvSpPr>
            <a:spLocks noGrp="1"/>
          </p:cNvSpPr>
          <p:nvPr>
            <p:ph type="ftr" sz="quarter" idx="11"/>
          </p:nvPr>
        </p:nvSpPr>
        <p:spPr/>
        <p:txBody>
          <a:bodyPr/>
          <a:lstStyle>
            <a:lvl1pPr>
              <a:defRPr>
                <a:latin typeface="Arial" pitchFamily="34" charset="0"/>
                <a:cs typeface="Arial"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Arial" pitchFamily="34" charset="0"/>
                <a:cs typeface="Arial" pitchFamily="34" charset="0"/>
              </a:defRPr>
            </a:lvl1pPr>
          </a:lstStyle>
          <a:p>
            <a:fld id="{558DD4E7-A851-4C2D-8EFB-5B345ED09D89}" type="slidenum">
              <a:rPr lang="en-US" smtClean="0"/>
              <a:pPr/>
              <a:t>‹#›</a:t>
            </a:fld>
            <a:endParaRPr lang="en-US"/>
          </a:p>
        </p:txBody>
      </p:sp>
    </p:spTree>
    <p:extLst>
      <p:ext uri="{BB962C8B-B14F-4D97-AF65-F5344CB8AC3E}">
        <p14:creationId xmlns:p14="http://schemas.microsoft.com/office/powerpoint/2010/main" val="860632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cs typeface="Arial" pitchFamily="34" charset="0"/>
              </a:defRPr>
            </a:lvl1pPr>
          </a:lstStyle>
          <a:p>
            <a:fld id="{025140ED-D074-4725-B131-A542C86BCB35}" type="datetimeFigureOut">
              <a:rPr lang="en-US" smtClean="0"/>
              <a:pPr/>
              <a:t>11/26/2019</a:t>
            </a:fld>
            <a:endParaRPr lang="en-US"/>
          </a:p>
        </p:txBody>
      </p:sp>
      <p:sp>
        <p:nvSpPr>
          <p:cNvPr id="6" name="Footer Placeholder 5"/>
          <p:cNvSpPr>
            <a:spLocks noGrp="1"/>
          </p:cNvSpPr>
          <p:nvPr>
            <p:ph type="ftr" sz="quarter" idx="11"/>
          </p:nvPr>
        </p:nvSpPr>
        <p:spPr/>
        <p:txBody>
          <a:bodyPr/>
          <a:lstStyle>
            <a:lvl1pPr>
              <a:defRPr>
                <a:latin typeface="Arial" pitchFamily="34" charset="0"/>
                <a:cs typeface="Arial"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itchFamily="34" charset="0"/>
                <a:cs typeface="Arial" pitchFamily="34" charset="0"/>
              </a:defRPr>
            </a:lvl1pPr>
          </a:lstStyle>
          <a:p>
            <a:fld id="{558DD4E7-A851-4C2D-8EFB-5B345ED09D89}" type="slidenum">
              <a:rPr lang="en-US" smtClean="0"/>
              <a:pPr/>
              <a:t>‹#›</a:t>
            </a:fld>
            <a:endParaRPr lang="en-US"/>
          </a:p>
        </p:txBody>
      </p:sp>
    </p:spTree>
    <p:extLst>
      <p:ext uri="{BB962C8B-B14F-4D97-AF65-F5344CB8AC3E}">
        <p14:creationId xmlns:p14="http://schemas.microsoft.com/office/powerpoint/2010/main" val="3167128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pitchFamily="34" charset="0"/>
                <a:cs typeface="Arial" pitchFamily="34" charset="0"/>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cs typeface="Arial" pitchFamily="34" charset="0"/>
              </a:defRPr>
            </a:lvl1pPr>
          </a:lstStyle>
          <a:p>
            <a:fld id="{025140ED-D074-4725-B131-A542C86BCB35}" type="datetimeFigureOut">
              <a:rPr lang="en-US" smtClean="0"/>
              <a:pPr/>
              <a:t>11/26/2019</a:t>
            </a:fld>
            <a:endParaRPr lang="en-US"/>
          </a:p>
        </p:txBody>
      </p:sp>
      <p:sp>
        <p:nvSpPr>
          <p:cNvPr id="6" name="Footer Placeholder 5"/>
          <p:cNvSpPr>
            <a:spLocks noGrp="1"/>
          </p:cNvSpPr>
          <p:nvPr>
            <p:ph type="ftr" sz="quarter" idx="11"/>
          </p:nvPr>
        </p:nvSpPr>
        <p:spPr/>
        <p:txBody>
          <a:bodyPr/>
          <a:lstStyle>
            <a:lvl1pPr>
              <a:defRPr>
                <a:latin typeface="Arial" pitchFamily="34" charset="0"/>
                <a:cs typeface="Arial"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itchFamily="34" charset="0"/>
                <a:cs typeface="Arial" pitchFamily="34" charset="0"/>
              </a:defRPr>
            </a:lvl1pPr>
          </a:lstStyle>
          <a:p>
            <a:fld id="{558DD4E7-A851-4C2D-8EFB-5B345ED09D89}" type="slidenum">
              <a:rPr lang="en-US" smtClean="0"/>
              <a:pPr/>
              <a:t>‹#›</a:t>
            </a:fld>
            <a:endParaRPr lang="en-US"/>
          </a:p>
        </p:txBody>
      </p:sp>
    </p:spTree>
    <p:extLst>
      <p:ext uri="{BB962C8B-B14F-4D97-AF65-F5344CB8AC3E}">
        <p14:creationId xmlns:p14="http://schemas.microsoft.com/office/powerpoint/2010/main" val="3645469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Arial" pitchFamily="34" charset="0"/>
                <a:cs typeface="Arial"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025140ED-D074-4725-B131-A542C86BCB35}" type="datetimeFigureOut">
              <a:rPr lang="en-US" smtClean="0"/>
              <a:pPr/>
              <a:t>11/26/2019</a:t>
            </a:fld>
            <a:endParaRPr lang="en-US"/>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558DD4E7-A851-4C2D-8EFB-5B345ED09D89}" type="slidenum">
              <a:rPr lang="en-US" smtClean="0"/>
              <a:pPr/>
              <a:t>‹#›</a:t>
            </a:fld>
            <a:endParaRPr lang="en-US"/>
          </a:p>
        </p:txBody>
      </p:sp>
    </p:spTree>
    <p:extLst>
      <p:ext uri="{BB962C8B-B14F-4D97-AF65-F5344CB8AC3E}">
        <p14:creationId xmlns:p14="http://schemas.microsoft.com/office/powerpoint/2010/main" val="2310087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a:prstGeom prst="rect">
            <a:avLst/>
          </a:prstGeom>
        </p:spPr>
        <p:txBody>
          <a:bodyPr vert="eaVert"/>
          <a:lstStyle>
            <a:lvl1pPr>
              <a:defRPr>
                <a:latin typeface="Arial" pitchFamily="34" charset="0"/>
                <a:cs typeface="Arial"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025140ED-D074-4725-B131-A542C86BCB35}" type="datetimeFigureOut">
              <a:rPr lang="en-US" smtClean="0"/>
              <a:pPr/>
              <a:t>11/26/2019</a:t>
            </a:fld>
            <a:endParaRPr lang="en-US"/>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558DD4E7-A851-4C2D-8EFB-5B345ED09D89}" type="slidenum">
              <a:rPr lang="en-US" smtClean="0"/>
              <a:pPr/>
              <a:t>‹#›</a:t>
            </a:fld>
            <a:endParaRPr lang="en-US"/>
          </a:p>
        </p:txBody>
      </p:sp>
    </p:spTree>
    <p:extLst>
      <p:ext uri="{BB962C8B-B14F-4D97-AF65-F5344CB8AC3E}">
        <p14:creationId xmlns:p14="http://schemas.microsoft.com/office/powerpoint/2010/main" val="1896967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8" name="Picture 7">
            <a:extLst>
              <a:ext uri="{FF2B5EF4-FFF2-40B4-BE49-F238E27FC236}">
                <a16:creationId xmlns:a16="http://schemas.microsoft.com/office/drawing/2014/main" id="{C2B606E0-CE49-4863-81C4-545894416E9C}"/>
              </a:ext>
            </a:extLst>
          </p:cNvPr>
          <p:cNvPicPr>
            <a:picLocks noChangeAspect="1"/>
          </p:cNvPicPr>
          <p:nvPr userDrawn="1"/>
        </p:nvPicPr>
        <p:blipFill>
          <a:blip r:embed="rId3"/>
          <a:stretch>
            <a:fillRect/>
          </a:stretch>
        </p:blipFill>
        <p:spPr>
          <a:xfrm>
            <a:off x="858983" y="495302"/>
            <a:ext cx="2743200" cy="685800"/>
          </a:xfrm>
          <a:prstGeom prst="rect">
            <a:avLst/>
          </a:prstGeom>
        </p:spPr>
      </p:pic>
      <p:sp>
        <p:nvSpPr>
          <p:cNvPr id="10" name="Footer Placeholder 3">
            <a:extLst>
              <a:ext uri="{FF2B5EF4-FFF2-40B4-BE49-F238E27FC236}">
                <a16:creationId xmlns:a16="http://schemas.microsoft.com/office/drawing/2014/main" id="{915A414C-E130-42D6-BDED-5BBE832C0C8C}"/>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 2019, Continental Automated Buildings Association</a:t>
            </a:r>
          </a:p>
        </p:txBody>
      </p:sp>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25140ED-D074-4725-B131-A542C86BCB35}" type="datetimeFigureOut">
              <a:rPr lang="en-US" smtClean="0"/>
              <a:pPr/>
              <a:t>11/26/2019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DD4E7-A851-4C2D-8EFB-5B345ED09D89}" type="slidenum">
              <a:rPr lang="en-US" smtClean="0"/>
              <a:pPr/>
              <a:t>‹#›</a:t>
            </a:fld>
            <a:endParaRPr lang="en-US"/>
          </a:p>
        </p:txBody>
      </p:sp>
    </p:spTree>
    <p:extLst>
      <p:ext uri="{BB962C8B-B14F-4D97-AF65-F5344CB8AC3E}">
        <p14:creationId xmlns:p14="http://schemas.microsoft.com/office/powerpoint/2010/main" val="3629081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sp>
        <p:nvSpPr>
          <p:cNvPr id="10" name="Rectangle 9">
            <a:extLst>
              <a:ext uri="{FF2B5EF4-FFF2-40B4-BE49-F238E27FC236}">
                <a16:creationId xmlns:a16="http://schemas.microsoft.com/office/drawing/2014/main" id="{4D2CBD2D-6700-4013-ABC0-D62EE3281F64}"/>
              </a:ext>
            </a:extLst>
          </p:cNvPr>
          <p:cNvSpPr>
            <a:spLocks noChangeArrowheads="1"/>
          </p:cNvSpPr>
          <p:nvPr userDrawn="1"/>
        </p:nvSpPr>
        <p:spPr bwMode="auto">
          <a:xfrm>
            <a:off x="1737219" y="6405751"/>
            <a:ext cx="45232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000" dirty="0">
                <a:solidFill>
                  <a:schemeClr val="accent2"/>
                </a:solidFill>
                <a:latin typeface="+mn-lt"/>
              </a:rPr>
              <a:t>© 2019, Continental Automated Buildings Association (CABA)</a:t>
            </a:r>
          </a:p>
        </p:txBody>
      </p:sp>
      <p:sp>
        <p:nvSpPr>
          <p:cNvPr id="11" name="Rectangle 11">
            <a:extLst>
              <a:ext uri="{FF2B5EF4-FFF2-40B4-BE49-F238E27FC236}">
                <a16:creationId xmlns:a16="http://schemas.microsoft.com/office/drawing/2014/main" id="{66851156-AD5D-44A1-B50E-2972DEAC979A}"/>
              </a:ext>
            </a:extLst>
          </p:cNvPr>
          <p:cNvSpPr>
            <a:spLocks noChangeArrowheads="1"/>
          </p:cNvSpPr>
          <p:nvPr userDrawn="1"/>
        </p:nvSpPr>
        <p:spPr bwMode="auto">
          <a:xfrm>
            <a:off x="5685256" y="6407484"/>
            <a:ext cx="45232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200" dirty="0">
                <a:solidFill>
                  <a:srgbClr val="E83E1D"/>
                </a:solidFill>
                <a:latin typeface="+mn-lt"/>
              </a:rPr>
              <a:t>CABA Connected Home Council (2019)</a:t>
            </a:r>
          </a:p>
        </p:txBody>
      </p:sp>
      <p:pic>
        <p:nvPicPr>
          <p:cNvPr id="14" name="Picture 13">
            <a:extLst>
              <a:ext uri="{FF2B5EF4-FFF2-40B4-BE49-F238E27FC236}">
                <a16:creationId xmlns:a16="http://schemas.microsoft.com/office/drawing/2014/main" id="{3A9F9271-E286-4D8A-8EE2-C7E842C43D74}"/>
              </a:ext>
            </a:extLst>
          </p:cNvPr>
          <p:cNvPicPr>
            <a:picLocks noChangeAspect="1"/>
          </p:cNvPicPr>
          <p:nvPr userDrawn="1"/>
        </p:nvPicPr>
        <p:blipFill>
          <a:blip r:embed="rId11"/>
          <a:stretch>
            <a:fillRect/>
          </a:stretch>
        </p:blipFill>
        <p:spPr>
          <a:xfrm>
            <a:off x="9275338" y="6239435"/>
            <a:ext cx="2122295" cy="530574"/>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fld id="{025140ED-D074-4725-B131-A542C86BCB35}" type="datetimeFigureOut">
              <a:rPr lang="en-US" smtClean="0"/>
              <a:pPr/>
              <a:t>11/26/2019</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558DD4E7-A851-4C2D-8EFB-5B345ED09D89}" type="slidenum">
              <a:rPr lang="en-US" smtClean="0"/>
              <a:pPr/>
              <a:t>‹#›</a:t>
            </a:fld>
            <a:endParaRPr lang="en-US"/>
          </a:p>
        </p:txBody>
      </p:sp>
    </p:spTree>
    <p:extLst>
      <p:ext uri="{BB962C8B-B14F-4D97-AF65-F5344CB8AC3E}">
        <p14:creationId xmlns:p14="http://schemas.microsoft.com/office/powerpoint/2010/main" val="4190232550"/>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2.png"/><Relationship Id="rId1" Type="http://schemas.openxmlformats.org/officeDocument/2006/relationships/slideLayout" Target="../slideLayouts/slideLayout10.xml"/><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0.xml"/><Relationship Id="rId5" Type="http://schemas.openxmlformats.org/officeDocument/2006/relationships/image" Target="../media/image69.jpe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0.png"/><Relationship Id="rId1" Type="http://schemas.openxmlformats.org/officeDocument/2006/relationships/slideLayout" Target="../slideLayouts/slideLayout10.xml"/><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hyperlink" Target="http://www.hondasmarthome.com/" TargetMode="External"/><Relationship Id="rId2" Type="http://schemas.openxmlformats.org/officeDocument/2006/relationships/image" Target="../media/image91.png"/><Relationship Id="rId1" Type="http://schemas.openxmlformats.org/officeDocument/2006/relationships/slideLayout" Target="../slideLayouts/slideLayout10.xml"/><Relationship Id="rId4" Type="http://schemas.openxmlformats.org/officeDocument/2006/relationships/image" Target="../media/image92.jpeg"/></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3.jpeg"/><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www.caba.org/WhitePapers" TargetMode="Externa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caba.org/chc"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p:txBody>
          <a:bodyPr>
            <a:normAutofit/>
          </a:bodyPr>
          <a:lstStyle/>
          <a:p>
            <a:r>
              <a:rPr lang="en-US" altLang="en-US" sz="3200" b="1" dirty="0">
                <a:solidFill>
                  <a:schemeClr val="tx1"/>
                </a:solidFill>
              </a:rPr>
              <a:t>Connected Home Council (CHC) Webinar </a:t>
            </a:r>
            <a:br>
              <a:rPr lang="en-US" altLang="en-US" sz="1200" b="1" dirty="0">
                <a:solidFill>
                  <a:schemeClr val="tx1"/>
                </a:solidFill>
              </a:rPr>
            </a:br>
            <a:r>
              <a:rPr lang="en-US" sz="2000" dirty="0">
                <a:solidFill>
                  <a:schemeClr val="tx1"/>
                </a:solidFill>
              </a:rPr>
              <a:t>Tuesday</a:t>
            </a:r>
            <a:r>
              <a:rPr lang="en-US" sz="2000">
                <a:solidFill>
                  <a:schemeClr val="tx1"/>
                </a:solidFill>
              </a:rPr>
              <a:t>, November 26, 2019</a:t>
            </a:r>
            <a:r>
              <a:rPr lang="en-US" sz="2000" dirty="0">
                <a:solidFill>
                  <a:schemeClr val="tx1"/>
                </a:solidFill>
              </a:rPr>
              <a:t>, 12 NOON – 1:30 PM (ET)</a:t>
            </a:r>
            <a:br>
              <a:rPr lang="en-CA" sz="2000" dirty="0">
                <a:solidFill>
                  <a:schemeClr val="tx1"/>
                </a:solidFill>
              </a:rPr>
            </a:br>
            <a:br>
              <a:rPr lang="en-US" altLang="en-US" sz="1200" b="1" dirty="0">
                <a:solidFill>
                  <a:schemeClr val="tx1"/>
                </a:solidFill>
              </a:rPr>
            </a:br>
            <a:endParaRPr lang="en-US" altLang="en-US" sz="2400" dirty="0">
              <a:solidFill>
                <a:schemeClr val="tx1"/>
              </a:solidFill>
            </a:endParaRPr>
          </a:p>
        </p:txBody>
      </p:sp>
      <p:sp>
        <p:nvSpPr>
          <p:cNvPr id="3" name="Subtitle 2"/>
          <p:cNvSpPr>
            <a:spLocks noGrp="1"/>
          </p:cNvSpPr>
          <p:nvPr>
            <p:ph type="subTitle" idx="1"/>
          </p:nvPr>
        </p:nvSpPr>
        <p:spPr/>
        <p:txBody>
          <a:bodyPr>
            <a:normAutofit fontScale="92500" lnSpcReduction="20000"/>
          </a:bodyPr>
          <a:lstStyle/>
          <a:p>
            <a:r>
              <a:rPr lang="en-US" sz="2800" dirty="0"/>
              <a:t>Chair:  Roy Perry (Alarm.com, Inc.)</a:t>
            </a:r>
          </a:p>
          <a:p>
            <a:r>
              <a:rPr lang="en-US" sz="2800" dirty="0"/>
              <a:t>Vice-Chair:  Obiorah Ike (ABB, Inc.)</a:t>
            </a:r>
          </a:p>
          <a:p>
            <a:r>
              <a:rPr lang="en-US" sz="2800" dirty="0"/>
              <a:t>Vice-Chair:  Danny Sran (TELUS)</a:t>
            </a:r>
          </a:p>
          <a:p>
            <a:endParaRPr lang="en-US" dirty="0"/>
          </a:p>
          <a:p>
            <a:endParaRPr lang="en-US" dirty="0"/>
          </a:p>
          <a:p>
            <a:endParaRPr lang="en-US" dirty="0"/>
          </a:p>
        </p:txBody>
      </p:sp>
    </p:spTree>
    <p:extLst>
      <p:ext uri="{BB962C8B-B14F-4D97-AF65-F5344CB8AC3E}">
        <p14:creationId xmlns:p14="http://schemas.microsoft.com/office/powerpoint/2010/main" val="57392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27" name="Donut 26"/>
          <p:cNvSpPr/>
          <p:nvPr/>
        </p:nvSpPr>
        <p:spPr>
          <a:xfrm>
            <a:off x="4098940" y="1548170"/>
            <a:ext cx="4381374" cy="4381375"/>
          </a:xfrm>
          <a:prstGeom prst="donut">
            <a:avLst>
              <a:gd name="adj" fmla="val 16187"/>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Calibri"/>
              <a:ea typeface="+mn-ea"/>
              <a:cs typeface="+mn-cs"/>
            </a:endParaRPr>
          </a:p>
        </p:txBody>
      </p:sp>
      <p:sp>
        <p:nvSpPr>
          <p:cNvPr id="31" name="Text Box 14"/>
          <p:cNvSpPr txBox="1">
            <a:spLocks noChangeArrowheads="1"/>
          </p:cNvSpPr>
          <p:nvPr/>
        </p:nvSpPr>
        <p:spPr bwMode="auto">
          <a:xfrm>
            <a:off x="4432987" y="1136705"/>
            <a:ext cx="11256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333333"/>
                </a:solidFill>
                <a:effectLst/>
                <a:uLnTx/>
                <a:uFillTx/>
                <a:latin typeface="Arial" charset="0"/>
                <a:ea typeface="+mn-ea"/>
                <a:cs typeface="+mn-cs"/>
              </a:rPr>
              <a:t>Health</a:t>
            </a:r>
          </a:p>
        </p:txBody>
      </p:sp>
      <p:sp>
        <p:nvSpPr>
          <p:cNvPr id="32" name="Text Box 15"/>
          <p:cNvSpPr txBox="1">
            <a:spLocks noChangeArrowheads="1"/>
          </p:cNvSpPr>
          <p:nvPr/>
        </p:nvSpPr>
        <p:spPr bwMode="auto">
          <a:xfrm>
            <a:off x="2987040" y="2063187"/>
            <a:ext cx="10350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333333"/>
                </a:solidFill>
                <a:effectLst/>
                <a:uLnTx/>
                <a:uFillTx/>
                <a:latin typeface="Arial" charset="0"/>
                <a:ea typeface="+mn-ea"/>
                <a:cs typeface="+mn-cs"/>
              </a:rPr>
              <a:t>Water</a:t>
            </a:r>
          </a:p>
        </p:txBody>
      </p:sp>
      <p:sp>
        <p:nvSpPr>
          <p:cNvPr id="33" name="Text Box 16"/>
          <p:cNvSpPr txBox="1">
            <a:spLocks noChangeArrowheads="1"/>
          </p:cNvSpPr>
          <p:nvPr/>
        </p:nvSpPr>
        <p:spPr bwMode="auto">
          <a:xfrm>
            <a:off x="3444240" y="5619095"/>
            <a:ext cx="10863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333333"/>
                </a:solidFill>
                <a:effectLst/>
                <a:uLnTx/>
                <a:uFillTx/>
                <a:latin typeface="Arial" charset="0"/>
                <a:ea typeface="+mn-ea"/>
                <a:cs typeface="+mn-cs"/>
              </a:rPr>
              <a:t>Waste</a:t>
            </a:r>
          </a:p>
        </p:txBody>
      </p:sp>
      <p:sp>
        <p:nvSpPr>
          <p:cNvPr id="34" name="Text Box 17"/>
          <p:cNvSpPr txBox="1">
            <a:spLocks noChangeArrowheads="1"/>
          </p:cNvSpPr>
          <p:nvPr/>
        </p:nvSpPr>
        <p:spPr bwMode="auto">
          <a:xfrm>
            <a:off x="8061960" y="5619095"/>
            <a:ext cx="12282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333333"/>
                </a:solidFill>
                <a:effectLst/>
                <a:uLnTx/>
                <a:uFillTx/>
                <a:latin typeface="Arial" charset="0"/>
                <a:ea typeface="+mn-ea"/>
                <a:cs typeface="+mn-cs"/>
              </a:rPr>
              <a:t>Energy</a:t>
            </a:r>
          </a:p>
        </p:txBody>
      </p:sp>
      <p:sp>
        <p:nvSpPr>
          <p:cNvPr id="35" name="Text Box 19"/>
          <p:cNvSpPr txBox="1">
            <a:spLocks noChangeArrowheads="1"/>
          </p:cNvSpPr>
          <p:nvPr/>
        </p:nvSpPr>
        <p:spPr bwMode="auto">
          <a:xfrm>
            <a:off x="8571301" y="2047430"/>
            <a:ext cx="15199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333333"/>
                </a:solidFill>
                <a:effectLst/>
                <a:uLnTx/>
                <a:uFillTx/>
                <a:latin typeface="Arial" charset="0"/>
                <a:ea typeface="+mn-ea"/>
                <a:cs typeface="+mn-cs"/>
              </a:rPr>
              <a:t>Materials</a:t>
            </a:r>
          </a:p>
        </p:txBody>
      </p:sp>
      <p:sp>
        <p:nvSpPr>
          <p:cNvPr id="36" name="Text Box 14"/>
          <p:cNvSpPr txBox="1">
            <a:spLocks noChangeArrowheads="1"/>
          </p:cNvSpPr>
          <p:nvPr/>
        </p:nvSpPr>
        <p:spPr bwMode="auto">
          <a:xfrm>
            <a:off x="5329326" y="3452634"/>
            <a:ext cx="18501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0070C0"/>
                </a:solidFill>
                <a:effectLst/>
                <a:uLnTx/>
                <a:uFillTx/>
                <a:latin typeface="Arial" charset="0"/>
                <a:ea typeface="+mn-ea"/>
                <a:cs typeface="+mn-cs"/>
              </a:rPr>
              <a:t>Holistic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0070C0"/>
                </a:solidFill>
                <a:effectLst/>
                <a:uLnTx/>
                <a:uFillTx/>
                <a:latin typeface="Arial" charset="0"/>
                <a:ea typeface="+mn-ea"/>
                <a:cs typeface="+mn-cs"/>
              </a:rPr>
              <a:t>Sustainability</a:t>
            </a:r>
          </a:p>
        </p:txBody>
      </p:sp>
      <p:sp>
        <p:nvSpPr>
          <p:cNvPr id="41" name="Freeform 40"/>
          <p:cNvSpPr/>
          <p:nvPr/>
        </p:nvSpPr>
        <p:spPr>
          <a:xfrm>
            <a:off x="5227320" y="3017520"/>
            <a:ext cx="2398365" cy="1227475"/>
          </a:xfrm>
          <a:custGeom>
            <a:avLst/>
            <a:gdLst>
              <a:gd name="connsiteX0" fmla="*/ 3492500 w 3498850"/>
              <a:gd name="connsiteY0" fmla="*/ 1784350 h 1790700"/>
              <a:gd name="connsiteX1" fmla="*/ 165100 w 3498850"/>
              <a:gd name="connsiteY1" fmla="*/ 1790700 h 1790700"/>
              <a:gd name="connsiteX2" fmla="*/ 152400 w 3498850"/>
              <a:gd name="connsiteY2" fmla="*/ 546100 h 1790700"/>
              <a:gd name="connsiteX3" fmla="*/ 0 w 3498850"/>
              <a:gd name="connsiteY3" fmla="*/ 603250 h 1790700"/>
              <a:gd name="connsiteX4" fmla="*/ 1600200 w 3498850"/>
              <a:gd name="connsiteY4" fmla="*/ 0 h 1790700"/>
              <a:gd name="connsiteX5" fmla="*/ 1606550 w 3498850"/>
              <a:gd name="connsiteY5" fmla="*/ 323850 h 1790700"/>
              <a:gd name="connsiteX6" fmla="*/ 2419350 w 3498850"/>
              <a:gd name="connsiteY6" fmla="*/ 495300 h 1790700"/>
              <a:gd name="connsiteX7" fmla="*/ 2317750 w 3498850"/>
              <a:gd name="connsiteY7" fmla="*/ 584200 h 1790700"/>
              <a:gd name="connsiteX8" fmla="*/ 2317750 w 3498850"/>
              <a:gd name="connsiteY8" fmla="*/ 965200 h 1790700"/>
              <a:gd name="connsiteX9" fmla="*/ 3200400 w 3498850"/>
              <a:gd name="connsiteY9" fmla="*/ 965200 h 1790700"/>
              <a:gd name="connsiteX10" fmla="*/ 3194050 w 3498850"/>
              <a:gd name="connsiteY10" fmla="*/ 1111250 h 1790700"/>
              <a:gd name="connsiteX11" fmla="*/ 3289300 w 3498850"/>
              <a:gd name="connsiteY11" fmla="*/ 1117600 h 1790700"/>
              <a:gd name="connsiteX12" fmla="*/ 3498850 w 3498850"/>
              <a:gd name="connsiteY12" fmla="*/ 1244600 h 1790700"/>
              <a:gd name="connsiteX13" fmla="*/ 3492500 w 3498850"/>
              <a:gd name="connsiteY13" fmla="*/ 178435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98850" h="1790700">
                <a:moveTo>
                  <a:pt x="3492500" y="1784350"/>
                </a:moveTo>
                <a:lnTo>
                  <a:pt x="165100" y="1790700"/>
                </a:lnTo>
                <a:lnTo>
                  <a:pt x="152400" y="546100"/>
                </a:lnTo>
                <a:lnTo>
                  <a:pt x="0" y="603250"/>
                </a:lnTo>
                <a:lnTo>
                  <a:pt x="1600200" y="0"/>
                </a:lnTo>
                <a:lnTo>
                  <a:pt x="1606550" y="323850"/>
                </a:lnTo>
                <a:lnTo>
                  <a:pt x="2419350" y="495300"/>
                </a:lnTo>
                <a:lnTo>
                  <a:pt x="2317750" y="584200"/>
                </a:lnTo>
                <a:lnTo>
                  <a:pt x="2317750" y="965200"/>
                </a:lnTo>
                <a:lnTo>
                  <a:pt x="3200400" y="965200"/>
                </a:lnTo>
                <a:lnTo>
                  <a:pt x="3194050" y="1111250"/>
                </a:lnTo>
                <a:lnTo>
                  <a:pt x="3289300" y="1117600"/>
                </a:lnTo>
                <a:lnTo>
                  <a:pt x="3498850" y="1244600"/>
                </a:lnTo>
                <a:cubicBezTo>
                  <a:pt x="3496733" y="1424517"/>
                  <a:pt x="3494617" y="1604433"/>
                  <a:pt x="3492500" y="1784350"/>
                </a:cubicBezTo>
                <a:close/>
              </a:path>
            </a:pathLst>
          </a:cu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
        <p:nvSpPr>
          <p:cNvPr id="20" name="TextBox 19"/>
          <p:cNvSpPr txBox="1"/>
          <p:nvPr/>
        </p:nvSpPr>
        <p:spPr>
          <a:xfrm>
            <a:off x="106680" y="164580"/>
            <a:ext cx="653897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Facets of Sustainable Construction</a:t>
            </a:r>
          </a:p>
        </p:txBody>
      </p:sp>
      <p:grpSp>
        <p:nvGrpSpPr>
          <p:cNvPr id="6" name="Group 5"/>
          <p:cNvGrpSpPr/>
          <p:nvPr/>
        </p:nvGrpSpPr>
        <p:grpSpPr>
          <a:xfrm>
            <a:off x="5480872" y="1087310"/>
            <a:ext cx="1575248" cy="1574605"/>
            <a:chOff x="654690" y="740650"/>
            <a:chExt cx="1690510" cy="1689820"/>
          </a:xfrm>
        </p:grpSpPr>
        <p:pic>
          <p:nvPicPr>
            <p:cNvPr id="3" name="Picture 2" descr="Bright Blue Sky with a Few Tiny White Clouds Picture | Free Photograph | Photos Public Domain"/>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4690" y="740650"/>
              <a:ext cx="1690510" cy="1689820"/>
            </a:xfrm>
            <a:prstGeom prst="ellipse">
              <a:avLst/>
            </a:prstGeom>
            <a:ln w="57150">
              <a:solidFill>
                <a:schemeClr val="bg1"/>
              </a:solidFill>
            </a:ln>
          </p:spPr>
        </p:pic>
        <p:sp>
          <p:nvSpPr>
            <p:cNvPr id="5" name="Freeform 4"/>
            <p:cNvSpPr/>
            <p:nvPr/>
          </p:nvSpPr>
          <p:spPr>
            <a:xfrm>
              <a:off x="1038740" y="1124700"/>
              <a:ext cx="881062" cy="857250"/>
            </a:xfrm>
            <a:custGeom>
              <a:avLst/>
              <a:gdLst>
                <a:gd name="connsiteX0" fmla="*/ 797719 w 881062"/>
                <a:gd name="connsiteY0" fmla="*/ 857250 h 857250"/>
                <a:gd name="connsiteX1" fmla="*/ 76200 w 881062"/>
                <a:gd name="connsiteY1" fmla="*/ 857250 h 857250"/>
                <a:gd name="connsiteX2" fmla="*/ 73819 w 881062"/>
                <a:gd name="connsiteY2" fmla="*/ 390525 h 857250"/>
                <a:gd name="connsiteX3" fmla="*/ 0 w 881062"/>
                <a:gd name="connsiteY3" fmla="*/ 388144 h 857250"/>
                <a:gd name="connsiteX4" fmla="*/ 426244 w 881062"/>
                <a:gd name="connsiteY4" fmla="*/ 0 h 857250"/>
                <a:gd name="connsiteX5" fmla="*/ 633412 w 881062"/>
                <a:gd name="connsiteY5" fmla="*/ 178594 h 857250"/>
                <a:gd name="connsiteX6" fmla="*/ 631031 w 881062"/>
                <a:gd name="connsiteY6" fmla="*/ 73819 h 857250"/>
                <a:gd name="connsiteX7" fmla="*/ 700087 w 881062"/>
                <a:gd name="connsiteY7" fmla="*/ 71438 h 857250"/>
                <a:gd name="connsiteX8" fmla="*/ 707231 w 881062"/>
                <a:gd name="connsiteY8" fmla="*/ 247650 h 857250"/>
                <a:gd name="connsiteX9" fmla="*/ 881062 w 881062"/>
                <a:gd name="connsiteY9" fmla="*/ 395288 h 857250"/>
                <a:gd name="connsiteX10" fmla="*/ 792956 w 881062"/>
                <a:gd name="connsiteY10" fmla="*/ 395288 h 857250"/>
                <a:gd name="connsiteX11" fmla="*/ 797719 w 881062"/>
                <a:gd name="connsiteY11"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1062" h="857250">
                  <a:moveTo>
                    <a:pt x="797719" y="857250"/>
                  </a:moveTo>
                  <a:lnTo>
                    <a:pt x="76200" y="857250"/>
                  </a:lnTo>
                  <a:cubicBezTo>
                    <a:pt x="75406" y="701675"/>
                    <a:pt x="74613" y="546100"/>
                    <a:pt x="73819" y="390525"/>
                  </a:cubicBezTo>
                  <a:lnTo>
                    <a:pt x="0" y="388144"/>
                  </a:lnTo>
                  <a:lnTo>
                    <a:pt x="426244" y="0"/>
                  </a:lnTo>
                  <a:lnTo>
                    <a:pt x="633412" y="178594"/>
                  </a:lnTo>
                  <a:cubicBezTo>
                    <a:pt x="632618" y="143669"/>
                    <a:pt x="631825" y="108744"/>
                    <a:pt x="631031" y="73819"/>
                  </a:cubicBezTo>
                  <a:lnTo>
                    <a:pt x="700087" y="71438"/>
                  </a:lnTo>
                  <a:lnTo>
                    <a:pt x="707231" y="247650"/>
                  </a:lnTo>
                  <a:lnTo>
                    <a:pt x="881062" y="395288"/>
                  </a:lnTo>
                  <a:lnTo>
                    <a:pt x="792956" y="395288"/>
                  </a:lnTo>
                  <a:cubicBezTo>
                    <a:pt x="794544" y="549275"/>
                    <a:pt x="796131" y="703263"/>
                    <a:pt x="797719" y="857250"/>
                  </a:cubicBezTo>
                  <a:close/>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grpSp>
      <p:pic>
        <p:nvPicPr>
          <p:cNvPr id="7" name="Picture 6" descr="Cut The Flab! – 7 Ways Through Food | T.8yt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00265" y="2316265"/>
            <a:ext cx="1574605" cy="1567242"/>
          </a:xfrm>
          <a:prstGeom prst="ellipse">
            <a:avLst/>
          </a:prstGeom>
          <a:ln w="57150">
            <a:solidFill>
              <a:schemeClr val="bg1"/>
            </a:solidFill>
          </a:ln>
        </p:spPr>
      </p:pic>
      <p:pic>
        <p:nvPicPr>
          <p:cNvPr id="14" name="Picture 13" descr="Environmental Archives - PATA Sustainability &amp; Social Responsibility"/>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38515" y="4428545"/>
            <a:ext cx="1574605" cy="1574605"/>
          </a:xfrm>
          <a:prstGeom prst="ellipse">
            <a:avLst/>
          </a:prstGeom>
          <a:ln w="57150">
            <a:solidFill>
              <a:schemeClr val="bg1"/>
            </a:solidFill>
          </a:ln>
        </p:spPr>
      </p:pic>
      <p:pic>
        <p:nvPicPr>
          <p:cNvPr id="16" name="Picture 15" descr="Free photo: Forest, Sun, Shadow, Green, Yellow - Free Image on Pixabay - 186390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324965" y="2316270"/>
            <a:ext cx="1574605" cy="1574605"/>
          </a:xfrm>
          <a:prstGeom prst="ellipse">
            <a:avLst/>
          </a:prstGeom>
          <a:ln w="57150">
            <a:solidFill>
              <a:schemeClr val="bg1"/>
            </a:solidFill>
          </a:ln>
        </p:spPr>
      </p:pic>
      <p:pic>
        <p:nvPicPr>
          <p:cNvPr id="18" name="Picture 17" descr="LED Lighting | Australian Solar Quotes"/>
          <p:cNvPicPr>
            <a:picLocks noChangeAspect="1"/>
          </p:cNvPicPr>
          <p:nvPr/>
        </p:nvPicPr>
        <p:blipFill rotWithShape="1">
          <a:blip r:embed="rId6" cstate="print">
            <a:extLst>
              <a:ext uri="{28A0092B-C50C-407E-A947-70E740481C1C}">
                <a14:useLocalDpi xmlns:a14="http://schemas.microsoft.com/office/drawing/2010/main" val="0"/>
              </a:ext>
            </a:extLst>
          </a:blip>
          <a:srcRect t="352" b="352"/>
          <a:stretch/>
        </p:blipFill>
        <p:spPr>
          <a:xfrm>
            <a:off x="6633675" y="4428545"/>
            <a:ext cx="1574605" cy="1574605"/>
          </a:xfrm>
          <a:prstGeom prst="ellipse">
            <a:avLst/>
          </a:prstGeom>
          <a:ln w="57150">
            <a:solidFill>
              <a:schemeClr val="bg1"/>
            </a:solidFill>
          </a:ln>
        </p:spPr>
      </p:pic>
    </p:spTree>
    <p:extLst>
      <p:ext uri="{BB962C8B-B14F-4D97-AF65-F5344CB8AC3E}">
        <p14:creationId xmlns:p14="http://schemas.microsoft.com/office/powerpoint/2010/main" val="447151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6680" y="2468880"/>
            <a:ext cx="7511882" cy="3705101"/>
          </a:xfrm>
          <a:prstGeom prst="rect">
            <a:avLst/>
          </a:prstGeom>
          <a:ln w="38100">
            <a:solidFill>
              <a:srgbClr val="0070C0"/>
            </a:solidFill>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20" y="182880"/>
            <a:ext cx="5776356" cy="3465814"/>
          </a:xfrm>
          <a:prstGeom prst="rect">
            <a:avLst/>
          </a:prstGeom>
          <a:solidFill>
            <a:schemeClr val="bg1"/>
          </a:solidFill>
          <a:ln w="38100">
            <a:solidFill>
              <a:srgbClr val="0070C0"/>
            </a:solidFill>
          </a:ln>
        </p:spPr>
      </p:pic>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349910" y="164580"/>
            <a:ext cx="13917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Where</a:t>
            </a:r>
          </a:p>
        </p:txBody>
      </p:sp>
      <p:sp>
        <p:nvSpPr>
          <p:cNvPr id="6" name="TextBox 5"/>
          <p:cNvSpPr txBox="1"/>
          <p:nvPr/>
        </p:nvSpPr>
        <p:spPr>
          <a:xfrm>
            <a:off x="152400" y="1143000"/>
            <a:ext cx="544068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UC Davis “West Village” community… Zero Net Energy target for the entire village (apartments and future homes)</a:t>
            </a:r>
          </a:p>
        </p:txBody>
      </p:sp>
      <p:sp>
        <p:nvSpPr>
          <p:cNvPr id="8" name="TextBox 7"/>
          <p:cNvSpPr txBox="1"/>
          <p:nvPr/>
        </p:nvSpPr>
        <p:spPr>
          <a:xfrm>
            <a:off x="8199120" y="2148840"/>
            <a:ext cx="42062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rial" pitchFamily="34" charset="0"/>
                <a:ea typeface="+mn-ea"/>
                <a:cs typeface="Arial" pitchFamily="34" charset="0"/>
              </a:rPr>
              <a:t>January 1: Winter - 30’s ~ 50’s, sometimes rainy</a:t>
            </a:r>
          </a:p>
        </p:txBody>
      </p:sp>
      <p:sp>
        <p:nvSpPr>
          <p:cNvPr id="13" name="TextBox 12"/>
          <p:cNvSpPr txBox="1"/>
          <p:nvPr/>
        </p:nvSpPr>
        <p:spPr>
          <a:xfrm>
            <a:off x="8153400" y="1325880"/>
            <a:ext cx="37369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pitchFamily="34" charset="0"/>
                <a:ea typeface="+mn-ea"/>
                <a:cs typeface="Arial" pitchFamily="34" charset="0"/>
              </a:rPr>
              <a:t>July 1: Summer - Hot, desert climate</a:t>
            </a:r>
          </a:p>
        </p:txBody>
      </p:sp>
      <p:sp>
        <p:nvSpPr>
          <p:cNvPr id="10" name="Down Arrow 9"/>
          <p:cNvSpPr/>
          <p:nvPr/>
        </p:nvSpPr>
        <p:spPr>
          <a:xfrm rot="2490348">
            <a:off x="4125275" y="3213668"/>
            <a:ext cx="345645" cy="806505"/>
          </a:xfrm>
          <a:prstGeom prst="downArrow">
            <a:avLst>
              <a:gd name="adj1" fmla="val 50000"/>
              <a:gd name="adj2" fmla="val 91771"/>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333089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198114" y="87770"/>
            <a:ext cx="97383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Start With The Basics of Orientation and Envelope…</a:t>
            </a:r>
          </a:p>
        </p:txBody>
      </p:sp>
      <p:sp>
        <p:nvSpPr>
          <p:cNvPr id="4" name="TextBox 3"/>
          <p:cNvSpPr txBox="1"/>
          <p:nvPr/>
        </p:nvSpPr>
        <p:spPr>
          <a:xfrm>
            <a:off x="-15652" y="914400"/>
            <a:ext cx="7132320" cy="1354217"/>
          </a:xfrm>
          <a:prstGeom prst="rect">
            <a:avLst/>
          </a:prstGeom>
          <a:noFill/>
        </p:spPr>
        <p:txBody>
          <a:bodyPr wrap="square" rtlCol="0">
            <a:spAutoFit/>
          </a:bodyPr>
          <a:lstStyle/>
          <a:p>
            <a:pPr marL="742950" marR="0" lvl="1"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9.25” Walls + Triple Pane Windows</a:t>
            </a:r>
          </a:p>
          <a:p>
            <a:pPr marL="742950" marR="0" lvl="1"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Tight envelope</a:t>
            </a:r>
          </a:p>
          <a:p>
            <a:pPr marL="742950" marR="0" lvl="1"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Optimized Orientation and Overhangs</a:t>
            </a:r>
          </a:p>
        </p:txBody>
      </p:sp>
      <p:pic>
        <p:nvPicPr>
          <p:cNvPr id="6"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7603939" y="1153938"/>
            <a:ext cx="4081453" cy="2438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597726" y="1158041"/>
            <a:ext cx="14173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mn-ea"/>
                <a:cs typeface="Arial" pitchFamily="34" charset="0"/>
              </a:rPr>
              <a:t>Summer</a:t>
            </a:r>
          </a:p>
        </p:txBody>
      </p:sp>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277" t="9518" r="640"/>
          <a:stretch/>
        </p:blipFill>
        <p:spPr bwMode="auto">
          <a:xfrm>
            <a:off x="1341120" y="2606040"/>
            <a:ext cx="5815324"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7604760" y="3855521"/>
            <a:ext cx="4075277" cy="2408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597726" y="3855521"/>
            <a:ext cx="11389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mn-ea"/>
                <a:cs typeface="Arial" pitchFamily="34" charset="0"/>
              </a:rPr>
              <a:t>Winter</a:t>
            </a:r>
          </a:p>
        </p:txBody>
      </p:sp>
      <p:sp>
        <p:nvSpPr>
          <p:cNvPr id="17" name="TextBox 16"/>
          <p:cNvSpPr txBox="1"/>
          <p:nvPr/>
        </p:nvSpPr>
        <p:spPr>
          <a:xfrm>
            <a:off x="5867400" y="2651760"/>
            <a:ext cx="11389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mn-ea"/>
                <a:cs typeface="Arial" pitchFamily="34" charset="0"/>
              </a:rPr>
              <a:t>Winter</a:t>
            </a:r>
          </a:p>
        </p:txBody>
      </p:sp>
    </p:spTree>
    <p:extLst>
      <p:ext uri="{BB962C8B-B14F-4D97-AF65-F5344CB8AC3E}">
        <p14:creationId xmlns:p14="http://schemas.microsoft.com/office/powerpoint/2010/main" val="3034616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106680" y="87765"/>
            <a:ext cx="10972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Integrated System: Heating, Cooling, Hot Water, Ventilation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03190" y="652437"/>
            <a:ext cx="10703362" cy="5679336"/>
          </a:xfrm>
          <a:prstGeom prst="rect">
            <a:avLst/>
          </a:prstGeom>
        </p:spPr>
      </p:pic>
    </p:spTree>
    <p:extLst>
      <p:ext uri="{BB962C8B-B14F-4D97-AF65-F5344CB8AC3E}">
        <p14:creationId xmlns:p14="http://schemas.microsoft.com/office/powerpoint/2010/main" val="2844444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92480" y="685800"/>
            <a:ext cx="10717015" cy="5611075"/>
          </a:xfrm>
          <a:prstGeom prst="rect">
            <a:avLst/>
          </a:prstGeom>
        </p:spPr>
      </p:pic>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106680" y="87765"/>
            <a:ext cx="10972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Integrated System: Heating, Cooling, Hot Water, Ventilation</a:t>
            </a:r>
          </a:p>
        </p:txBody>
      </p:sp>
      <p:grpSp>
        <p:nvGrpSpPr>
          <p:cNvPr id="21" name="Group 20"/>
          <p:cNvGrpSpPr/>
          <p:nvPr/>
        </p:nvGrpSpPr>
        <p:grpSpPr>
          <a:xfrm>
            <a:off x="472440" y="2377440"/>
            <a:ext cx="3478395" cy="2103120"/>
            <a:chOff x="171885" y="1739180"/>
            <a:chExt cx="3478395" cy="2103120"/>
          </a:xfrm>
        </p:grpSpPr>
        <p:sp>
          <p:nvSpPr>
            <p:cNvPr id="4" name="TextBox 3"/>
            <p:cNvSpPr txBox="1"/>
            <p:nvPr/>
          </p:nvSpPr>
          <p:spPr>
            <a:xfrm>
              <a:off x="171885" y="2353660"/>
              <a:ext cx="2019005" cy="707886"/>
            </a:xfrm>
            <a:prstGeom prst="rect">
              <a:avLst/>
            </a:prstGeom>
            <a:solidFill>
              <a:schemeClr val="bg1">
                <a:lumMod val="95000"/>
              </a:schemeClr>
            </a:solidFill>
            <a:ln w="12700">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Radiant Heating and Cooling</a:t>
              </a:r>
            </a:p>
          </p:txBody>
        </p:sp>
        <p:cxnSp>
          <p:nvCxnSpPr>
            <p:cNvPr id="6" name="Straight Connector 5"/>
            <p:cNvCxnSpPr>
              <a:stCxn id="4" idx="3"/>
            </p:cNvCxnSpPr>
            <p:nvPr/>
          </p:nvCxnSpPr>
          <p:spPr>
            <a:xfrm flipV="1">
              <a:off x="2190890" y="1739180"/>
              <a:ext cx="1459390" cy="968423"/>
            </a:xfrm>
            <a:prstGeom prst="line">
              <a:avLst/>
            </a:prstGeom>
            <a:ln w="25400">
              <a:solidFill>
                <a:srgbClr val="FFC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3"/>
            </p:cNvCxnSpPr>
            <p:nvPr/>
          </p:nvCxnSpPr>
          <p:spPr>
            <a:xfrm>
              <a:off x="2190890" y="2707603"/>
              <a:ext cx="1227115" cy="1134697"/>
            </a:xfrm>
            <a:prstGeom prst="line">
              <a:avLst/>
            </a:prstGeom>
            <a:ln w="25400">
              <a:solidFill>
                <a:srgbClr val="FFC000"/>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381000" y="4471632"/>
            <a:ext cx="5257800" cy="1335701"/>
            <a:chOff x="204805" y="4145897"/>
            <a:chExt cx="5257800" cy="1335701"/>
          </a:xfrm>
        </p:grpSpPr>
        <p:sp>
          <p:nvSpPr>
            <p:cNvPr id="10" name="TextBox 9"/>
            <p:cNvSpPr txBox="1"/>
            <p:nvPr/>
          </p:nvSpPr>
          <p:spPr>
            <a:xfrm>
              <a:off x="204805" y="4465935"/>
              <a:ext cx="3154680" cy="1015663"/>
            </a:xfrm>
            <a:prstGeom prst="rect">
              <a:avLst/>
            </a:prstGeom>
            <a:solidFill>
              <a:schemeClr val="bg1">
                <a:lumMod val="95000"/>
              </a:schemeClr>
            </a:solidFill>
            <a:ln w="12700">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Single Heat Pump provides Heating, Cooling, and Hot Water</a:t>
              </a:r>
            </a:p>
          </p:txBody>
        </p:sp>
        <p:cxnSp>
          <p:nvCxnSpPr>
            <p:cNvPr id="15" name="Straight Connector 14"/>
            <p:cNvCxnSpPr>
              <a:stCxn id="10" idx="3"/>
            </p:cNvCxnSpPr>
            <p:nvPr/>
          </p:nvCxnSpPr>
          <p:spPr>
            <a:xfrm flipV="1">
              <a:off x="3359485" y="4145897"/>
              <a:ext cx="2103120" cy="827870"/>
            </a:xfrm>
            <a:prstGeom prst="line">
              <a:avLst/>
            </a:prstGeom>
            <a:ln w="25400">
              <a:solidFill>
                <a:srgbClr val="FFC000"/>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6918962" y="5166360"/>
            <a:ext cx="3840478" cy="777240"/>
            <a:chOff x="6259972" y="2143345"/>
            <a:chExt cx="3840478" cy="777240"/>
          </a:xfrm>
        </p:grpSpPr>
        <p:sp>
          <p:nvSpPr>
            <p:cNvPr id="11" name="TextBox 10"/>
            <p:cNvSpPr txBox="1"/>
            <p:nvPr/>
          </p:nvSpPr>
          <p:spPr>
            <a:xfrm>
              <a:off x="6762890" y="2143345"/>
              <a:ext cx="3337560" cy="707886"/>
            </a:xfrm>
            <a:prstGeom prst="rect">
              <a:avLst/>
            </a:prstGeom>
            <a:solidFill>
              <a:schemeClr val="bg1">
                <a:lumMod val="95000"/>
              </a:schemeClr>
            </a:solidFill>
            <a:ln w="12700">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Large diameter boreholes for heat exhangers</a:t>
              </a:r>
            </a:p>
          </p:txBody>
        </p:sp>
        <p:cxnSp>
          <p:nvCxnSpPr>
            <p:cNvPr id="17" name="Straight Connector 16"/>
            <p:cNvCxnSpPr>
              <a:stCxn id="11" idx="1"/>
            </p:cNvCxnSpPr>
            <p:nvPr/>
          </p:nvCxnSpPr>
          <p:spPr>
            <a:xfrm flipH="1">
              <a:off x="6259972" y="2497288"/>
              <a:ext cx="502918" cy="423297"/>
            </a:xfrm>
            <a:prstGeom prst="line">
              <a:avLst/>
            </a:prstGeom>
            <a:ln w="25400">
              <a:solidFill>
                <a:srgbClr val="FFC000"/>
              </a:solidFill>
              <a:tailEnd type="oval"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3307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9040" y="5852160"/>
            <a:ext cx="2926080" cy="274320"/>
          </a:xfrm>
          <a:prstGeom prst="rect">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
        <p:nvSpPr>
          <p:cNvPr id="4" name="Rectangle 3"/>
          <p:cNvSpPr/>
          <p:nvPr/>
        </p:nvSpPr>
        <p:spPr>
          <a:xfrm>
            <a:off x="7559040" y="5486400"/>
            <a:ext cx="2926080" cy="274320"/>
          </a:xfrm>
          <a:prstGeom prst="rect">
            <a:avLst/>
          </a:prstGeom>
          <a:solidFill>
            <a:srgbClr val="ED7D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106680" y="87765"/>
            <a:ext cx="10972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Integrated System: Heating, Cooling, Hot Water, Ventilation</a:t>
            </a:r>
          </a:p>
        </p:txBody>
      </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49035" y="1054766"/>
            <a:ext cx="4441125" cy="4065874"/>
          </a:xfrm>
          <a:prstGeom prst="rect">
            <a:avLst/>
          </a:prstGeom>
          <a:ln w="38100">
            <a:solidFill>
              <a:schemeClr val="bg1"/>
            </a:solidFill>
          </a:ln>
        </p:spPr>
      </p:pic>
      <p:sp>
        <p:nvSpPr>
          <p:cNvPr id="24" name="TextBox 23"/>
          <p:cNvSpPr txBox="1"/>
          <p:nvPr/>
        </p:nvSpPr>
        <p:spPr>
          <a:xfrm>
            <a:off x="243840" y="5434429"/>
            <a:ext cx="10360529" cy="78483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Desuperheater (free hot water… 15 year payback)		23% of hot-water energy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Drain Heat Recovery (free warm water… 40 year payback)	11% of hot-water energy</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1598" y="1143000"/>
            <a:ext cx="6562282" cy="3944351"/>
          </a:xfrm>
          <a:prstGeom prst="rect">
            <a:avLst/>
          </a:prstGeom>
          <a:ln w="28575">
            <a:solidFill>
              <a:srgbClr val="0070C0"/>
            </a:solidFill>
          </a:ln>
        </p:spPr>
      </p:pic>
      <p:sp>
        <p:nvSpPr>
          <p:cNvPr id="31" name="TextBox 30"/>
          <p:cNvSpPr txBox="1"/>
          <p:nvPr/>
        </p:nvSpPr>
        <p:spPr>
          <a:xfrm>
            <a:off x="6507480" y="987326"/>
            <a:ext cx="4959435" cy="369332"/>
          </a:xfrm>
          <a:prstGeom prst="rect">
            <a:avLst/>
          </a:prstGeom>
          <a:solidFill>
            <a:schemeClr val="bg1"/>
          </a:solidFill>
          <a:ln w="28575">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itchFamily="34" charset="0"/>
                <a:ea typeface="+mn-ea"/>
                <a:cs typeface="Arial" pitchFamily="34" charset="0"/>
              </a:rPr>
              <a:t>Where Did the Hot Water Come From (2016)</a:t>
            </a:r>
          </a:p>
        </p:txBody>
      </p:sp>
      <p:cxnSp>
        <p:nvCxnSpPr>
          <p:cNvPr id="33" name="Straight Arrow Connector 32"/>
          <p:cNvCxnSpPr/>
          <p:nvPr/>
        </p:nvCxnSpPr>
        <p:spPr>
          <a:xfrm flipV="1">
            <a:off x="2849880" y="1100486"/>
            <a:ext cx="0" cy="3657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221480" y="1100486"/>
            <a:ext cx="0" cy="36576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170920" y="5120640"/>
            <a:ext cx="89479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Figure credit: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Frontier Energy</a:t>
            </a:r>
          </a:p>
        </p:txBody>
      </p:sp>
      <p:sp>
        <p:nvSpPr>
          <p:cNvPr id="5" name="Freeform 4"/>
          <p:cNvSpPr/>
          <p:nvPr/>
        </p:nvSpPr>
        <p:spPr>
          <a:xfrm>
            <a:off x="10432143" y="4934857"/>
            <a:ext cx="230211" cy="706839"/>
          </a:xfrm>
          <a:custGeom>
            <a:avLst/>
            <a:gdLst>
              <a:gd name="connsiteX0" fmla="*/ 0 w 402869"/>
              <a:gd name="connsiteY0" fmla="*/ 682172 h 706839"/>
              <a:gd name="connsiteX1" fmla="*/ 362857 w 402869"/>
              <a:gd name="connsiteY1" fmla="*/ 624114 h 706839"/>
              <a:gd name="connsiteX2" fmla="*/ 377371 w 402869"/>
              <a:gd name="connsiteY2" fmla="*/ 0 h 706839"/>
            </a:gdLst>
            <a:ahLst/>
            <a:cxnLst>
              <a:cxn ang="0">
                <a:pos x="connsiteX0" y="connsiteY0"/>
              </a:cxn>
              <a:cxn ang="0">
                <a:pos x="connsiteX1" y="connsiteY1"/>
              </a:cxn>
              <a:cxn ang="0">
                <a:pos x="connsiteX2" y="connsiteY2"/>
              </a:cxn>
            </a:cxnLst>
            <a:rect l="l" t="t" r="r" b="b"/>
            <a:pathLst>
              <a:path w="402869" h="706839">
                <a:moveTo>
                  <a:pt x="0" y="682172"/>
                </a:moveTo>
                <a:cubicBezTo>
                  <a:pt x="149981" y="709990"/>
                  <a:pt x="299962" y="737809"/>
                  <a:pt x="362857" y="624114"/>
                </a:cubicBezTo>
                <a:cubicBezTo>
                  <a:pt x="425752" y="510419"/>
                  <a:pt x="401561" y="255209"/>
                  <a:pt x="377371" y="0"/>
                </a:cubicBezTo>
              </a:path>
            </a:pathLst>
          </a:custGeom>
          <a:noFill/>
          <a:ln w="2222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a:off x="10439400" y="4937760"/>
            <a:ext cx="365760" cy="1072599"/>
          </a:xfrm>
          <a:custGeom>
            <a:avLst/>
            <a:gdLst>
              <a:gd name="connsiteX0" fmla="*/ 0 w 402869"/>
              <a:gd name="connsiteY0" fmla="*/ 682172 h 706839"/>
              <a:gd name="connsiteX1" fmla="*/ 362857 w 402869"/>
              <a:gd name="connsiteY1" fmla="*/ 624114 h 706839"/>
              <a:gd name="connsiteX2" fmla="*/ 377371 w 402869"/>
              <a:gd name="connsiteY2" fmla="*/ 0 h 706839"/>
            </a:gdLst>
            <a:ahLst/>
            <a:cxnLst>
              <a:cxn ang="0">
                <a:pos x="connsiteX0" y="connsiteY0"/>
              </a:cxn>
              <a:cxn ang="0">
                <a:pos x="connsiteX1" y="connsiteY1"/>
              </a:cxn>
              <a:cxn ang="0">
                <a:pos x="connsiteX2" y="connsiteY2"/>
              </a:cxn>
            </a:cxnLst>
            <a:rect l="l" t="t" r="r" b="b"/>
            <a:pathLst>
              <a:path w="402869" h="706839">
                <a:moveTo>
                  <a:pt x="0" y="682172"/>
                </a:moveTo>
                <a:cubicBezTo>
                  <a:pt x="149981" y="709990"/>
                  <a:pt x="299962" y="737809"/>
                  <a:pt x="362857" y="624114"/>
                </a:cubicBezTo>
                <a:cubicBezTo>
                  <a:pt x="425752" y="510419"/>
                  <a:pt x="401561" y="255209"/>
                  <a:pt x="377371" y="0"/>
                </a:cubicBezTo>
              </a:path>
            </a:pathLst>
          </a:custGeom>
          <a:noFill/>
          <a:ln w="2222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23708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644640" y="755572"/>
            <a:ext cx="4285726" cy="552175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24000" y="724817"/>
            <a:ext cx="4167835" cy="5557113"/>
          </a:xfrm>
          <a:prstGeom prst="rect">
            <a:avLst/>
          </a:prstGeom>
        </p:spPr>
      </p:pic>
      <p:sp>
        <p:nvSpPr>
          <p:cNvPr id="6" name="TextBox 5"/>
          <p:cNvSpPr txBox="1"/>
          <p:nvPr/>
        </p:nvSpPr>
        <p:spPr>
          <a:xfrm>
            <a:off x="198120" y="87770"/>
            <a:ext cx="8717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Large Diameter Borehole Experiment (2’ x 20’)</a:t>
            </a:r>
          </a:p>
        </p:txBody>
      </p:sp>
      <p:sp>
        <p:nvSpPr>
          <p:cNvPr id="5" name="TextBox 4"/>
          <p:cNvSpPr txBox="1"/>
          <p:nvPr/>
        </p:nvSpPr>
        <p:spPr>
          <a:xfrm>
            <a:off x="6736079" y="5074920"/>
            <a:ext cx="4109335" cy="1200329"/>
          </a:xfrm>
          <a:prstGeom prst="rect">
            <a:avLst/>
          </a:prstGeom>
          <a:solidFill>
            <a:schemeClr val="bg1">
              <a:alpha val="77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mn-ea"/>
                <a:cs typeface="Arial" pitchFamily="34" charset="0"/>
              </a:rPr>
              <a:t>Drilling is fast and cheap, but how effective are the heat exchangers?</a:t>
            </a:r>
          </a:p>
        </p:txBody>
      </p:sp>
    </p:spTree>
    <p:extLst>
      <p:ext uri="{BB962C8B-B14F-4D97-AF65-F5344CB8AC3E}">
        <p14:creationId xmlns:p14="http://schemas.microsoft.com/office/powerpoint/2010/main" val="3332132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75902" y="868680"/>
            <a:ext cx="7616098" cy="4434840"/>
          </a:xfrm>
          <a:prstGeom prst="rect">
            <a:avLst/>
          </a:prstGeom>
        </p:spPr>
      </p:pic>
      <p:sp>
        <p:nvSpPr>
          <p:cNvPr id="10" name="TextBox 9"/>
          <p:cNvSpPr txBox="1"/>
          <p:nvPr/>
        </p:nvSpPr>
        <p:spPr>
          <a:xfrm>
            <a:off x="7650480" y="1508760"/>
            <a:ext cx="414652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mn-ea"/>
                <a:cs typeface="Arial" pitchFamily="34" charset="0"/>
              </a:rPr>
              <a:t>Total = 8 Boreholes: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mn-ea"/>
                <a:cs typeface="Arial" pitchFamily="34" charset="0"/>
              </a:rPr>
              <a:t>4 - Wetted by Graywater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mn-ea"/>
                <a:cs typeface="Arial" pitchFamily="34" charset="0"/>
              </a:rPr>
              <a:t>4 - Dry Soil</a:t>
            </a:r>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TextBox 5"/>
          <p:cNvSpPr txBox="1"/>
          <p:nvPr/>
        </p:nvSpPr>
        <p:spPr>
          <a:xfrm>
            <a:off x="198120" y="87770"/>
            <a:ext cx="8717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Large Diameter Borehole Experiment (2’ x 20’)</a:t>
            </a:r>
          </a:p>
        </p:txBody>
      </p:sp>
      <p:sp>
        <p:nvSpPr>
          <p:cNvPr id="8" name="TextBox 7"/>
          <p:cNvSpPr txBox="1"/>
          <p:nvPr/>
        </p:nvSpPr>
        <p:spPr>
          <a:xfrm>
            <a:off x="243840" y="914401"/>
            <a:ext cx="40174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black"/>
                </a:solidFill>
                <a:effectLst/>
                <a:uLnTx/>
                <a:uFillTx/>
                <a:latin typeface="Arial" pitchFamily="34" charset="0"/>
                <a:ea typeface="+mn-ea"/>
                <a:cs typeface="Arial" pitchFamily="34" charset="0"/>
              </a:rPr>
              <a:t>Answer: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Dry:	About 0.20 tons each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Wet:	About 0.25 tons each</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202053" y="2373512"/>
            <a:ext cx="3976948" cy="3710495"/>
          </a:xfrm>
          <a:prstGeom prst="rect">
            <a:avLst/>
          </a:prstGeom>
        </p:spPr>
      </p:pic>
    </p:spTree>
    <p:extLst>
      <p:ext uri="{BB962C8B-B14F-4D97-AF65-F5344CB8AC3E}">
        <p14:creationId xmlns:p14="http://schemas.microsoft.com/office/powerpoint/2010/main" val="1313770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438400" y="685800"/>
            <a:ext cx="7502947" cy="5627210"/>
          </a:xfrm>
          <a:prstGeom prst="rect">
            <a:avLst/>
          </a:prstGeom>
        </p:spPr>
      </p:pic>
      <p:sp>
        <p:nvSpPr>
          <p:cNvPr id="6" name="TextBox 5"/>
          <p:cNvSpPr txBox="1"/>
          <p:nvPr/>
        </p:nvSpPr>
        <p:spPr>
          <a:xfrm>
            <a:off x="152400" y="49365"/>
            <a:ext cx="88733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Radiant Panels Over Insulation (Mstr Bdrm)</a:t>
            </a:r>
          </a:p>
        </p:txBody>
      </p:sp>
    </p:spTree>
    <p:extLst>
      <p:ext uri="{BB962C8B-B14F-4D97-AF65-F5344CB8AC3E}">
        <p14:creationId xmlns:p14="http://schemas.microsoft.com/office/powerpoint/2010/main" val="799030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106680" y="87765"/>
            <a:ext cx="10972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Radiant Cooling</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050280" y="0"/>
            <a:ext cx="5889040" cy="6261510"/>
          </a:xfrm>
          <a:prstGeom prst="rect">
            <a:avLst/>
          </a:prstGeom>
        </p:spPr>
      </p:pic>
      <p:sp>
        <p:nvSpPr>
          <p:cNvPr id="5" name="TextBox 4"/>
          <p:cNvSpPr txBox="1"/>
          <p:nvPr/>
        </p:nvSpPr>
        <p:spPr>
          <a:xfrm>
            <a:off x="3076763" y="4142006"/>
            <a:ext cx="2642839"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itchFamily="34" charset="0"/>
                <a:ea typeface="+mn-ea"/>
                <a:cs typeface="Arial" pitchFamily="34" charset="0"/>
              </a:rPr>
              <a:t>Post-Tensioning Tendon</a:t>
            </a:r>
          </a:p>
        </p:txBody>
      </p:sp>
      <p:sp>
        <p:nvSpPr>
          <p:cNvPr id="7" name="TextBox 6"/>
          <p:cNvSpPr txBox="1"/>
          <p:nvPr/>
        </p:nvSpPr>
        <p:spPr>
          <a:xfrm>
            <a:off x="4199942" y="5577840"/>
            <a:ext cx="1620958"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itchFamily="34" charset="0"/>
                <a:ea typeface="+mn-ea"/>
                <a:cs typeface="Arial" pitchFamily="34" charset="0"/>
              </a:rPr>
              <a:t>Insulation Mat</a:t>
            </a:r>
          </a:p>
        </p:txBody>
      </p:sp>
      <p:sp>
        <p:nvSpPr>
          <p:cNvPr id="8" name="TextBox 7"/>
          <p:cNvSpPr txBox="1"/>
          <p:nvPr/>
        </p:nvSpPr>
        <p:spPr>
          <a:xfrm>
            <a:off x="3942296" y="4873526"/>
            <a:ext cx="1851854"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itchFamily="34" charset="0"/>
                <a:ea typeface="+mn-ea"/>
                <a:cs typeface="Arial" pitchFamily="34" charset="0"/>
              </a:rPr>
              <a:t>Hydronic Tubing</a:t>
            </a:r>
          </a:p>
        </p:txBody>
      </p:sp>
      <p:sp>
        <p:nvSpPr>
          <p:cNvPr id="6" name="Freeform 5"/>
          <p:cNvSpPr/>
          <p:nvPr/>
        </p:nvSpPr>
        <p:spPr>
          <a:xfrm>
            <a:off x="5671750" y="4337222"/>
            <a:ext cx="1155769" cy="509098"/>
          </a:xfrm>
          <a:custGeom>
            <a:avLst/>
            <a:gdLst>
              <a:gd name="connsiteX0" fmla="*/ 0 w 877330"/>
              <a:gd name="connsiteY0" fmla="*/ 0 h 506627"/>
              <a:gd name="connsiteX1" fmla="*/ 284206 w 877330"/>
              <a:gd name="connsiteY1" fmla="*/ 135924 h 506627"/>
              <a:gd name="connsiteX2" fmla="*/ 172995 w 877330"/>
              <a:gd name="connsiteY2" fmla="*/ 247135 h 506627"/>
              <a:gd name="connsiteX3" fmla="*/ 877330 w 877330"/>
              <a:gd name="connsiteY3" fmla="*/ 506627 h 506627"/>
            </a:gdLst>
            <a:ahLst/>
            <a:cxnLst>
              <a:cxn ang="0">
                <a:pos x="connsiteX0" y="connsiteY0"/>
              </a:cxn>
              <a:cxn ang="0">
                <a:pos x="connsiteX1" y="connsiteY1"/>
              </a:cxn>
              <a:cxn ang="0">
                <a:pos x="connsiteX2" y="connsiteY2"/>
              </a:cxn>
              <a:cxn ang="0">
                <a:pos x="connsiteX3" y="connsiteY3"/>
              </a:cxn>
            </a:cxnLst>
            <a:rect l="l" t="t" r="r" b="b"/>
            <a:pathLst>
              <a:path w="877330" h="506627">
                <a:moveTo>
                  <a:pt x="0" y="0"/>
                </a:moveTo>
                <a:cubicBezTo>
                  <a:pt x="127687" y="47367"/>
                  <a:pt x="255374" y="94735"/>
                  <a:pt x="284206" y="135924"/>
                </a:cubicBezTo>
                <a:cubicBezTo>
                  <a:pt x="313039" y="177113"/>
                  <a:pt x="74141" y="185351"/>
                  <a:pt x="172995" y="247135"/>
                </a:cubicBezTo>
                <a:cubicBezTo>
                  <a:pt x="271849" y="308919"/>
                  <a:pt x="574589" y="407773"/>
                  <a:pt x="877330" y="506627"/>
                </a:cubicBezTo>
              </a:path>
            </a:pathLst>
          </a:custGeom>
          <a:noFill/>
          <a:ln w="28575">
            <a:solidFill>
              <a:srgbClr val="FF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9"/>
          <p:cNvSpPr/>
          <p:nvPr/>
        </p:nvSpPr>
        <p:spPr>
          <a:xfrm>
            <a:off x="5730240" y="5074920"/>
            <a:ext cx="1508760" cy="411480"/>
          </a:xfrm>
          <a:custGeom>
            <a:avLst/>
            <a:gdLst>
              <a:gd name="connsiteX0" fmla="*/ 0 w 877330"/>
              <a:gd name="connsiteY0" fmla="*/ 0 h 506627"/>
              <a:gd name="connsiteX1" fmla="*/ 284206 w 877330"/>
              <a:gd name="connsiteY1" fmla="*/ 135924 h 506627"/>
              <a:gd name="connsiteX2" fmla="*/ 172995 w 877330"/>
              <a:gd name="connsiteY2" fmla="*/ 247135 h 506627"/>
              <a:gd name="connsiteX3" fmla="*/ 877330 w 877330"/>
              <a:gd name="connsiteY3" fmla="*/ 506627 h 506627"/>
            </a:gdLst>
            <a:ahLst/>
            <a:cxnLst>
              <a:cxn ang="0">
                <a:pos x="connsiteX0" y="connsiteY0"/>
              </a:cxn>
              <a:cxn ang="0">
                <a:pos x="connsiteX1" y="connsiteY1"/>
              </a:cxn>
              <a:cxn ang="0">
                <a:pos x="connsiteX2" y="connsiteY2"/>
              </a:cxn>
              <a:cxn ang="0">
                <a:pos x="connsiteX3" y="connsiteY3"/>
              </a:cxn>
            </a:cxnLst>
            <a:rect l="l" t="t" r="r" b="b"/>
            <a:pathLst>
              <a:path w="877330" h="506627">
                <a:moveTo>
                  <a:pt x="0" y="0"/>
                </a:moveTo>
                <a:cubicBezTo>
                  <a:pt x="127687" y="47367"/>
                  <a:pt x="255374" y="94735"/>
                  <a:pt x="284206" y="135924"/>
                </a:cubicBezTo>
                <a:cubicBezTo>
                  <a:pt x="313039" y="177113"/>
                  <a:pt x="74141" y="185351"/>
                  <a:pt x="172995" y="247135"/>
                </a:cubicBezTo>
                <a:cubicBezTo>
                  <a:pt x="271849" y="308919"/>
                  <a:pt x="574589" y="407773"/>
                  <a:pt x="877330" y="506627"/>
                </a:cubicBezTo>
              </a:path>
            </a:pathLst>
          </a:custGeom>
          <a:noFill/>
          <a:ln w="28575">
            <a:solidFill>
              <a:srgbClr val="FF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reeform 10"/>
          <p:cNvSpPr/>
          <p:nvPr/>
        </p:nvSpPr>
        <p:spPr>
          <a:xfrm>
            <a:off x="5730240" y="5760720"/>
            <a:ext cx="1508760" cy="411480"/>
          </a:xfrm>
          <a:custGeom>
            <a:avLst/>
            <a:gdLst>
              <a:gd name="connsiteX0" fmla="*/ 0 w 877330"/>
              <a:gd name="connsiteY0" fmla="*/ 0 h 506627"/>
              <a:gd name="connsiteX1" fmla="*/ 284206 w 877330"/>
              <a:gd name="connsiteY1" fmla="*/ 135924 h 506627"/>
              <a:gd name="connsiteX2" fmla="*/ 172995 w 877330"/>
              <a:gd name="connsiteY2" fmla="*/ 247135 h 506627"/>
              <a:gd name="connsiteX3" fmla="*/ 877330 w 877330"/>
              <a:gd name="connsiteY3" fmla="*/ 506627 h 506627"/>
            </a:gdLst>
            <a:ahLst/>
            <a:cxnLst>
              <a:cxn ang="0">
                <a:pos x="connsiteX0" y="connsiteY0"/>
              </a:cxn>
              <a:cxn ang="0">
                <a:pos x="connsiteX1" y="connsiteY1"/>
              </a:cxn>
              <a:cxn ang="0">
                <a:pos x="connsiteX2" y="connsiteY2"/>
              </a:cxn>
              <a:cxn ang="0">
                <a:pos x="connsiteX3" y="connsiteY3"/>
              </a:cxn>
            </a:cxnLst>
            <a:rect l="l" t="t" r="r" b="b"/>
            <a:pathLst>
              <a:path w="877330" h="506627">
                <a:moveTo>
                  <a:pt x="0" y="0"/>
                </a:moveTo>
                <a:cubicBezTo>
                  <a:pt x="127687" y="47367"/>
                  <a:pt x="255374" y="94735"/>
                  <a:pt x="284206" y="135924"/>
                </a:cubicBezTo>
                <a:cubicBezTo>
                  <a:pt x="313039" y="177113"/>
                  <a:pt x="74141" y="185351"/>
                  <a:pt x="172995" y="247135"/>
                </a:cubicBezTo>
                <a:cubicBezTo>
                  <a:pt x="271849" y="308919"/>
                  <a:pt x="574589" y="407773"/>
                  <a:pt x="877330" y="506627"/>
                </a:cubicBezTo>
              </a:path>
            </a:pathLst>
          </a:custGeom>
          <a:noFill/>
          <a:ln w="28575">
            <a:solidFill>
              <a:srgbClr val="FF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426720" y="1417320"/>
            <a:ext cx="4750339" cy="1938992"/>
          </a:xfrm>
          <a:prstGeom prst="rect">
            <a:avLst/>
          </a:prstGeom>
          <a:noFill/>
        </p:spPr>
        <p:txBody>
          <a:bodyPr wrap="none" rtlCol="0">
            <a:spAutoFit/>
          </a:bodyPr>
          <a:lstStyle/>
          <a:p>
            <a:pPr marL="0" marR="0" lvl="0" indent="0" algn="l" defTabSz="284163"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	Higher Set Points yet equal comfort</a:t>
            </a:r>
          </a:p>
          <a:p>
            <a:pPr marL="0" marR="0" lvl="0" indent="0" algn="l" defTabSz="284163"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	Low pumping energy</a:t>
            </a:r>
          </a:p>
          <a:p>
            <a:pPr marL="0" marR="0" lvl="0" indent="0" algn="l" defTabSz="284163"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	Long time delays</a:t>
            </a:r>
          </a:p>
          <a:p>
            <a:pPr marL="0" marR="0" lvl="0" indent="0" algn="l" defTabSz="284163"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	Cold floors in summer</a:t>
            </a:r>
          </a:p>
          <a:p>
            <a:pPr marL="0" marR="0" lvl="0" indent="0" algn="l" defTabSz="284163"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	Dew Point Control can be challenging</a:t>
            </a:r>
          </a:p>
        </p:txBody>
      </p:sp>
    </p:spTree>
    <p:extLst>
      <p:ext uri="{BB962C8B-B14F-4D97-AF65-F5344CB8AC3E}">
        <p14:creationId xmlns:p14="http://schemas.microsoft.com/office/powerpoint/2010/main" val="3110989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2"/>
          <a:srcRect l="11037"/>
          <a:stretch/>
        </p:blipFill>
        <p:spPr>
          <a:xfrm>
            <a:off x="9662017" y="936211"/>
            <a:ext cx="2529983" cy="1706321"/>
          </a:xfrm>
          <a:prstGeom prst="rect">
            <a:avLst/>
          </a:prstGeom>
        </p:spPr>
      </p:pic>
      <p:sp>
        <p:nvSpPr>
          <p:cNvPr id="4" name="Title 3"/>
          <p:cNvSpPr>
            <a:spLocks noGrp="1"/>
          </p:cNvSpPr>
          <p:nvPr>
            <p:ph type="title"/>
          </p:nvPr>
        </p:nvSpPr>
        <p:spPr>
          <a:xfrm>
            <a:off x="838202" y="25935"/>
            <a:ext cx="7586929" cy="524107"/>
          </a:xfrm>
        </p:spPr>
        <p:txBody>
          <a:bodyPr/>
          <a:lstStyle/>
          <a:p>
            <a:r>
              <a:rPr lang="en-US" b="1" dirty="0"/>
              <a:t>1.  Agenda</a:t>
            </a:r>
            <a:br>
              <a:rPr lang="en-US" b="1" dirty="0"/>
            </a:br>
            <a:r>
              <a:rPr lang="en-US" sz="2800" dirty="0"/>
              <a:t>Greg Walker (CABA)</a:t>
            </a:r>
            <a:r>
              <a:rPr lang="en-US" sz="2800" b="1" dirty="0"/>
              <a:t> </a:t>
            </a:r>
            <a:endParaRPr lang="en-US" b="1" dirty="0"/>
          </a:p>
        </p:txBody>
      </p:sp>
      <p:sp>
        <p:nvSpPr>
          <p:cNvPr id="5" name="Text Placeholder 4"/>
          <p:cNvSpPr>
            <a:spLocks noGrp="1"/>
          </p:cNvSpPr>
          <p:nvPr>
            <p:ph type="body" sz="quarter" idx="12"/>
          </p:nvPr>
        </p:nvSpPr>
        <p:spPr>
          <a:xfrm>
            <a:off x="839793" y="1299573"/>
            <a:ext cx="9531758" cy="4932362"/>
          </a:xfrm>
        </p:spPr>
        <p:txBody>
          <a:bodyPr>
            <a:normAutofit/>
          </a:bodyPr>
          <a:lstStyle/>
          <a:p>
            <a:pPr marL="0" indent="0">
              <a:buNone/>
            </a:pPr>
            <a:r>
              <a:rPr lang="en-US" sz="2400" dirty="0"/>
              <a:t>1.  Agenda</a:t>
            </a:r>
          </a:p>
          <a:p>
            <a:pPr marL="0" indent="0">
              <a:buNone/>
            </a:pPr>
            <a:r>
              <a:rPr lang="en-US" sz="2400" dirty="0"/>
              <a:t>2.  Call to Order, Welcome, Introductions, about the CHC</a:t>
            </a:r>
          </a:p>
          <a:p>
            <a:pPr marL="0" indent="0">
              <a:buNone/>
            </a:pPr>
            <a:r>
              <a:rPr lang="en-US" sz="2400" dirty="0"/>
              <a:t>3.  Administrative </a:t>
            </a:r>
          </a:p>
          <a:p>
            <a:pPr marL="342900" indent="-342900">
              <a:buFont typeface="Arial"/>
              <a:buAutoNum type="arabicPeriod" startAt="4"/>
            </a:pPr>
            <a:r>
              <a:rPr lang="en-US" sz="2400" dirty="0"/>
              <a:t>“Holistic Sustainability and Energy Management:  Through the Lens of the Honda Smart Home” (30 min) </a:t>
            </a:r>
          </a:p>
          <a:p>
            <a:pPr marL="914400" lvl="2" indent="0">
              <a:buNone/>
            </a:pPr>
            <a:r>
              <a:rPr lang="en-US" sz="2400" dirty="0"/>
              <a:t>- Michael Koenig (American Honda Motor Co., Inc)</a:t>
            </a:r>
          </a:p>
          <a:p>
            <a:pPr marL="0" indent="0">
              <a:buNone/>
            </a:pPr>
            <a:r>
              <a:rPr lang="en-US" sz="2400" dirty="0"/>
              <a:t>5.   Research Update  </a:t>
            </a:r>
          </a:p>
          <a:p>
            <a:pPr marL="0" indent="0">
              <a:buNone/>
            </a:pPr>
            <a:r>
              <a:rPr lang="en-US" sz="2400" dirty="0"/>
              <a:t>6.   White Paper Sub-Committee Update</a:t>
            </a:r>
          </a:p>
          <a:p>
            <a:pPr marL="0" indent="0">
              <a:buNone/>
            </a:pPr>
            <a:r>
              <a:rPr lang="en-US" sz="2400" dirty="0"/>
              <a:t>7.   New Business 	</a:t>
            </a:r>
          </a:p>
          <a:p>
            <a:pPr marL="0" indent="0">
              <a:buNone/>
            </a:pPr>
            <a:r>
              <a:rPr lang="en-US" sz="2400" dirty="0"/>
              <a:t>8.   Announcements</a:t>
            </a:r>
          </a:p>
          <a:p>
            <a:pPr marL="0" indent="0">
              <a:buNone/>
            </a:pPr>
            <a:r>
              <a:rPr lang="en-US" sz="2400" dirty="0"/>
              <a:t>9.   Adjournment</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5541740" y="5311338"/>
            <a:ext cx="3676229" cy="874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a:p>
        </p:txBody>
      </p:sp>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106680" y="87765"/>
            <a:ext cx="10972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Vent Cooling… Try 1: Open Clerestories and Pressurize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960120"/>
            <a:ext cx="3886200" cy="515029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2460" y="960120"/>
            <a:ext cx="7749540" cy="5166360"/>
          </a:xfrm>
          <a:prstGeom prst="rect">
            <a:avLst/>
          </a:prstGeom>
        </p:spPr>
      </p:pic>
    </p:spTree>
    <p:extLst>
      <p:ext uri="{BB962C8B-B14F-4D97-AF65-F5344CB8AC3E}">
        <p14:creationId xmlns:p14="http://schemas.microsoft.com/office/powerpoint/2010/main" val="730959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106680" y="87765"/>
            <a:ext cx="10972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Vent Cooling… Try 2:  Depressurize with n=5 Bath Fans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960" y="685800"/>
            <a:ext cx="4125732" cy="553212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6040" y="685800"/>
            <a:ext cx="3688080" cy="5532120"/>
          </a:xfrm>
          <a:prstGeom prst="rect">
            <a:avLst/>
          </a:prstGeom>
        </p:spPr>
      </p:pic>
      <p:sp>
        <p:nvSpPr>
          <p:cNvPr id="6" name="Down Arrow 5"/>
          <p:cNvSpPr/>
          <p:nvPr/>
        </p:nvSpPr>
        <p:spPr>
          <a:xfrm rot="6928965">
            <a:off x="7961754" y="4635412"/>
            <a:ext cx="345645" cy="806505"/>
          </a:xfrm>
          <a:prstGeom prst="downArrow">
            <a:avLst>
              <a:gd name="adj1" fmla="val 50000"/>
              <a:gd name="adj2" fmla="val 91771"/>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92285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106680" y="87765"/>
            <a:ext cx="10972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Vent Cooling… Try 3:  Start Over With Data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7694" y="548640"/>
            <a:ext cx="6444947" cy="5405050"/>
          </a:xfrm>
          <a:prstGeom prst="rect">
            <a:avLst/>
          </a:prstGeom>
        </p:spPr>
      </p:pic>
      <p:sp>
        <p:nvSpPr>
          <p:cNvPr id="6" name="TextBox 5"/>
          <p:cNvSpPr txBox="1"/>
          <p:nvPr/>
        </p:nvSpPr>
        <p:spPr>
          <a:xfrm>
            <a:off x="198120" y="1737360"/>
            <a:ext cx="5942076" cy="31854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rPr>
              <a:t>Optimize Energy, Pressure, Noise: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rPr>
              <a:t>Whole House Fan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rPr>
              <a:t>Exhaust Fans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rPr>
              <a:t>AND integrated with 62.2 Ventilation</a:t>
            </a:r>
          </a:p>
        </p:txBody>
      </p:sp>
      <p:sp>
        <p:nvSpPr>
          <p:cNvPr id="8" name="Plus 7"/>
          <p:cNvSpPr/>
          <p:nvPr/>
        </p:nvSpPr>
        <p:spPr>
          <a:xfrm>
            <a:off x="1798320" y="2697480"/>
            <a:ext cx="457200" cy="457200"/>
          </a:xfrm>
          <a:prstGeom prst="mathPlus">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
        <p:nvSpPr>
          <p:cNvPr id="5" name="TextBox 4"/>
          <p:cNvSpPr txBox="1"/>
          <p:nvPr/>
        </p:nvSpPr>
        <p:spPr>
          <a:xfrm>
            <a:off x="9793296" y="6035040"/>
            <a:ext cx="190949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Arial" pitchFamily="34" charset="0"/>
                <a:ea typeface="+mn-ea"/>
                <a:cs typeface="Arial" pitchFamily="34" charset="0"/>
              </a:rPr>
              <a:t>Figure Credit:  Frontier Energy</a:t>
            </a:r>
          </a:p>
        </p:txBody>
      </p:sp>
      <p:sp>
        <p:nvSpPr>
          <p:cNvPr id="9" name="Down Arrow 8"/>
          <p:cNvSpPr/>
          <p:nvPr/>
        </p:nvSpPr>
        <p:spPr>
          <a:xfrm rot="6928965">
            <a:off x="9790555" y="2532293"/>
            <a:ext cx="345645" cy="806505"/>
          </a:xfrm>
          <a:prstGeom prst="downArrow">
            <a:avLst>
              <a:gd name="adj1" fmla="val 50000"/>
              <a:gd name="adj2" fmla="val 91771"/>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
        <p:nvSpPr>
          <p:cNvPr id="12" name="Down Arrow 11"/>
          <p:cNvSpPr/>
          <p:nvPr/>
        </p:nvSpPr>
        <p:spPr>
          <a:xfrm rot="13825829">
            <a:off x="8355796" y="3461566"/>
            <a:ext cx="345645" cy="806505"/>
          </a:xfrm>
          <a:prstGeom prst="downArrow">
            <a:avLst>
              <a:gd name="adj1" fmla="val 50000"/>
              <a:gd name="adj2" fmla="val 91771"/>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4082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152400" y="126175"/>
            <a:ext cx="7543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LED Lighting:  Man Max, Machine Min</a:t>
            </a:r>
          </a:p>
        </p:txBody>
      </p:sp>
      <p:sp>
        <p:nvSpPr>
          <p:cNvPr id="8" name="TextBox 7"/>
          <p:cNvSpPr txBox="1"/>
          <p:nvPr/>
        </p:nvSpPr>
        <p:spPr>
          <a:xfrm>
            <a:off x="243840" y="1371600"/>
            <a:ext cx="47548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sng" strike="noStrike" kern="1200" cap="none" spc="0" normalizeH="0" baseline="0" noProof="0">
                <a:ln>
                  <a:noFill/>
                </a:ln>
                <a:solidFill>
                  <a:prstClr val="black"/>
                </a:solidFill>
                <a:effectLst/>
                <a:uLnTx/>
                <a:uFillTx/>
                <a:latin typeface="Arial" pitchFamily="34" charset="0"/>
                <a:ea typeface="+mn-ea"/>
                <a:cs typeface="Arial" pitchFamily="34" charset="0"/>
              </a:rPr>
              <a:t>Lighting Goals:</a:t>
            </a:r>
          </a:p>
          <a:p>
            <a:pPr marL="568325" marR="0" lvl="1" indent="-2841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Daylighting First</a:t>
            </a:r>
          </a:p>
          <a:p>
            <a:pPr marL="568325" marR="0" lvl="1" indent="-2841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Comfortable, High Quality</a:t>
            </a:r>
          </a:p>
          <a:p>
            <a:pPr marL="568325" marR="0" lvl="1" indent="-2841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Energy Efficient</a:t>
            </a:r>
          </a:p>
          <a:p>
            <a:pPr marL="568325" marR="0" lvl="1" indent="-2841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Healthy</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1560" y="1051559"/>
            <a:ext cx="7350623" cy="4900415"/>
          </a:xfrm>
          <a:prstGeom prst="rect">
            <a:avLst/>
          </a:prstGeom>
        </p:spPr>
      </p:pic>
    </p:spTree>
    <p:extLst>
      <p:ext uri="{BB962C8B-B14F-4D97-AF65-F5344CB8AC3E}">
        <p14:creationId xmlns:p14="http://schemas.microsoft.com/office/powerpoint/2010/main" val="2914392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855720" y="822960"/>
            <a:ext cx="4617720" cy="5469667"/>
            <a:chOff x="3855720" y="822960"/>
            <a:chExt cx="4617720" cy="5469667"/>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3358" t="13363" r="13498"/>
            <a:stretch/>
          </p:blipFill>
          <p:spPr>
            <a:xfrm>
              <a:off x="3855720" y="822960"/>
              <a:ext cx="4617720" cy="5469667"/>
            </a:xfrm>
            <a:prstGeom prst="rect">
              <a:avLst/>
            </a:prstGeom>
          </p:spPr>
        </p:pic>
        <p:pic>
          <p:nvPicPr>
            <p:cNvPr id="15" name="Picture 1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385"/>
            <a:stretch/>
          </p:blipFill>
          <p:spPr>
            <a:xfrm>
              <a:off x="4772025" y="1371601"/>
              <a:ext cx="2787015" cy="1604962"/>
            </a:xfrm>
            <a:prstGeom prst="rect">
              <a:avLst/>
            </a:prstGeom>
          </p:spPr>
        </p:pic>
      </p:gr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152400" y="126175"/>
            <a:ext cx="7543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LED Lighting:  Man Max, Machine Min</a:t>
            </a:r>
          </a:p>
        </p:txBody>
      </p:sp>
      <p:sp>
        <p:nvSpPr>
          <p:cNvPr id="6" name="TextBox 5"/>
          <p:cNvSpPr txBox="1"/>
          <p:nvPr/>
        </p:nvSpPr>
        <p:spPr>
          <a:xfrm>
            <a:off x="152400" y="1508760"/>
            <a:ext cx="379476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Everything </a:t>
            </a:r>
            <a:r>
              <a:rPr kumimoji="0" lang="en-US" sz="2000" b="1" i="0" u="sng" strike="noStrike" kern="1200" cap="none" spc="0" normalizeH="0" baseline="0" noProof="0">
                <a:ln>
                  <a:noFill/>
                </a:ln>
                <a:solidFill>
                  <a:prstClr val="black"/>
                </a:solidFill>
                <a:effectLst/>
                <a:uLnTx/>
                <a:uFillTx/>
                <a:latin typeface="Arial" pitchFamily="34" charset="0"/>
                <a:ea typeface="+mn-ea"/>
                <a:cs typeface="Arial" pitchFamily="34" charset="0"/>
              </a:rPr>
              <a:t>should</a:t>
            </a: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 just work automatically in the background…</a:t>
            </a:r>
          </a:p>
        </p:txBody>
      </p:sp>
      <p:sp>
        <p:nvSpPr>
          <p:cNvPr id="7" name="TextBox 6"/>
          <p:cNvSpPr txBox="1"/>
          <p:nvPr/>
        </p:nvSpPr>
        <p:spPr>
          <a:xfrm>
            <a:off x="152400" y="4114800"/>
            <a:ext cx="37947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But over-riding is easy with a keypad in every room…</a:t>
            </a:r>
          </a:p>
        </p:txBody>
      </p:sp>
      <p:sp>
        <p:nvSpPr>
          <p:cNvPr id="8" name="TextBox 7"/>
          <p:cNvSpPr txBox="1"/>
          <p:nvPr/>
        </p:nvSpPr>
        <p:spPr>
          <a:xfrm>
            <a:off x="8564880" y="1051560"/>
            <a:ext cx="35661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Because fiddling with a control pad is a hassle</a:t>
            </a:r>
          </a:p>
        </p:txBody>
      </p:sp>
      <p:sp>
        <p:nvSpPr>
          <p:cNvPr id="9" name="Oval 8"/>
          <p:cNvSpPr/>
          <p:nvPr/>
        </p:nvSpPr>
        <p:spPr>
          <a:xfrm>
            <a:off x="3352800" y="1280160"/>
            <a:ext cx="320040" cy="320040"/>
          </a:xfrm>
          <a:prstGeom prst="ellipse">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itchFamily="34" charset="0"/>
                <a:ea typeface="+mn-ea"/>
                <a:cs typeface="Arial" pitchFamily="34" charset="0"/>
              </a:rPr>
              <a:t>1</a:t>
            </a:r>
            <a:endParaRPr kumimoji="0" lang="en-US" sz="1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endParaRPr>
          </a:p>
        </p:txBody>
      </p:sp>
      <p:sp>
        <p:nvSpPr>
          <p:cNvPr id="10" name="Oval 9"/>
          <p:cNvSpPr/>
          <p:nvPr/>
        </p:nvSpPr>
        <p:spPr>
          <a:xfrm>
            <a:off x="3352800" y="3886200"/>
            <a:ext cx="320040" cy="320040"/>
          </a:xfrm>
          <a:prstGeom prst="ellipse">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itchFamily="34" charset="0"/>
                <a:ea typeface="+mn-ea"/>
                <a:cs typeface="Arial" pitchFamily="34" charset="0"/>
              </a:rPr>
              <a:t>2</a:t>
            </a:r>
            <a:endParaRPr kumimoji="0" lang="en-US" sz="1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endParaRPr>
          </a:p>
        </p:txBody>
      </p:sp>
      <p:sp>
        <p:nvSpPr>
          <p:cNvPr id="11" name="Oval 10"/>
          <p:cNvSpPr/>
          <p:nvPr/>
        </p:nvSpPr>
        <p:spPr>
          <a:xfrm>
            <a:off x="11216640" y="868680"/>
            <a:ext cx="320040" cy="320040"/>
          </a:xfrm>
          <a:prstGeom prst="ellipse">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itchFamily="34" charset="0"/>
                <a:ea typeface="+mn-ea"/>
                <a:cs typeface="Arial" pitchFamily="34" charset="0"/>
              </a:rPr>
              <a:t>3</a:t>
            </a:r>
            <a:endParaRPr kumimoji="0" lang="en-US" sz="1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endParaRPr>
          </a:p>
        </p:txBody>
      </p:sp>
      <p:sp>
        <p:nvSpPr>
          <p:cNvPr id="12" name="Freeform 11"/>
          <p:cNvSpPr/>
          <p:nvPr/>
        </p:nvSpPr>
        <p:spPr>
          <a:xfrm>
            <a:off x="3162300" y="4505662"/>
            <a:ext cx="2581275" cy="311563"/>
          </a:xfrm>
          <a:custGeom>
            <a:avLst/>
            <a:gdLst>
              <a:gd name="connsiteX0" fmla="*/ 0 w 2581275"/>
              <a:gd name="connsiteY0" fmla="*/ 47288 h 311563"/>
              <a:gd name="connsiteX1" fmla="*/ 1419225 w 2581275"/>
              <a:gd name="connsiteY1" fmla="*/ 18713 h 311563"/>
              <a:gd name="connsiteX2" fmla="*/ 1038225 w 2581275"/>
              <a:gd name="connsiteY2" fmla="*/ 294938 h 311563"/>
              <a:gd name="connsiteX3" fmla="*/ 2581275 w 2581275"/>
              <a:gd name="connsiteY3" fmla="*/ 256838 h 311563"/>
            </a:gdLst>
            <a:ahLst/>
            <a:cxnLst>
              <a:cxn ang="0">
                <a:pos x="connsiteX0" y="connsiteY0"/>
              </a:cxn>
              <a:cxn ang="0">
                <a:pos x="connsiteX1" y="connsiteY1"/>
              </a:cxn>
              <a:cxn ang="0">
                <a:pos x="connsiteX2" y="connsiteY2"/>
              </a:cxn>
              <a:cxn ang="0">
                <a:pos x="connsiteX3" y="connsiteY3"/>
              </a:cxn>
            </a:cxnLst>
            <a:rect l="l" t="t" r="r" b="b"/>
            <a:pathLst>
              <a:path w="2581275" h="311563">
                <a:moveTo>
                  <a:pt x="0" y="47288"/>
                </a:moveTo>
                <a:cubicBezTo>
                  <a:pt x="623094" y="12363"/>
                  <a:pt x="1246188" y="-22562"/>
                  <a:pt x="1419225" y="18713"/>
                </a:cubicBezTo>
                <a:cubicBezTo>
                  <a:pt x="1592262" y="59988"/>
                  <a:pt x="844550" y="255250"/>
                  <a:pt x="1038225" y="294938"/>
                </a:cubicBezTo>
                <a:cubicBezTo>
                  <a:pt x="1231900" y="334626"/>
                  <a:pt x="1906587" y="295732"/>
                  <a:pt x="2581275" y="256838"/>
                </a:cubicBezTo>
              </a:path>
            </a:pathLst>
          </a:custGeom>
          <a:noFill/>
          <a:ln w="34925">
            <a:solidFill>
              <a:srgbClr val="FF0000"/>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2"/>
          <p:cNvSpPr/>
          <p:nvPr/>
        </p:nvSpPr>
        <p:spPr>
          <a:xfrm flipH="1">
            <a:off x="7833359" y="1417320"/>
            <a:ext cx="756285" cy="220123"/>
          </a:xfrm>
          <a:custGeom>
            <a:avLst/>
            <a:gdLst>
              <a:gd name="connsiteX0" fmla="*/ 0 w 2581275"/>
              <a:gd name="connsiteY0" fmla="*/ 47288 h 311563"/>
              <a:gd name="connsiteX1" fmla="*/ 1419225 w 2581275"/>
              <a:gd name="connsiteY1" fmla="*/ 18713 h 311563"/>
              <a:gd name="connsiteX2" fmla="*/ 1038225 w 2581275"/>
              <a:gd name="connsiteY2" fmla="*/ 294938 h 311563"/>
              <a:gd name="connsiteX3" fmla="*/ 2581275 w 2581275"/>
              <a:gd name="connsiteY3" fmla="*/ 256838 h 311563"/>
            </a:gdLst>
            <a:ahLst/>
            <a:cxnLst>
              <a:cxn ang="0">
                <a:pos x="connsiteX0" y="connsiteY0"/>
              </a:cxn>
              <a:cxn ang="0">
                <a:pos x="connsiteX1" y="connsiteY1"/>
              </a:cxn>
              <a:cxn ang="0">
                <a:pos x="connsiteX2" y="connsiteY2"/>
              </a:cxn>
              <a:cxn ang="0">
                <a:pos x="connsiteX3" y="connsiteY3"/>
              </a:cxn>
            </a:cxnLst>
            <a:rect l="l" t="t" r="r" b="b"/>
            <a:pathLst>
              <a:path w="2581275" h="311563">
                <a:moveTo>
                  <a:pt x="0" y="47288"/>
                </a:moveTo>
                <a:cubicBezTo>
                  <a:pt x="623094" y="12363"/>
                  <a:pt x="1246188" y="-22562"/>
                  <a:pt x="1419225" y="18713"/>
                </a:cubicBezTo>
                <a:cubicBezTo>
                  <a:pt x="1592262" y="59988"/>
                  <a:pt x="844550" y="255250"/>
                  <a:pt x="1038225" y="294938"/>
                </a:cubicBezTo>
                <a:cubicBezTo>
                  <a:pt x="1231900" y="334626"/>
                  <a:pt x="1906587" y="295732"/>
                  <a:pt x="2581275" y="256838"/>
                </a:cubicBezTo>
              </a:path>
            </a:pathLst>
          </a:custGeom>
          <a:noFill/>
          <a:ln w="34925">
            <a:solidFill>
              <a:srgbClr val="FF0000"/>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8564880" y="4069080"/>
            <a:ext cx="356616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But what about when you go to bed??   How does it know when to ignore motion?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prstClr val="black"/>
                </a:solidFill>
                <a:effectLst/>
                <a:uLnTx/>
                <a:uFillTx/>
                <a:latin typeface="Arial" pitchFamily="34" charset="0"/>
                <a:ea typeface="+mn-ea"/>
                <a:cs typeface="Arial" pitchFamily="34" charset="0"/>
              </a:rPr>
              <a:t>Ans:</a:t>
            </a: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  We added a “Sleep” button</a:t>
            </a:r>
            <a:endParaRPr kumimoji="0" lang="en-US" sz="2000" b="1" i="0" u="sng"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45229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3093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152400" y="126175"/>
            <a:ext cx="68744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rPr>
              <a:t>LED Lighting, Circadian Design:</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63880" y="1065622"/>
            <a:ext cx="3383280" cy="5167942"/>
          </a:xfrm>
          <a:prstGeom prst="rect">
            <a:avLst/>
          </a:prstGeom>
        </p:spPr>
      </p:pic>
      <p:pic>
        <p:nvPicPr>
          <p:cNvPr id="10"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293"/>
          <a:stretch/>
        </p:blipFill>
        <p:spPr bwMode="auto">
          <a:xfrm>
            <a:off x="6925597" y="-17300"/>
            <a:ext cx="5266403" cy="628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eft Arrow 8"/>
          <p:cNvSpPr/>
          <p:nvPr/>
        </p:nvSpPr>
        <p:spPr>
          <a:xfrm>
            <a:off x="3124200" y="4023360"/>
            <a:ext cx="2971800" cy="1371600"/>
          </a:xfrm>
          <a:prstGeom prst="leftArrow">
            <a:avLst>
              <a:gd name="adj1" fmla="val 74024"/>
              <a:gd name="adj2" fmla="val 50000"/>
            </a:avLst>
          </a:pr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itchFamily="34" charset="0"/>
                <a:ea typeface="+mn-ea"/>
                <a:cs typeface="Arial" pitchFamily="34" charset="0"/>
              </a:rPr>
              <a:t>Most Fixtures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itchFamily="34" charset="0"/>
                <a:ea typeface="+mn-ea"/>
                <a:cs typeface="Arial" pitchFamily="34" charset="0"/>
              </a:rPr>
              <a:t>= 2700K</a:t>
            </a:r>
            <a:endParaRPr kumimoji="0" lang="en-US" sz="2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endParaRPr>
          </a:p>
        </p:txBody>
      </p:sp>
      <p:sp>
        <p:nvSpPr>
          <p:cNvPr id="12" name="Left Arrow 11"/>
          <p:cNvSpPr/>
          <p:nvPr/>
        </p:nvSpPr>
        <p:spPr>
          <a:xfrm flipH="1">
            <a:off x="4953000" y="1737360"/>
            <a:ext cx="2971800" cy="1371600"/>
          </a:xfrm>
          <a:prstGeom prst="leftArrow">
            <a:avLst>
              <a:gd name="adj1" fmla="val 74024"/>
              <a:gd name="adj2" fmla="val 50000"/>
            </a:avLst>
          </a:pr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itchFamily="34" charset="0"/>
                <a:ea typeface="+mn-ea"/>
                <a:cs typeface="Arial" pitchFamily="34" charset="0"/>
              </a:rPr>
              <a:t>Main Array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itchFamily="34" charset="0"/>
                <a:ea typeface="+mn-ea"/>
                <a:cs typeface="Arial" pitchFamily="34" charset="0"/>
              </a:rPr>
              <a:t>= Adjustable</a:t>
            </a:r>
            <a:endParaRPr kumimoji="0" lang="en-US" sz="20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88966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3093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78680" y="1926256"/>
            <a:ext cx="6534320" cy="4243425"/>
          </a:xfrm>
          <a:prstGeom prst="rect">
            <a:avLst/>
          </a:prstGeom>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930640" y="91440"/>
            <a:ext cx="3063240" cy="3063240"/>
          </a:xfrm>
          <a:prstGeom prst="rect">
            <a:avLst/>
          </a:prstGeom>
          <a:ln w="28575">
            <a:solidFill>
              <a:schemeClr val="bg1"/>
            </a:solidFill>
          </a:ln>
        </p:spPr>
      </p:pic>
      <p:pic>
        <p:nvPicPr>
          <p:cNvPr id="6" name="Picture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2860" y="3175000"/>
            <a:ext cx="4427220" cy="2951480"/>
          </a:xfrm>
          <a:prstGeom prst="rect">
            <a:avLst/>
          </a:prstGeom>
          <a:ln w="28575">
            <a:noFill/>
          </a:ln>
        </p:spPr>
      </p:pic>
      <p:sp>
        <p:nvSpPr>
          <p:cNvPr id="10" name="TextBox 9"/>
          <p:cNvSpPr txBox="1"/>
          <p:nvPr/>
        </p:nvSpPr>
        <p:spPr>
          <a:xfrm>
            <a:off x="152400" y="126175"/>
            <a:ext cx="68744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C000"/>
                </a:solidFill>
                <a:effectLst/>
                <a:uLnTx/>
                <a:uFillTx/>
                <a:latin typeface="Arial" pitchFamily="34" charset="0"/>
                <a:ea typeface="+mn-ea"/>
                <a:cs typeface="Arial" pitchFamily="34" charset="0"/>
              </a:rPr>
              <a:t>Amber Night Lights</a:t>
            </a:r>
          </a:p>
        </p:txBody>
      </p:sp>
      <p:sp>
        <p:nvSpPr>
          <p:cNvPr id="3" name="TextBox 2"/>
          <p:cNvSpPr txBox="1"/>
          <p:nvPr/>
        </p:nvSpPr>
        <p:spPr>
          <a:xfrm>
            <a:off x="7826" y="2763520"/>
            <a:ext cx="21371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C000"/>
                </a:solidFill>
                <a:effectLst/>
                <a:uLnTx/>
                <a:uFillTx/>
                <a:latin typeface="Arial" pitchFamily="34" charset="0"/>
                <a:ea typeface="+mn-ea"/>
                <a:cs typeface="Arial" pitchFamily="34" charset="0"/>
              </a:rPr>
              <a:t>Kitchen and Bath</a:t>
            </a:r>
          </a:p>
        </p:txBody>
      </p:sp>
      <p:sp>
        <p:nvSpPr>
          <p:cNvPr id="11" name="TextBox 10"/>
          <p:cNvSpPr txBox="1"/>
          <p:nvPr/>
        </p:nvSpPr>
        <p:spPr>
          <a:xfrm>
            <a:off x="4632960" y="1463040"/>
            <a:ext cx="18533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C000"/>
                </a:solidFill>
                <a:effectLst/>
                <a:uLnTx/>
                <a:uFillTx/>
                <a:latin typeface="Arial" pitchFamily="34" charset="0"/>
                <a:ea typeface="+mn-ea"/>
                <a:cs typeface="Arial" pitchFamily="34" charset="0"/>
              </a:rPr>
              <a:t>Hall and Stairs</a:t>
            </a:r>
          </a:p>
        </p:txBody>
      </p:sp>
    </p:spTree>
    <p:extLst>
      <p:ext uri="{BB962C8B-B14F-4D97-AF65-F5344CB8AC3E}">
        <p14:creationId xmlns:p14="http://schemas.microsoft.com/office/powerpoint/2010/main" val="1049679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152400" y="126175"/>
            <a:ext cx="97840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Mind the Standby Loads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2842" y="1097280"/>
            <a:ext cx="8963622" cy="4708244"/>
          </a:xfrm>
          <a:prstGeom prst="rect">
            <a:avLst/>
          </a:prstGeom>
          <a:ln w="38100">
            <a:solidFill>
              <a:schemeClr val="bg1">
                <a:lumMod val="65000"/>
              </a:schemeClr>
            </a:solidFill>
          </a:ln>
        </p:spPr>
      </p:pic>
      <p:sp>
        <p:nvSpPr>
          <p:cNvPr id="5" name="TextBox 4"/>
          <p:cNvSpPr txBox="1"/>
          <p:nvPr/>
        </p:nvSpPr>
        <p:spPr>
          <a:xfrm>
            <a:off x="152400" y="3520440"/>
            <a:ext cx="3063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44% Less Than Average New Construction*</a:t>
            </a:r>
          </a:p>
        </p:txBody>
      </p:sp>
      <p:sp>
        <p:nvSpPr>
          <p:cNvPr id="9" name="TextBox 8"/>
          <p:cNvSpPr txBox="1"/>
          <p:nvPr/>
        </p:nvSpPr>
        <p:spPr>
          <a:xfrm>
            <a:off x="106680" y="5440680"/>
            <a:ext cx="3063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  But controls in general is a killer with 2013 tech.</a:t>
            </a:r>
          </a:p>
        </p:txBody>
      </p:sp>
      <p:sp>
        <p:nvSpPr>
          <p:cNvPr id="6" name="Rectangle 5"/>
          <p:cNvSpPr/>
          <p:nvPr/>
        </p:nvSpPr>
        <p:spPr>
          <a:xfrm>
            <a:off x="8107680" y="3566160"/>
            <a:ext cx="594360" cy="365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
        <p:nvSpPr>
          <p:cNvPr id="10" name="Rectangle 9"/>
          <p:cNvSpPr/>
          <p:nvPr/>
        </p:nvSpPr>
        <p:spPr>
          <a:xfrm>
            <a:off x="8702040" y="3108960"/>
            <a:ext cx="594360" cy="365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62604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98920" y="822960"/>
            <a:ext cx="4617720" cy="2724545"/>
          </a:xfrm>
          <a:prstGeom prst="rect">
            <a:avLst/>
          </a:prstGeom>
        </p:spPr>
      </p:pic>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152400" y="101025"/>
            <a:ext cx="83722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Home Control using the Smart Home App</a:t>
            </a:r>
          </a:p>
        </p:txBody>
      </p:sp>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10400" y="1965960"/>
            <a:ext cx="4617720" cy="2739635"/>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467600" y="3383280"/>
            <a:ext cx="4617721" cy="2718168"/>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1831" y="1463040"/>
            <a:ext cx="6528179" cy="3840480"/>
          </a:xfrm>
          <a:prstGeom prst="rect">
            <a:avLst/>
          </a:prstGeom>
        </p:spPr>
      </p:pic>
    </p:spTree>
    <p:extLst>
      <p:ext uri="{BB962C8B-B14F-4D97-AF65-F5344CB8AC3E}">
        <p14:creationId xmlns:p14="http://schemas.microsoft.com/office/powerpoint/2010/main" val="2770094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9" name="TextBox 8"/>
          <p:cNvSpPr txBox="1"/>
          <p:nvPr/>
        </p:nvSpPr>
        <p:spPr>
          <a:xfrm>
            <a:off x="106680" y="40665"/>
            <a:ext cx="89483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Energy Management System Details</a:t>
            </a: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b="13145"/>
          <a:stretch/>
        </p:blipFill>
        <p:spPr>
          <a:xfrm>
            <a:off x="152400" y="822961"/>
            <a:ext cx="6446520" cy="3131202"/>
          </a:xfrm>
          <a:prstGeom prst="rect">
            <a:avLst/>
          </a:prstGeom>
          <a:ln w="57150">
            <a:solidFill>
              <a:schemeClr val="tx1"/>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5573" r="2143"/>
          <a:stretch/>
        </p:blipFill>
        <p:spPr>
          <a:xfrm>
            <a:off x="5858956" y="2434281"/>
            <a:ext cx="6151812" cy="3768398"/>
          </a:xfrm>
          <a:prstGeom prst="rect">
            <a:avLst/>
          </a:prstGeom>
          <a:ln w="76200">
            <a:solidFill>
              <a:schemeClr val="tx1"/>
            </a:solidFill>
          </a:ln>
        </p:spPr>
      </p:pic>
      <p:sp>
        <p:nvSpPr>
          <p:cNvPr id="7" name="TextBox 6"/>
          <p:cNvSpPr txBox="1"/>
          <p:nvPr/>
        </p:nvSpPr>
        <p:spPr>
          <a:xfrm>
            <a:off x="6964680" y="365760"/>
            <a:ext cx="5074920"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sng" strike="noStrike" kern="1200" cap="none" spc="0" normalizeH="0" baseline="0" noProof="0">
                <a:ln>
                  <a:noFill/>
                </a:ln>
                <a:solidFill>
                  <a:prstClr val="black"/>
                </a:solidFill>
                <a:effectLst/>
                <a:uLnTx/>
                <a:uFillTx/>
                <a:latin typeface="Arial" pitchFamily="34" charset="0"/>
                <a:ea typeface="+mn-ea"/>
                <a:cs typeface="Arial" pitchFamily="34" charset="0"/>
              </a:rPr>
              <a:t>Hardware:</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9.5 kW Solar PV array</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10 kW bi-directional inverter</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10 kW bi-directional DC charger</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10 kWh* Lithium battery</a:t>
            </a:r>
          </a:p>
        </p:txBody>
      </p:sp>
      <p:sp>
        <p:nvSpPr>
          <p:cNvPr id="4" name="TextBox 3"/>
          <p:cNvSpPr txBox="1"/>
          <p:nvPr/>
        </p:nvSpPr>
        <p:spPr>
          <a:xfrm>
            <a:off x="243840" y="914400"/>
            <a:ext cx="14734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itchFamily="34" charset="0"/>
                <a:ea typeface="+mn-ea"/>
                <a:cs typeface="Arial" pitchFamily="34" charset="0"/>
              </a:rPr>
              <a:t>DC Microgrid</a:t>
            </a:r>
          </a:p>
        </p:txBody>
      </p:sp>
    </p:spTree>
    <p:extLst>
      <p:ext uri="{BB962C8B-B14F-4D97-AF65-F5344CB8AC3E}">
        <p14:creationId xmlns:p14="http://schemas.microsoft.com/office/powerpoint/2010/main" val="3398775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275176" cy="524107"/>
          </a:xfrm>
        </p:spPr>
        <p:txBody>
          <a:bodyPr/>
          <a:lstStyle/>
          <a:p>
            <a:r>
              <a:rPr lang="en-US" altLang="en-US" b="1" dirty="0"/>
              <a:t>2.  Call to Order, Welcome, Introductions, About the CHC</a:t>
            </a:r>
            <a:br>
              <a:rPr lang="en-US" altLang="en-US" sz="2800" b="1" dirty="0"/>
            </a:br>
            <a:r>
              <a:rPr lang="en-US" sz="2800" dirty="0"/>
              <a:t>Roy Perry (Alarm.com, Inc.)</a:t>
            </a:r>
            <a:br>
              <a:rPr lang="en-US" altLang="en-US" sz="2800" dirty="0"/>
            </a:br>
            <a:endParaRPr lang="en-US" altLang="en-US" sz="1800" dirty="0"/>
          </a:p>
        </p:txBody>
      </p:sp>
      <p:sp>
        <p:nvSpPr>
          <p:cNvPr id="5" name="Content Placeholder 1"/>
          <p:cNvSpPr txBox="1">
            <a:spLocks noChangeArrowheads="1"/>
          </p:cNvSpPr>
          <p:nvPr/>
        </p:nvSpPr>
        <p:spPr>
          <a:xfrm>
            <a:off x="1632040" y="5387396"/>
            <a:ext cx="8007566" cy="8864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400" dirty="0"/>
              <a:t>Established in 2004, the CABA Connected Home Council initiates and reviews projects that relate to connected home and multiple dwelling unit technologies and applications.  The Council also examines industry opportunities that can accelerate the adoption of new technologies, consumer electronics and broadband services within the burgeoning connected home market.</a:t>
            </a:r>
          </a:p>
        </p:txBody>
      </p:sp>
      <p:sp>
        <p:nvSpPr>
          <p:cNvPr id="6" name="Rectangle 3"/>
          <p:cNvSpPr>
            <a:spLocks noChangeArrowheads="1"/>
          </p:cNvSpPr>
          <p:nvPr/>
        </p:nvSpPr>
        <p:spPr bwMode="auto">
          <a:xfrm>
            <a:off x="8410591" y="3213536"/>
            <a:ext cx="2702787"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rPr>
              <a:t>Past CHC Chair </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rPr>
              <a:t>Jay McLellan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rPr>
              <a:t>VP, Energy Management, Controls and Automation Leviton Manufacturing Co., Inc.</a:t>
            </a:r>
            <a:endParaRPr lang="en-CA" altLang="en-US" sz="1600" dirty="0">
              <a:solidFill>
                <a:schemeClr val="tx1"/>
              </a:solidFill>
              <a:ea typeface="SimSun" pitchFamily="2" charset="-122"/>
            </a:endParaRPr>
          </a:p>
        </p:txBody>
      </p:sp>
      <p:sp>
        <p:nvSpPr>
          <p:cNvPr id="7" name="Rectangle 5"/>
          <p:cNvSpPr>
            <a:spLocks noChangeArrowheads="1"/>
          </p:cNvSpPr>
          <p:nvPr/>
        </p:nvSpPr>
        <p:spPr bwMode="auto">
          <a:xfrm>
            <a:off x="1605654" y="3262203"/>
            <a:ext cx="2655032"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Roy Perry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VP </a:t>
            </a:r>
            <a:r>
              <a:rPr lang="fr-FR" altLang="en-US" sz="1600" dirty="0" err="1">
                <a:solidFill>
                  <a:schemeClr val="tx1"/>
                </a:solidFill>
                <a:ea typeface="SimSun" pitchFamily="2" charset="-122"/>
                <a:cs typeface="Arial" pitchFamily="34" charset="0"/>
              </a:rPr>
              <a:t>Ecosystem</a:t>
            </a:r>
            <a:r>
              <a:rPr lang="fr-FR" altLang="en-US" sz="1600" dirty="0">
                <a:solidFill>
                  <a:schemeClr val="tx1"/>
                </a:solidFill>
                <a:ea typeface="SimSun" pitchFamily="2" charset="-122"/>
                <a:cs typeface="Arial" pitchFamily="34" charset="0"/>
              </a:rPr>
              <a:t> Alliances</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Alarm.com</a:t>
            </a:r>
            <a:endParaRPr lang="en-CA" altLang="en-US" sz="1600" dirty="0">
              <a:solidFill>
                <a:schemeClr val="tx1"/>
              </a:solidFill>
              <a:ea typeface="SimSun" pitchFamily="2" charset="-122"/>
              <a:cs typeface="Arial" pitchFamily="34" charset="0"/>
            </a:endParaRPr>
          </a:p>
        </p:txBody>
      </p:sp>
      <p:sp>
        <p:nvSpPr>
          <p:cNvPr id="12" name="Rectangle 1"/>
          <p:cNvSpPr>
            <a:spLocks noChangeArrowheads="1"/>
          </p:cNvSpPr>
          <p:nvPr/>
        </p:nvSpPr>
        <p:spPr bwMode="auto">
          <a:xfrm>
            <a:off x="6780791" y="5978072"/>
            <a:ext cx="2057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800" dirty="0">
                <a:solidFill>
                  <a:schemeClr val="accent1"/>
                </a:solidFill>
                <a:ea typeface="SimSun" pitchFamily="2" charset="-122"/>
              </a:rPr>
              <a:t>www.caba.org/chc</a:t>
            </a:r>
          </a:p>
        </p:txBody>
      </p:sp>
      <p:pic>
        <p:nvPicPr>
          <p:cNvPr id="1028" name="Picture 4" descr="Obiorah I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414" y="133921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5"/>
          <p:cNvSpPr>
            <a:spLocks noChangeArrowheads="1"/>
          </p:cNvSpPr>
          <p:nvPr/>
        </p:nvSpPr>
        <p:spPr bwMode="auto">
          <a:xfrm>
            <a:off x="3880029" y="3228975"/>
            <a:ext cx="2645028"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Obiorah Ike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Product Marketing Manager  </a:t>
            </a:r>
          </a:p>
          <a:p>
            <a:pPr eaLnBrk="1" hangingPunct="1">
              <a:lnSpc>
                <a:spcPct val="100000"/>
              </a:lnSpc>
              <a:spcBef>
                <a:spcPct val="0"/>
              </a:spcBef>
              <a:buFont typeface="Arial" pitchFamily="34" charset="0"/>
              <a:buNone/>
            </a:pPr>
            <a:r>
              <a:rPr lang="en-US" sz="1600" dirty="0">
                <a:solidFill>
                  <a:schemeClr val="tx1"/>
                </a:solidFill>
                <a:ea typeface="SimSun" pitchFamily="2" charset="-122"/>
                <a:cs typeface="Arial" pitchFamily="34" charset="0"/>
              </a:rPr>
              <a:t>ABB Inc.</a:t>
            </a:r>
            <a:endParaRPr lang="en-CA" altLang="en-US" sz="1600" dirty="0">
              <a:solidFill>
                <a:schemeClr val="tx1"/>
              </a:solidFill>
              <a:ea typeface="SimSun" pitchFamily="2" charset="-122"/>
              <a:cs typeface="Arial" pitchFamily="34" charset="0"/>
            </a:endParaRPr>
          </a:p>
        </p:txBody>
      </p:sp>
      <p:pic>
        <p:nvPicPr>
          <p:cNvPr id="1030" name="Picture 6" descr="Image result for abb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968" y="4546599"/>
            <a:ext cx="1140385" cy="4595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alkerg\AppData\Local\Microsoft\Windows\Temporary Internet Files\Content.Outlook\MH9LZ0E4\Perry09.jpg"/>
          <p:cNvPicPr preferRelativeResize="0">
            <a:picLocks noChangeAspect="1" noChangeArrowheads="1"/>
          </p:cNvPicPr>
          <p:nvPr/>
        </p:nvPicPr>
        <p:blipFill rotWithShape="1">
          <a:blip r:embed="rId4">
            <a:extLst>
              <a:ext uri="{28A0092B-C50C-407E-A947-70E740481C1C}">
                <a14:useLocalDpi xmlns:a14="http://schemas.microsoft.com/office/drawing/2010/main" val="0"/>
              </a:ext>
            </a:extLst>
          </a:blip>
          <a:srcRect t="5777" b="26990"/>
          <a:stretch/>
        </p:blipFill>
        <p:spPr bwMode="auto">
          <a:xfrm>
            <a:off x="1711875" y="1339215"/>
            <a:ext cx="1828800" cy="18366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caba.org/images/logos/1000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8990" y="4308556"/>
            <a:ext cx="2154932" cy="48486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5">
            <a:extLst>
              <a:ext uri="{FF2B5EF4-FFF2-40B4-BE49-F238E27FC236}">
                <a16:creationId xmlns:a16="http://schemas.microsoft.com/office/drawing/2014/main" id="{7FE45B15-6A5F-46D4-9351-1293FBC0A3CE}"/>
              </a:ext>
            </a:extLst>
          </p:cNvPr>
          <p:cNvSpPr>
            <a:spLocks noChangeArrowheads="1"/>
          </p:cNvSpPr>
          <p:nvPr/>
        </p:nvSpPr>
        <p:spPr bwMode="auto">
          <a:xfrm>
            <a:off x="6120578" y="3228975"/>
            <a:ext cx="2247989"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Danny Sran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Mgr. Construction - New Growth Markets </a:t>
            </a:r>
            <a:r>
              <a:rPr lang="fr-FR" altLang="en-US" sz="1600" dirty="0">
                <a:solidFill>
                  <a:schemeClr val="tx1"/>
                </a:solidFill>
                <a:ea typeface="SimSun" pitchFamily="2" charset="-122"/>
                <a:cs typeface="Arial" pitchFamily="34" charset="0"/>
              </a:rPr>
              <a:t> TELUS</a:t>
            </a:r>
            <a:endParaRPr lang="en-CA" altLang="en-US" sz="1600" dirty="0">
              <a:solidFill>
                <a:schemeClr val="tx1"/>
              </a:solidFill>
              <a:ea typeface="SimSun" pitchFamily="2" charset="-122"/>
              <a:cs typeface="Arial" pitchFamily="34" charset="0"/>
            </a:endParaRPr>
          </a:p>
        </p:txBody>
      </p:sp>
      <p:pic>
        <p:nvPicPr>
          <p:cNvPr id="8" name="Picture 4" descr="Image result for Leviton Manufacturing Co., Inc.">
            <a:extLst>
              <a:ext uri="{FF2B5EF4-FFF2-40B4-BE49-F238E27FC236}">
                <a16:creationId xmlns:a16="http://schemas.microsoft.com/office/drawing/2014/main" id="{50728E74-D789-4185-9169-5F4ABDBCB2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638" y="4694337"/>
            <a:ext cx="1544409" cy="590538"/>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3</a:t>
            </a:fld>
            <a:endParaRPr lang="en-US"/>
          </a:p>
        </p:txBody>
      </p:sp>
      <p:pic>
        <p:nvPicPr>
          <p:cNvPr id="18" name="Picture 17" descr="http://www.bizneworleans.com/images/cache/cache_8/cache_3/cache_7/PEOPLE_JayMcLellan-43316738.jpeg?ver=1514316975&amp;aspectratio=0.82559339525284">
            <a:extLst>
              <a:ext uri="{FF2B5EF4-FFF2-40B4-BE49-F238E27FC236}">
                <a16:creationId xmlns:a16="http://schemas.microsoft.com/office/drawing/2014/main" id="{36ACF645-BADF-4B76-A169-B71C2B0543C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280" t="8257" r="34192" b="68429"/>
          <a:stretch/>
        </p:blipFill>
        <p:spPr bwMode="auto">
          <a:xfrm>
            <a:off x="8494638" y="1323571"/>
            <a:ext cx="1813420" cy="18600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828B2B18-70E4-4459-8BAF-C659681B1338}"/>
              </a:ext>
            </a:extLst>
          </p:cNvPr>
          <p:cNvPicPr>
            <a:picLocks noChangeAspect="1"/>
          </p:cNvPicPr>
          <p:nvPr/>
        </p:nvPicPr>
        <p:blipFill rotWithShape="1">
          <a:blip r:embed="rId8">
            <a:extLst>
              <a:ext uri="{28A0092B-C50C-407E-A947-70E740481C1C}">
                <a14:useLocalDpi xmlns:a14="http://schemas.microsoft.com/office/drawing/2010/main" val="0"/>
              </a:ext>
            </a:extLst>
          </a:blip>
          <a:srcRect l="7275" t="3992" b="6147"/>
          <a:stretch/>
        </p:blipFill>
        <p:spPr bwMode="auto">
          <a:xfrm>
            <a:off x="6246953" y="1337360"/>
            <a:ext cx="1828800" cy="1829055"/>
          </a:xfrm>
          <a:prstGeom prst="rect">
            <a:avLst/>
          </a:prstGeom>
          <a:noFill/>
          <a:ln>
            <a:noFill/>
          </a:ln>
          <a:extLst>
            <a:ext uri="{53640926-AAD7-44D8-BBD7-CCE9431645EC}">
              <a14:shadowObscured xmlns:a14="http://schemas.microsoft.com/office/drawing/2010/main"/>
            </a:ext>
          </a:extLst>
        </p:spPr>
      </p:pic>
      <p:pic>
        <p:nvPicPr>
          <p:cNvPr id="11" name="Picture 2" descr="Image result for telus">
            <a:extLst>
              <a:ext uri="{FF2B5EF4-FFF2-40B4-BE49-F238E27FC236}">
                <a16:creationId xmlns:a16="http://schemas.microsoft.com/office/drawing/2014/main" id="{A4B58C44-D90D-4242-BD5F-2F856B3CDAC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804" t="39778" r="8024" b="38434"/>
          <a:stretch/>
        </p:blipFill>
        <p:spPr bwMode="auto">
          <a:xfrm>
            <a:off x="6120578" y="4473068"/>
            <a:ext cx="2145967" cy="56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9" name="TextBox 8"/>
          <p:cNvSpPr txBox="1"/>
          <p:nvPr/>
        </p:nvSpPr>
        <p:spPr>
          <a:xfrm>
            <a:off x="106680" y="40665"/>
            <a:ext cx="89483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Energy Management System Details</a:t>
            </a:r>
          </a:p>
        </p:txBody>
      </p:sp>
      <p:sp>
        <p:nvSpPr>
          <p:cNvPr id="3" name="TextBox 2"/>
          <p:cNvSpPr txBox="1"/>
          <p:nvPr/>
        </p:nvSpPr>
        <p:spPr>
          <a:xfrm>
            <a:off x="60960" y="567886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Note:  We will publish a report on how to better predict times of low-carbon grid electricity in CA</a:t>
            </a:r>
          </a:p>
        </p:txBody>
      </p:sp>
      <p:sp>
        <p:nvSpPr>
          <p:cNvPr id="4" name="TextBox 3"/>
          <p:cNvSpPr txBox="1"/>
          <p:nvPr/>
        </p:nvSpPr>
        <p:spPr>
          <a:xfrm>
            <a:off x="243840" y="914400"/>
            <a:ext cx="14734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itchFamily="34" charset="0"/>
                <a:ea typeface="+mn-ea"/>
                <a:cs typeface="Arial" pitchFamily="34" charset="0"/>
              </a:rPr>
              <a:t>DC Microgrid</a:t>
            </a:r>
          </a:p>
        </p:txBody>
      </p:sp>
      <p:sp>
        <p:nvSpPr>
          <p:cNvPr id="10" name="TextBox 9"/>
          <p:cNvSpPr txBox="1"/>
          <p:nvPr/>
        </p:nvSpPr>
        <p:spPr>
          <a:xfrm>
            <a:off x="6964680" y="365760"/>
            <a:ext cx="5074920"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sng" strike="noStrike" kern="1200" cap="none" spc="0" normalizeH="0" baseline="0" noProof="0">
                <a:ln>
                  <a:noFill/>
                </a:ln>
                <a:solidFill>
                  <a:prstClr val="black"/>
                </a:solidFill>
                <a:effectLst/>
                <a:uLnTx/>
                <a:uFillTx/>
                <a:latin typeface="Arial" pitchFamily="34" charset="0"/>
                <a:ea typeface="+mn-ea"/>
                <a:cs typeface="Arial" pitchFamily="34" charset="0"/>
              </a:rPr>
              <a:t>Hardware:</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9.5 kW Solar PV array</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10 kW bi-directional inverter</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10 kW bi-directional DC charger</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10 kWh* Lithium battery</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5573" r="2143"/>
          <a:stretch/>
        </p:blipFill>
        <p:spPr>
          <a:xfrm>
            <a:off x="5858956" y="2434281"/>
            <a:ext cx="6151812" cy="3768398"/>
          </a:xfrm>
          <a:prstGeom prst="rect">
            <a:avLst/>
          </a:prstGeom>
          <a:ln w="76200">
            <a:solidFill>
              <a:schemeClr val="tx1"/>
            </a:solidFill>
          </a:ln>
        </p:spPr>
      </p:pic>
      <p:sp>
        <p:nvSpPr>
          <p:cNvPr id="12" name="TextBox 11"/>
          <p:cNvSpPr txBox="1"/>
          <p:nvPr/>
        </p:nvSpPr>
        <p:spPr>
          <a:xfrm>
            <a:off x="289560" y="869752"/>
            <a:ext cx="5394960" cy="4616648"/>
          </a:xfrm>
          <a:prstGeom prst="rect">
            <a:avLst/>
          </a:prstGeom>
          <a:noFill/>
        </p:spPr>
        <p:txBody>
          <a:bodyPr wrap="square" rtlCol="0">
            <a:spAutoFit/>
          </a:bodyPr>
          <a:lstStyle/>
          <a:p>
            <a:pPr marL="0" marR="0" lvl="0" indent="0" algn="l" defTabSz="630238" rtl="0" eaLnBrk="1" fontAlgn="auto" latinLnBrk="0" hangingPunct="1">
              <a:lnSpc>
                <a:spcPct val="100000"/>
              </a:lnSpc>
              <a:spcBef>
                <a:spcPts val="0"/>
              </a:spcBef>
              <a:spcAft>
                <a:spcPts val="600"/>
              </a:spcAft>
              <a:buClrTx/>
              <a:buSzTx/>
              <a:buFontTx/>
              <a:buNone/>
              <a:tabLst/>
              <a:defRPr/>
            </a:pPr>
            <a:r>
              <a:rPr kumimoji="0" lang="en-US" sz="2400" b="1" i="0" u="sng" strike="noStrike" kern="1200" cap="none" spc="0" normalizeH="0" baseline="0" noProof="0">
                <a:ln>
                  <a:noFill/>
                </a:ln>
                <a:solidFill>
                  <a:prstClr val="black"/>
                </a:solidFill>
                <a:effectLst/>
                <a:uLnTx/>
                <a:uFillTx/>
                <a:latin typeface="Arial" pitchFamily="34" charset="0"/>
                <a:ea typeface="+mn-ea"/>
                <a:cs typeface="Arial" pitchFamily="34" charset="0"/>
              </a:rPr>
              <a:t>Response Examples:</a:t>
            </a:r>
          </a:p>
          <a:p>
            <a:pPr marL="285750" marR="0" lvl="0" indent="-285750" algn="l" defTabSz="630238"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If total house current &gt; 100A</a:t>
            </a:r>
          </a:p>
          <a:p>
            <a:pPr marL="0" marR="0" lvl="0" indent="0" algn="l" defTabSz="630238"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sz="2400" b="0" i="0" u="none" strike="noStrike" kern="1200" cap="none" spc="0" normalizeH="0" baseline="0" noProof="0">
                <a:ln>
                  <a:noFill/>
                </a:ln>
                <a:solidFill>
                  <a:srgbClr val="0070C0"/>
                </a:solidFill>
                <a:effectLst/>
                <a:uLnTx/>
                <a:uFillTx/>
                <a:latin typeface="Arial" pitchFamily="34" charset="0"/>
                <a:ea typeface="+mn-ea"/>
                <a:cs typeface="Arial" pitchFamily="34" charset="0"/>
                <a:sym typeface="Wingdings" panose="05000000000000000000" pitchFamily="2" charset="2"/>
              </a:rPr>
              <a:t> Discharge battery</a:t>
            </a:r>
            <a:endParaRPr kumimoji="0" lang="en-US" sz="2400" b="0" i="0" u="none" strike="noStrike" kern="1200" cap="none" spc="0" normalizeH="0" baseline="0" noProof="0">
              <a:ln>
                <a:noFill/>
              </a:ln>
              <a:solidFill>
                <a:srgbClr val="0070C0"/>
              </a:solidFill>
              <a:effectLst/>
              <a:uLnTx/>
              <a:uFillTx/>
              <a:latin typeface="Arial" pitchFamily="34" charset="0"/>
              <a:ea typeface="+mn-ea"/>
              <a:cs typeface="Arial" pitchFamily="34" charset="0"/>
            </a:endParaRPr>
          </a:p>
          <a:p>
            <a:pPr marL="285750" marR="0" lvl="0" indent="-285750" algn="l" defTabSz="630238"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To a Demand Response Request</a:t>
            </a:r>
          </a:p>
          <a:p>
            <a:pPr marL="0" marR="0" lvl="0" indent="0" algn="l" defTabSz="630238"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sz="2400" b="0" i="0" u="none" strike="noStrike" kern="1200" cap="none" spc="0" normalizeH="0" baseline="0" noProof="0">
                <a:ln>
                  <a:noFill/>
                </a:ln>
                <a:solidFill>
                  <a:srgbClr val="0070C0"/>
                </a:solidFill>
                <a:effectLst/>
                <a:uLnTx/>
                <a:uFillTx/>
                <a:latin typeface="Arial" pitchFamily="34" charset="0"/>
                <a:ea typeface="+mn-ea"/>
                <a:cs typeface="Arial" pitchFamily="34" charset="0"/>
                <a:sym typeface="Wingdings" panose="05000000000000000000" pitchFamily="2" charset="2"/>
              </a:rPr>
              <a:t> Discharge car (to net zero P)</a:t>
            </a:r>
            <a:endParaRPr kumimoji="0" lang="en-US" sz="2400" b="0" i="0" u="none" strike="noStrike" kern="1200" cap="none" spc="0" normalizeH="0" baseline="0" noProof="0">
              <a:ln>
                <a:noFill/>
              </a:ln>
              <a:solidFill>
                <a:srgbClr val="0070C0"/>
              </a:solidFill>
              <a:effectLst/>
              <a:uLnTx/>
              <a:uFillTx/>
              <a:latin typeface="Arial" pitchFamily="34" charset="0"/>
              <a:ea typeface="+mn-ea"/>
              <a:cs typeface="Arial" pitchFamily="34" charset="0"/>
            </a:endParaRPr>
          </a:p>
          <a:p>
            <a:pPr marL="285750" marR="0" lvl="0" indent="-285750" algn="l" defTabSz="630238"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In case of solar power fluctuation</a:t>
            </a:r>
          </a:p>
          <a:p>
            <a:pPr marL="0" marR="0" lvl="0" indent="0" algn="l" defTabSz="630238"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sz="2400" b="0" i="0" u="none" strike="noStrike" kern="1200" cap="none" spc="0" normalizeH="0" baseline="0" noProof="0">
                <a:ln>
                  <a:noFill/>
                </a:ln>
                <a:solidFill>
                  <a:srgbClr val="0070C0"/>
                </a:solidFill>
                <a:effectLst/>
                <a:uLnTx/>
                <a:uFillTx/>
                <a:latin typeface="Arial" pitchFamily="34" charset="0"/>
                <a:ea typeface="+mn-ea"/>
                <a:cs typeface="Arial" pitchFamily="34" charset="0"/>
                <a:sym typeface="Wingdings" panose="05000000000000000000" pitchFamily="2" charset="2"/>
              </a:rPr>
              <a:t> Smooth output using battery</a:t>
            </a:r>
            <a:endParaRPr kumimoji="0" lang="en-US" sz="2400" b="0" i="0" u="none" strike="noStrike" kern="1200" cap="none" spc="0" normalizeH="0" baseline="0" noProof="0">
              <a:ln>
                <a:noFill/>
              </a:ln>
              <a:solidFill>
                <a:srgbClr val="0070C0"/>
              </a:solidFill>
              <a:effectLst/>
              <a:uLnTx/>
              <a:uFillTx/>
              <a:latin typeface="Arial" pitchFamily="34" charset="0"/>
              <a:ea typeface="+mn-ea"/>
              <a:cs typeface="Arial" pitchFamily="34" charset="0"/>
            </a:endParaRPr>
          </a:p>
          <a:p>
            <a:pPr marL="285750" marR="0" lvl="0" indent="-285750" algn="l" defTabSz="630238"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In case of grid voltage fluctuation</a:t>
            </a:r>
          </a:p>
          <a:p>
            <a:pPr marL="0" marR="0" lvl="0" indent="0" algn="l" defTabSz="63023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sz="2400" b="0" i="0" u="none" strike="noStrike" kern="1200" cap="none" spc="0" normalizeH="0" baseline="0" noProof="0">
                <a:ln>
                  <a:noFill/>
                </a:ln>
                <a:solidFill>
                  <a:srgbClr val="0070C0"/>
                </a:solidFill>
                <a:effectLst/>
                <a:uLnTx/>
                <a:uFillTx/>
                <a:latin typeface="Arial" pitchFamily="34" charset="0"/>
                <a:ea typeface="+mn-ea"/>
                <a:cs typeface="Arial" pitchFamily="34" charset="0"/>
                <a:sym typeface="Wingdings" panose="05000000000000000000" pitchFamily="2" charset="2"/>
              </a:rPr>
              <a:t> Charge/Discharge battery</a:t>
            </a:r>
          </a:p>
          <a:p>
            <a:pPr marL="0" marR="0" lvl="0" indent="0" algn="l" defTabSz="630238"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itchFamily="34" charset="0"/>
                <a:ea typeface="+mn-ea"/>
                <a:cs typeface="Arial" pitchFamily="34" charset="0"/>
                <a:sym typeface="Wingdings" panose="05000000000000000000" pitchFamily="2" charset="2"/>
              </a:rPr>
              <a:t>	 Make hot water (if available)</a:t>
            </a:r>
            <a:endParaRPr kumimoji="0" lang="en-US" sz="2400" b="0" i="0" u="none" strike="noStrike" kern="1200" cap="none" spc="0" normalizeH="0" baseline="0" noProof="0">
              <a:ln>
                <a:noFill/>
              </a:ln>
              <a:solidFill>
                <a:srgbClr val="0070C0"/>
              </a:solidFill>
              <a:effectLst/>
              <a:uLnTx/>
              <a:uFillTx/>
              <a:latin typeface="Arial" pitchFamily="34" charset="0"/>
              <a:ea typeface="+mn-ea"/>
              <a:cs typeface="Arial" pitchFamily="34" charset="0"/>
            </a:endParaRPr>
          </a:p>
          <a:p>
            <a:pPr marL="285750" marR="0" lvl="0" indent="-285750" algn="l" defTabSz="630238"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40485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3093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198120" y="87770"/>
            <a:ext cx="62216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rPr>
              <a:t>Water Savings</a:t>
            </a:r>
          </a:p>
        </p:txBody>
      </p:sp>
      <p:sp>
        <p:nvSpPr>
          <p:cNvPr id="7" name="TextBox 6"/>
          <p:cNvSpPr txBox="1"/>
          <p:nvPr/>
        </p:nvSpPr>
        <p:spPr>
          <a:xfrm>
            <a:off x="426720" y="594360"/>
            <a:ext cx="7315200"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rPr>
              <a:t>Compact Plumbing Design </a:t>
            </a:r>
          </a:p>
          <a:p>
            <a:pPr marL="0" marR="0" lvl="0" indent="287338"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sym typeface="Wingdings" pitchFamily="2" charset="2"/>
              </a:rPr>
              <a:t> Very short hot water runs</a:t>
            </a: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rPr>
              <a:t>Low flow fixtures and dual-flush toilets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rPr>
              <a:t>Xeriscaped landscape with graywater irrigation</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016240" y="91439"/>
            <a:ext cx="3912121" cy="6196141"/>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1000" y="2194560"/>
            <a:ext cx="6263640" cy="3991232"/>
          </a:xfrm>
          <a:prstGeom prst="rect">
            <a:avLst/>
          </a:prstGeom>
          <a:ln w="28575">
            <a:solidFill>
              <a:schemeClr val="bg1"/>
            </a:solidFill>
          </a:ln>
        </p:spPr>
      </p:pic>
    </p:spTree>
    <p:extLst>
      <p:ext uri="{BB962C8B-B14F-4D97-AF65-F5344CB8AC3E}">
        <p14:creationId xmlns:p14="http://schemas.microsoft.com/office/powerpoint/2010/main" val="3273719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3093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4" name="TextBox 3"/>
          <p:cNvSpPr txBox="1"/>
          <p:nvPr/>
        </p:nvSpPr>
        <p:spPr>
          <a:xfrm>
            <a:off x="563880" y="731520"/>
            <a:ext cx="9509760" cy="15388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2800" b="0" i="0" u="none" strike="noStrike" kern="1200" cap="none" spc="0" normalizeH="0" baseline="0" noProof="0">
                <a:ln>
                  <a:noFill/>
                </a:ln>
                <a:solidFill>
                  <a:prstClr val="white"/>
                </a:solidFill>
                <a:effectLst/>
                <a:uLnTx/>
                <a:uFillTx/>
                <a:latin typeface="Arial" pitchFamily="34" charset="0"/>
                <a:ea typeface="+mn-ea"/>
                <a:cs typeface="Arial" pitchFamily="34" charset="0"/>
              </a:rPr>
              <a:t>HSHus used 50%  natural ash material</a:t>
            </a:r>
          </a:p>
          <a:p>
            <a:pPr marL="285750" marR="0" lvl="0"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2800" b="0" i="0" u="none" strike="noStrike" kern="1200" cap="none" spc="0" normalizeH="0" baseline="0" noProof="0">
                <a:ln>
                  <a:noFill/>
                </a:ln>
                <a:solidFill>
                  <a:prstClr val="white"/>
                </a:solidFill>
                <a:effectLst/>
                <a:uLnTx/>
                <a:uFillTx/>
                <a:latin typeface="Arial" pitchFamily="34" charset="0"/>
                <a:ea typeface="+mn-ea"/>
                <a:cs typeface="Arial" pitchFamily="34" charset="0"/>
              </a:rPr>
              <a:t>Post-Tensioning reduces concrete volume</a:t>
            </a:r>
          </a:p>
          <a:p>
            <a:pPr marL="285750" marR="0" lvl="0"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2800" b="0" i="0" u="none" strike="noStrike" kern="1200" cap="none" spc="0" normalizeH="0" baseline="0" noProof="0">
                <a:ln>
                  <a:noFill/>
                </a:ln>
                <a:solidFill>
                  <a:prstClr val="white"/>
                </a:solidFill>
                <a:effectLst/>
                <a:uLnTx/>
                <a:uFillTx/>
                <a:latin typeface="Arial" pitchFamily="34" charset="0"/>
                <a:ea typeface="+mn-ea"/>
                <a:cs typeface="Arial" pitchFamily="34" charset="0"/>
              </a:rPr>
              <a:t>Exposed Concrete = No Additional Flooring material</a:t>
            </a:r>
          </a:p>
        </p:txBody>
      </p:sp>
      <p:sp>
        <p:nvSpPr>
          <p:cNvPr id="5" name="TextBox 4"/>
          <p:cNvSpPr txBox="1"/>
          <p:nvPr/>
        </p:nvSpPr>
        <p:spPr>
          <a:xfrm>
            <a:off x="7330440" y="5532120"/>
            <a:ext cx="4723814" cy="584775"/>
          </a:xfrm>
          <a:prstGeom prst="rect">
            <a:avLst/>
          </a:prstGeom>
          <a:solidFill>
            <a:schemeClr val="bg1"/>
          </a:solid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F81BD"/>
                </a:solidFill>
                <a:effectLst/>
                <a:uLnTx/>
                <a:uFillTx/>
                <a:latin typeface="Arial" pitchFamily="34" charset="0"/>
                <a:ea typeface="+mn-ea"/>
                <a:cs typeface="Arial" pitchFamily="34" charset="0"/>
              </a:rPr>
              <a:t>Every pound of cement releases about one pound of carbon dioxide during its manufacture ! </a:t>
            </a:r>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92"/>
          <a:stretch/>
        </p:blipFill>
        <p:spPr bwMode="auto">
          <a:xfrm>
            <a:off x="7604760" y="2421924"/>
            <a:ext cx="4187208" cy="302890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1286155" y="5916170"/>
            <a:ext cx="614480" cy="345645"/>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F81BD"/>
                </a:solidFill>
                <a:effectLst/>
                <a:uLnTx/>
                <a:uFillTx/>
                <a:latin typeface="Arial" pitchFamily="34" charset="0"/>
                <a:ea typeface="+mn-ea"/>
                <a:cs typeface="Arial" pitchFamily="34" charset="0"/>
              </a:rPr>
              <a:t>Factoid</a:t>
            </a:r>
            <a:endParaRPr kumimoji="0" lang="en-US" sz="1000" b="0" i="0" u="none" strike="noStrike" kern="1200" cap="none" spc="0" normalizeH="0" baseline="0" noProof="0" dirty="0" err="1">
              <a:ln>
                <a:noFill/>
              </a:ln>
              <a:solidFill>
                <a:srgbClr val="4F81BD"/>
              </a:solidFill>
              <a:effectLst/>
              <a:uLnTx/>
              <a:uFillTx/>
              <a:latin typeface="Arial" pitchFamily="34" charset="0"/>
              <a:ea typeface="+mn-ea"/>
              <a:cs typeface="Arial" pitchFamily="34" charset="0"/>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2440" y="2410988"/>
            <a:ext cx="6583680" cy="3783724"/>
          </a:xfrm>
          <a:prstGeom prst="rect">
            <a:avLst/>
          </a:prstGeom>
          <a:ln w="28575">
            <a:solidFill>
              <a:schemeClr val="bg1"/>
            </a:solidFill>
          </a:ln>
        </p:spPr>
      </p:pic>
      <p:sp>
        <p:nvSpPr>
          <p:cNvPr id="11" name="TextBox 10"/>
          <p:cNvSpPr txBox="1"/>
          <p:nvPr/>
        </p:nvSpPr>
        <p:spPr>
          <a:xfrm>
            <a:off x="198120" y="87770"/>
            <a:ext cx="62216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rPr>
              <a:t>Sustainable Raw Materials</a:t>
            </a:r>
          </a:p>
        </p:txBody>
      </p:sp>
    </p:spTree>
    <p:extLst>
      <p:ext uri="{BB962C8B-B14F-4D97-AF65-F5344CB8AC3E}">
        <p14:creationId xmlns:p14="http://schemas.microsoft.com/office/powerpoint/2010/main" val="1803082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3093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9648"/>
            <a:ext cx="6598920" cy="433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760" y="822960"/>
            <a:ext cx="4225700" cy="3837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3840" y="960120"/>
            <a:ext cx="622159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itchFamily="34" charset="0"/>
                <a:ea typeface="+mn-ea"/>
                <a:cs typeface="Arial" pitchFamily="34" charset="0"/>
              </a:rPr>
              <a:t>All lumber, trim AND furniture is third-party certified for sustainable forestry</a:t>
            </a:r>
          </a:p>
        </p:txBody>
      </p:sp>
      <p:sp>
        <p:nvSpPr>
          <p:cNvPr id="10" name="TextBox 9"/>
          <p:cNvSpPr txBox="1"/>
          <p:nvPr/>
        </p:nvSpPr>
        <p:spPr>
          <a:xfrm>
            <a:off x="7825009" y="4800600"/>
            <a:ext cx="41688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itchFamily="34" charset="0"/>
                <a:ea typeface="+mn-ea"/>
                <a:cs typeface="Arial" pitchFamily="34" charset="0"/>
              </a:rPr>
              <a:t>Cork, Denim, Cellulose Insulation</a:t>
            </a:r>
          </a:p>
        </p:txBody>
      </p:sp>
      <p:sp>
        <p:nvSpPr>
          <p:cNvPr id="13" name="TextBox 12"/>
          <p:cNvSpPr txBox="1"/>
          <p:nvPr/>
        </p:nvSpPr>
        <p:spPr>
          <a:xfrm>
            <a:off x="198120" y="87770"/>
            <a:ext cx="62216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rPr>
              <a:t>Sustainable Raw Materials</a:t>
            </a:r>
          </a:p>
        </p:txBody>
      </p:sp>
    </p:spTree>
    <p:extLst>
      <p:ext uri="{BB962C8B-B14F-4D97-AF65-F5344CB8AC3E}">
        <p14:creationId xmlns:p14="http://schemas.microsoft.com/office/powerpoint/2010/main" val="2262763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3093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6476" y="2788920"/>
            <a:ext cx="6658286" cy="354679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6081" y="-1"/>
            <a:ext cx="5455920" cy="4972045"/>
          </a:xfrm>
          <a:prstGeom prst="rect">
            <a:avLst/>
          </a:prstGeom>
        </p:spPr>
      </p:pic>
      <p:sp>
        <p:nvSpPr>
          <p:cNvPr id="15" name="TextBox 14"/>
          <p:cNvSpPr txBox="1"/>
          <p:nvPr/>
        </p:nvSpPr>
        <p:spPr>
          <a:xfrm>
            <a:off x="1203960" y="960120"/>
            <a:ext cx="5394960" cy="180049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rPr>
              <a:t>Made in USA</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rPr>
              <a:t>FSC certified</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rPr>
              <a:t>No Formaldehyde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rPr>
              <a:t>No Chemical Fire Retardants</a:t>
            </a:r>
          </a:p>
        </p:txBody>
      </p:sp>
      <p:sp>
        <p:nvSpPr>
          <p:cNvPr id="14" name="TextBox 13"/>
          <p:cNvSpPr txBox="1"/>
          <p:nvPr/>
        </p:nvSpPr>
        <p:spPr>
          <a:xfrm>
            <a:off x="106680" y="87770"/>
            <a:ext cx="63550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rPr>
              <a:t>Sustainable Furniture (examples)</a:t>
            </a:r>
          </a:p>
        </p:txBody>
      </p:sp>
    </p:spTree>
    <p:extLst>
      <p:ext uri="{BB962C8B-B14F-4D97-AF65-F5344CB8AC3E}">
        <p14:creationId xmlns:p14="http://schemas.microsoft.com/office/powerpoint/2010/main" val="2633895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3093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198120" y="91440"/>
            <a:ext cx="95554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rPr>
              <a:t>Indoor Air Quality:  Keep The House Dry First…</a:t>
            </a:r>
          </a:p>
        </p:txBody>
      </p:sp>
      <p:sp>
        <p:nvSpPr>
          <p:cNvPr id="13" name="TextBox 12"/>
          <p:cNvSpPr txBox="1"/>
          <p:nvPr/>
        </p:nvSpPr>
        <p:spPr>
          <a:xfrm>
            <a:off x="8107681" y="5349240"/>
            <a:ext cx="38404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itchFamily="34" charset="0"/>
                <a:ea typeface="+mn-ea"/>
                <a:cs typeface="Arial" pitchFamily="34" charset="0"/>
              </a:rPr>
              <a:t>Rainscreen (air gap) behind siding</a:t>
            </a:r>
          </a:p>
        </p:txBody>
      </p:sp>
      <p:pic>
        <p:nvPicPr>
          <p:cNvPr id="14" name="Picture 1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6978" b="21108"/>
          <a:stretch/>
        </p:blipFill>
        <p:spPr>
          <a:xfrm>
            <a:off x="7304773" y="685800"/>
            <a:ext cx="4907410" cy="4705452"/>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6680" y="722869"/>
            <a:ext cx="6659880" cy="4643669"/>
          </a:xfrm>
          <a:prstGeom prst="rect">
            <a:avLst/>
          </a:prstGeom>
        </p:spPr>
      </p:pic>
      <p:sp>
        <p:nvSpPr>
          <p:cNvPr id="20" name="TextBox 19"/>
          <p:cNvSpPr txBox="1"/>
          <p:nvPr/>
        </p:nvSpPr>
        <p:spPr>
          <a:xfrm>
            <a:off x="563880" y="5303520"/>
            <a:ext cx="59436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itchFamily="34" charset="0"/>
                <a:ea typeface="+mn-ea"/>
                <a:cs typeface="Arial" pitchFamily="34" charset="0"/>
              </a:rPr>
              <a:t>Proper grading with swales to direct rainwater to the rain garden</a:t>
            </a:r>
          </a:p>
        </p:txBody>
      </p:sp>
    </p:spTree>
    <p:extLst>
      <p:ext uri="{BB962C8B-B14F-4D97-AF65-F5344CB8AC3E}">
        <p14:creationId xmlns:p14="http://schemas.microsoft.com/office/powerpoint/2010/main" val="4074890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30936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13" name="TextBox 12"/>
          <p:cNvSpPr txBox="1"/>
          <p:nvPr/>
        </p:nvSpPr>
        <p:spPr>
          <a:xfrm>
            <a:off x="0" y="5120640"/>
            <a:ext cx="4861560" cy="10310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Arial" pitchFamily="34" charset="0"/>
                <a:ea typeface="+mn-ea"/>
                <a:cs typeface="Arial" pitchFamily="34" charset="0"/>
              </a:rPr>
              <a:t>Automatic humidity sensing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Arial" pitchFamily="34" charset="0"/>
                <a:ea typeface="+mn-ea"/>
                <a:cs typeface="Arial" pitchFamily="34" charset="0"/>
              </a:rPr>
              <a:t>Plus a manual fan control</a:t>
            </a:r>
          </a:p>
        </p:txBody>
      </p:sp>
      <p:sp>
        <p:nvSpPr>
          <p:cNvPr id="14" name="TextBox 13"/>
          <p:cNvSpPr txBox="1"/>
          <p:nvPr/>
        </p:nvSpPr>
        <p:spPr>
          <a:xfrm>
            <a:off x="4876800" y="228600"/>
            <a:ext cx="7330440"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itchFamily="34" charset="0"/>
                <a:ea typeface="+mn-ea"/>
                <a:cs typeface="Arial" pitchFamily="34" charset="0"/>
              </a:rPr>
              <a:t>We track the airflow out of the house:</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Arial" pitchFamily="34" charset="0"/>
                <a:ea typeface="+mn-ea"/>
                <a:cs typeface="Arial" pitchFamily="34" charset="0"/>
              </a:rPr>
              <a:t>Bath fans, Central vac, Range hood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itchFamily="34" charset="0"/>
                <a:ea typeface="+mn-ea"/>
                <a:cs typeface="Arial" pitchFamily="34" charset="0"/>
                <a:sym typeface="Wingdings" panose="05000000000000000000" pitchFamily="2" charset="2"/>
              </a:rPr>
              <a:t> </a:t>
            </a:r>
            <a:r>
              <a:rPr kumimoji="0" lang="en-US" sz="2800" b="0" i="0" u="none" strike="noStrike" kern="1200" cap="none" spc="0" normalizeH="0" baseline="0" noProof="0">
                <a:ln>
                  <a:noFill/>
                </a:ln>
                <a:solidFill>
                  <a:prstClr val="white"/>
                </a:solidFill>
                <a:effectLst/>
                <a:uLnTx/>
                <a:uFillTx/>
                <a:latin typeface="Arial" pitchFamily="34" charset="0"/>
                <a:ea typeface="+mn-ea"/>
                <a:cs typeface="Arial" pitchFamily="34" charset="0"/>
              </a:rPr>
              <a:t>Then run fans if more air is required</a:t>
            </a:r>
          </a:p>
        </p:txBody>
      </p:sp>
      <p:sp>
        <p:nvSpPr>
          <p:cNvPr id="10" name="TextBox 9"/>
          <p:cNvSpPr txBox="1"/>
          <p:nvPr/>
        </p:nvSpPr>
        <p:spPr>
          <a:xfrm>
            <a:off x="106680" y="55305"/>
            <a:ext cx="48390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rPr>
              <a:t>Fresh Air</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26720" y="817121"/>
            <a:ext cx="3977639" cy="4236793"/>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53000" y="2134349"/>
            <a:ext cx="7212329" cy="4089955"/>
          </a:xfrm>
          <a:prstGeom prst="rect">
            <a:avLst/>
          </a:prstGeom>
        </p:spPr>
      </p:pic>
    </p:spTree>
    <p:extLst>
      <p:ext uri="{BB962C8B-B14F-4D97-AF65-F5344CB8AC3E}">
        <p14:creationId xmlns:p14="http://schemas.microsoft.com/office/powerpoint/2010/main" val="1727538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746760" y="2011680"/>
            <a:ext cx="10983969" cy="28007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itchFamily="34" charset="0"/>
                <a:ea typeface="+mn-ea"/>
                <a:cs typeface="Arial" pitchFamily="34" charset="0"/>
              </a:rPr>
              <a:t>Hopefully Some of That Was Interesting.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itchFamily="34" charset="0"/>
                <a:ea typeface="+mn-ea"/>
                <a:cs typeface="Arial" pitchFamily="34" charset="0"/>
              </a:rPr>
              <a:t>Now Let’s Move the Ball Down the Field.</a:t>
            </a:r>
          </a:p>
        </p:txBody>
      </p:sp>
    </p:spTree>
    <p:extLst>
      <p:ext uri="{BB962C8B-B14F-4D97-AF65-F5344CB8AC3E}">
        <p14:creationId xmlns:p14="http://schemas.microsoft.com/office/powerpoint/2010/main" val="305520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198120" y="137160"/>
            <a:ext cx="106527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All of Our Drawings and Specs are on the Website…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642" r="1245" b="6861"/>
          <a:stretch/>
        </p:blipFill>
        <p:spPr>
          <a:xfrm>
            <a:off x="1066800" y="1296237"/>
            <a:ext cx="10360729" cy="498398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66800" y="731520"/>
            <a:ext cx="10337515" cy="532201"/>
          </a:xfrm>
          <a:prstGeom prst="rect">
            <a:avLst/>
          </a:prstGeom>
        </p:spPr>
      </p:pic>
    </p:spTree>
    <p:extLst>
      <p:ext uri="{BB962C8B-B14F-4D97-AF65-F5344CB8AC3E}">
        <p14:creationId xmlns:p14="http://schemas.microsoft.com/office/powerpoint/2010/main" val="3050634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86840" y="1253360"/>
            <a:ext cx="3099898" cy="4876799"/>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16240" y="411480"/>
            <a:ext cx="3702410" cy="5553615"/>
          </a:xfrm>
          <a:prstGeom prst="rect">
            <a:avLst/>
          </a:prstGeom>
        </p:spPr>
      </p:pic>
      <p:sp>
        <p:nvSpPr>
          <p:cNvPr id="7" name="TextBox 6"/>
          <p:cNvSpPr txBox="1"/>
          <p:nvPr/>
        </p:nvSpPr>
        <p:spPr>
          <a:xfrm>
            <a:off x="1889760" y="5577840"/>
            <a:ext cx="2034531"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Data Loggers</a:t>
            </a:r>
          </a:p>
        </p:txBody>
      </p:sp>
      <p:sp>
        <p:nvSpPr>
          <p:cNvPr id="9" name="TextBox 8"/>
          <p:cNvSpPr txBox="1"/>
          <p:nvPr/>
        </p:nvSpPr>
        <p:spPr>
          <a:xfrm>
            <a:off x="6096000" y="1448415"/>
            <a:ext cx="1766620" cy="830997"/>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Individual water flows</a:t>
            </a:r>
          </a:p>
        </p:txBody>
      </p:sp>
      <p:cxnSp>
        <p:nvCxnSpPr>
          <p:cNvPr id="10" name="Straight Arrow Connector 9"/>
          <p:cNvCxnSpPr>
            <a:stCxn id="9" idx="3"/>
          </p:cNvCxnSpPr>
          <p:nvPr/>
        </p:nvCxnSpPr>
        <p:spPr>
          <a:xfrm>
            <a:off x="7862620" y="1863914"/>
            <a:ext cx="345650" cy="4678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35280" y="126175"/>
            <a:ext cx="622161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Data 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239 Channels Published @ 1-min resolution</a:t>
            </a:r>
          </a:p>
        </p:txBody>
      </p:sp>
      <p:sp>
        <p:nvSpPr>
          <p:cNvPr id="12" name="TextBox 11"/>
          <p:cNvSpPr txBox="1"/>
          <p:nvPr/>
        </p:nvSpPr>
        <p:spPr>
          <a:xfrm>
            <a:off x="5786368" y="4059955"/>
            <a:ext cx="2153068" cy="830997"/>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Temperatures, Power, …</a:t>
            </a:r>
          </a:p>
        </p:txBody>
      </p:sp>
      <p:cxnSp>
        <p:nvCxnSpPr>
          <p:cNvPr id="13" name="Straight Arrow Connector 12"/>
          <p:cNvCxnSpPr>
            <a:stCxn id="12" idx="3"/>
          </p:cNvCxnSpPr>
          <p:nvPr/>
        </p:nvCxnSpPr>
        <p:spPr>
          <a:xfrm flipV="1">
            <a:off x="7939436" y="3637496"/>
            <a:ext cx="2995584" cy="8379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3"/>
          </p:cNvCxnSpPr>
          <p:nvPr/>
        </p:nvCxnSpPr>
        <p:spPr>
          <a:xfrm>
            <a:off x="7939436" y="4475454"/>
            <a:ext cx="2534724" cy="9670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3"/>
          </p:cNvCxnSpPr>
          <p:nvPr/>
        </p:nvCxnSpPr>
        <p:spPr>
          <a:xfrm>
            <a:off x="7939436" y="4475454"/>
            <a:ext cx="652884" cy="119751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488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1865"/>
            <a:ext cx="6873240" cy="447675"/>
          </a:xfrm>
        </p:spPr>
        <p:txBody>
          <a:bodyPr/>
          <a:lstStyle/>
          <a:p>
            <a:r>
              <a:rPr lang="en-US" b="1" dirty="0"/>
              <a:t>3.  Administrative </a:t>
            </a:r>
            <a:br>
              <a:rPr lang="en-US" dirty="0"/>
            </a:br>
            <a:r>
              <a:rPr lang="en-US" sz="2800" dirty="0"/>
              <a:t>Roy Perry (Alarm.com, Inc.)</a:t>
            </a:r>
            <a:endParaRPr lang="en-US"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4</a:t>
            </a:fld>
            <a:endParaRPr lang="en-US"/>
          </a:p>
        </p:txBody>
      </p:sp>
      <p:sp>
        <p:nvSpPr>
          <p:cNvPr id="7" name="Text Placeholder 5">
            <a:extLst>
              <a:ext uri="{FF2B5EF4-FFF2-40B4-BE49-F238E27FC236}">
                <a16:creationId xmlns:a16="http://schemas.microsoft.com/office/drawing/2014/main" id="{C542E130-C53F-4C9B-A35D-CF6E6831ABC8}"/>
              </a:ext>
            </a:extLst>
          </p:cNvPr>
          <p:cNvSpPr txBox="1">
            <a:spLocks/>
          </p:cNvSpPr>
          <p:nvPr/>
        </p:nvSpPr>
        <p:spPr>
          <a:xfrm>
            <a:off x="839142" y="1321387"/>
            <a:ext cx="10512425" cy="51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3.1	Motion to approve past CHC Minutes:</a:t>
            </a:r>
          </a:p>
          <a:p>
            <a:endParaRPr lang="en-CA" dirty="0"/>
          </a:p>
        </p:txBody>
      </p:sp>
      <p:pic>
        <p:nvPicPr>
          <p:cNvPr id="17" name="Picture 4" descr="http://newdesignfile.com/postpic/2013/11/icon-meeting-agenda-and-minutes_332524.jpg">
            <a:extLst>
              <a:ext uri="{FF2B5EF4-FFF2-40B4-BE49-F238E27FC236}">
                <a16:creationId xmlns:a16="http://schemas.microsoft.com/office/drawing/2014/main" id="{FB05D3D8-F9EA-47C7-80E6-01BF7DFC3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272" y="2004290"/>
            <a:ext cx="4534082" cy="36666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65FFE34-F1A0-43C4-8CF6-AC4B8E2EF13B}"/>
              </a:ext>
            </a:extLst>
          </p:cNvPr>
          <p:cNvSpPr/>
          <p:nvPr/>
        </p:nvSpPr>
        <p:spPr>
          <a:xfrm>
            <a:off x="6880707" y="4158908"/>
            <a:ext cx="3925838" cy="584775"/>
          </a:xfrm>
          <a:prstGeom prst="rect">
            <a:avLst/>
          </a:prstGeom>
        </p:spPr>
        <p:txBody>
          <a:bodyPr wrap="square">
            <a:spAutoFit/>
          </a:bodyPr>
          <a:lstStyle/>
          <a:p>
            <a:r>
              <a:rPr lang="en-US" sz="3200" dirty="0">
                <a:solidFill>
                  <a:schemeClr val="tx2"/>
                </a:solidFill>
              </a:rPr>
              <a:t>www.caba.org/chc</a:t>
            </a:r>
          </a:p>
        </p:txBody>
      </p:sp>
      <p:sp>
        <p:nvSpPr>
          <p:cNvPr id="4" name="Rectangle 3">
            <a:extLst>
              <a:ext uri="{FF2B5EF4-FFF2-40B4-BE49-F238E27FC236}">
                <a16:creationId xmlns:a16="http://schemas.microsoft.com/office/drawing/2014/main" id="{3FFC4B18-C5C5-4161-81F3-957FEC99111F}"/>
              </a:ext>
            </a:extLst>
          </p:cNvPr>
          <p:cNvSpPr/>
          <p:nvPr/>
        </p:nvSpPr>
        <p:spPr>
          <a:xfrm>
            <a:off x="6880707" y="3020386"/>
            <a:ext cx="4457328" cy="584775"/>
          </a:xfrm>
          <a:prstGeom prst="rect">
            <a:avLst/>
          </a:prstGeom>
        </p:spPr>
        <p:txBody>
          <a:bodyPr wrap="square">
            <a:spAutoFit/>
          </a:bodyPr>
          <a:lstStyle/>
          <a:p>
            <a:r>
              <a:rPr lang="en-US" sz="3200" b="1" dirty="0">
                <a:solidFill>
                  <a:schemeClr val="tx2"/>
                </a:solidFill>
              </a:rPr>
              <a:t>September 26, 2019</a:t>
            </a:r>
          </a:p>
        </p:txBody>
      </p:sp>
    </p:spTree>
    <p:extLst>
      <p:ext uri="{BB962C8B-B14F-4D97-AF65-F5344CB8AC3E}">
        <p14:creationId xmlns:p14="http://schemas.microsoft.com/office/powerpoint/2010/main" val="4279644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TextBox 4"/>
          <p:cNvSpPr txBox="1"/>
          <p:nvPr/>
        </p:nvSpPr>
        <p:spPr>
          <a:xfrm>
            <a:off x="198120" y="126175"/>
            <a:ext cx="62216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Data Examples</a:t>
            </a: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9022" y="228600"/>
            <a:ext cx="7248447" cy="3273493"/>
          </a:xfrm>
          <a:prstGeom prst="rect">
            <a:avLst/>
          </a:prstGeom>
          <a:ln w="38100">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760" y="3274555"/>
            <a:ext cx="6634920" cy="2996415"/>
          </a:xfrm>
          <a:prstGeom prst="rect">
            <a:avLst/>
          </a:prstGeom>
          <a:ln w="38100">
            <a:solidFill>
              <a:schemeClr val="tx1"/>
            </a:solidFill>
          </a:ln>
        </p:spPr>
      </p:pic>
      <p:sp>
        <p:nvSpPr>
          <p:cNvPr id="8" name="TextBox 7"/>
          <p:cNvSpPr txBox="1"/>
          <p:nvPr/>
        </p:nvSpPr>
        <p:spPr>
          <a:xfrm>
            <a:off x="2255520" y="1051560"/>
            <a:ext cx="3363175" cy="830997"/>
          </a:xfrm>
          <a:prstGeom prst="rect">
            <a:avLst/>
          </a:prstGeom>
          <a:solidFill>
            <a:schemeClr val="bg1"/>
          </a:solidFill>
          <a:ln w="28575">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Solar Irradiance (max available solar power)</a:t>
            </a:r>
          </a:p>
        </p:txBody>
      </p:sp>
      <p:cxnSp>
        <p:nvCxnSpPr>
          <p:cNvPr id="9" name="Straight Arrow Connector 8"/>
          <p:cNvCxnSpPr>
            <a:stCxn id="8" idx="3"/>
          </p:cNvCxnSpPr>
          <p:nvPr/>
        </p:nvCxnSpPr>
        <p:spPr>
          <a:xfrm flipV="1">
            <a:off x="5618695" y="640080"/>
            <a:ext cx="2626145" cy="826979"/>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58240" y="2103120"/>
            <a:ext cx="4582985" cy="830997"/>
          </a:xfrm>
          <a:prstGeom prst="rect">
            <a:avLst/>
          </a:prstGeom>
          <a:solidFill>
            <a:schemeClr val="bg1"/>
          </a:solid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Actual DC solar power decreases as temperature rises</a:t>
            </a:r>
          </a:p>
        </p:txBody>
      </p:sp>
      <p:cxnSp>
        <p:nvCxnSpPr>
          <p:cNvPr id="13" name="Straight Arrow Connector 12"/>
          <p:cNvCxnSpPr>
            <a:stCxn id="12" idx="3"/>
          </p:cNvCxnSpPr>
          <p:nvPr/>
        </p:nvCxnSpPr>
        <p:spPr>
          <a:xfrm flipV="1">
            <a:off x="5741225" y="1188720"/>
            <a:ext cx="2320735" cy="13298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50565" y="5349250"/>
            <a:ext cx="2265895" cy="830997"/>
          </a:xfrm>
          <a:prstGeom prst="rect">
            <a:avLst/>
          </a:prstGeom>
          <a:noFill/>
          <a:ln w="28575">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Refrigerator cycles</a:t>
            </a:r>
          </a:p>
        </p:txBody>
      </p:sp>
      <p:sp>
        <p:nvSpPr>
          <p:cNvPr id="16" name="TextBox 15"/>
          <p:cNvSpPr txBox="1"/>
          <p:nvPr/>
        </p:nvSpPr>
        <p:spPr>
          <a:xfrm>
            <a:off x="7350565" y="4235510"/>
            <a:ext cx="2265895" cy="830997"/>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Fan stages for night cooling</a:t>
            </a:r>
          </a:p>
        </p:txBody>
      </p:sp>
      <p:cxnSp>
        <p:nvCxnSpPr>
          <p:cNvPr id="17" name="Straight Arrow Connector 16"/>
          <p:cNvCxnSpPr>
            <a:stCxn id="16" idx="1"/>
          </p:cNvCxnSpPr>
          <p:nvPr/>
        </p:nvCxnSpPr>
        <p:spPr>
          <a:xfrm flipH="1" flipV="1">
            <a:off x="6781801" y="4297680"/>
            <a:ext cx="568764" cy="3533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5" idx="1"/>
          </p:cNvCxnSpPr>
          <p:nvPr/>
        </p:nvCxnSpPr>
        <p:spPr>
          <a:xfrm flipH="1" flipV="1">
            <a:off x="6620871" y="5709753"/>
            <a:ext cx="729694" cy="54996"/>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125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44040" y="731520"/>
            <a:ext cx="8625149" cy="5563271"/>
          </a:xfrm>
          <a:prstGeom prst="rect">
            <a:avLst/>
          </a:prstGeom>
        </p:spPr>
      </p:pic>
      <p:sp>
        <p:nvSpPr>
          <p:cNvPr id="4" name="TextBox 3"/>
          <p:cNvSpPr txBox="1"/>
          <p:nvPr/>
        </p:nvSpPr>
        <p:spPr>
          <a:xfrm>
            <a:off x="198120" y="126175"/>
            <a:ext cx="111099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Ours is Public Because It’s A Hassle To Do It Yourself!</a:t>
            </a: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39684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4040" y="3154680"/>
            <a:ext cx="4128220" cy="3096165"/>
          </a:xfrm>
          <a:prstGeom prst="rect">
            <a:avLst/>
          </a:prstGeom>
        </p:spPr>
      </p:pic>
      <p:sp>
        <p:nvSpPr>
          <p:cNvPr id="7" name="TextBox 6"/>
          <p:cNvSpPr txBox="1"/>
          <p:nvPr/>
        </p:nvSpPr>
        <p:spPr>
          <a:xfrm>
            <a:off x="1429160" y="1986394"/>
            <a:ext cx="4900701"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hlinkClick r:id="rId3"/>
              </a:rPr>
              <a:t>www.HondaSmartHome.com</a:t>
            </a: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Michael_Koenig@ahm.honda.com</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61898" y="10053"/>
            <a:ext cx="4430101" cy="6263635"/>
          </a:xfrm>
          <a:prstGeom prst="rect">
            <a:avLst/>
          </a:prstGeom>
        </p:spPr>
      </p:pic>
    </p:spTree>
    <p:extLst>
      <p:ext uri="{BB962C8B-B14F-4D97-AF65-F5344CB8AC3E}">
        <p14:creationId xmlns:p14="http://schemas.microsoft.com/office/powerpoint/2010/main" val="2229356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F123E5-91F7-4590-A086-2019431CCB1F}"/>
              </a:ext>
            </a:extLst>
          </p:cNvPr>
          <p:cNvSpPr>
            <a:spLocks noGrp="1"/>
          </p:cNvSpPr>
          <p:nvPr>
            <p:ph type="body" sz="quarter" idx="12"/>
          </p:nvPr>
        </p:nvSpPr>
        <p:spPr>
          <a:xfrm>
            <a:off x="839788" y="1233794"/>
            <a:ext cx="10512425" cy="512762"/>
          </a:xfrm>
        </p:spPr>
        <p:txBody>
          <a:bodyPr/>
          <a:lstStyle/>
          <a:p>
            <a:pPr marL="0" indent="0">
              <a:buNone/>
            </a:pPr>
            <a:r>
              <a:rPr lang="en-CA" dirty="0"/>
              <a:t>Questions? </a:t>
            </a:r>
          </a:p>
          <a:p>
            <a:pPr marL="0" indent="0">
              <a:buNone/>
            </a:pPr>
            <a:endParaRPr lang="en-CA" dirty="0"/>
          </a:p>
        </p:txBody>
      </p:sp>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4"/>
          </p:nvPr>
        </p:nvSpPr>
        <p:spPr/>
        <p:txBody>
          <a:bodyPr/>
          <a:lstStyle/>
          <a:p>
            <a:fld id="{4658F449-AC56-C64A-8488-86A10DE691DA}" type="slidenum">
              <a:rPr lang="en-US" smtClean="0"/>
              <a:pPr/>
              <a:t>43</a:t>
            </a:fld>
            <a:endParaRPr lang="en-US"/>
          </a:p>
        </p:txBody>
      </p:sp>
      <p:pic>
        <p:nvPicPr>
          <p:cNvPr id="6" name="Picture 5" descr="Related image">
            <a:extLst>
              <a:ext uri="{FF2B5EF4-FFF2-40B4-BE49-F238E27FC236}">
                <a16:creationId xmlns:a16="http://schemas.microsoft.com/office/drawing/2014/main" id="{AB630979-6823-4703-A346-192B8C322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8" y="1739629"/>
            <a:ext cx="5494091" cy="4120568"/>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4">
            <a:extLst>
              <a:ext uri="{FF2B5EF4-FFF2-40B4-BE49-F238E27FC236}">
                <a16:creationId xmlns:a16="http://schemas.microsoft.com/office/drawing/2014/main" id="{A33FDAF4-D6CE-4C06-8DB8-8C13C33B71B5}"/>
              </a:ext>
            </a:extLst>
          </p:cNvPr>
          <p:cNvSpPr>
            <a:spLocks noGrp="1"/>
          </p:cNvSpPr>
          <p:nvPr>
            <p:ph type="title"/>
          </p:nvPr>
        </p:nvSpPr>
        <p:spPr>
          <a:xfrm>
            <a:off x="838203" y="18957"/>
            <a:ext cx="9681592" cy="524107"/>
          </a:xfrm>
        </p:spPr>
        <p:txBody>
          <a:bodyPr/>
          <a:lstStyle/>
          <a:p>
            <a:r>
              <a:rPr lang="en-CA" b="1" dirty="0"/>
              <a:t>4. </a:t>
            </a:r>
            <a:r>
              <a:rPr lang="en-US" b="1" dirty="0"/>
              <a:t>“Holistic Sustainability and Energy Management”</a:t>
            </a:r>
            <a:br>
              <a:rPr lang="en-US" b="1" dirty="0"/>
            </a:br>
            <a:r>
              <a:rPr lang="en-US" sz="2800" dirty="0"/>
              <a:t>Greg Walker (CABA) </a:t>
            </a:r>
            <a:br>
              <a:rPr lang="en-US" sz="2400" dirty="0"/>
            </a:br>
            <a:endParaRPr lang="en-CA" sz="2400" dirty="0"/>
          </a:p>
        </p:txBody>
      </p:sp>
      <p:sp>
        <p:nvSpPr>
          <p:cNvPr id="11" name="TextBox 10">
            <a:extLst>
              <a:ext uri="{FF2B5EF4-FFF2-40B4-BE49-F238E27FC236}">
                <a16:creationId xmlns:a16="http://schemas.microsoft.com/office/drawing/2014/main" id="{A9CF67D4-D829-4E04-92F3-2A9C4322696E}"/>
              </a:ext>
            </a:extLst>
          </p:cNvPr>
          <p:cNvSpPr txBox="1"/>
          <p:nvPr/>
        </p:nvSpPr>
        <p:spPr>
          <a:xfrm>
            <a:off x="7497906" y="4134154"/>
            <a:ext cx="4915845" cy="738664"/>
          </a:xfrm>
          <a:prstGeom prst="rect">
            <a:avLst/>
          </a:prstGeom>
          <a:noFill/>
        </p:spPr>
        <p:txBody>
          <a:bodyPr wrap="square" rtlCol="0">
            <a:spAutoFit/>
          </a:bodyPr>
          <a:lstStyle/>
          <a:p>
            <a:r>
              <a:rPr lang="en-US" sz="1400" b="1" dirty="0">
                <a:solidFill>
                  <a:schemeClr val="tx2"/>
                </a:solidFill>
                <a:latin typeface="Arial" pitchFamily="34" charset="0"/>
                <a:cs typeface="Arial" pitchFamily="34" charset="0"/>
              </a:rPr>
              <a:t>Michael Koenig</a:t>
            </a:r>
          </a:p>
          <a:p>
            <a:r>
              <a:rPr lang="en-US" sz="1400" dirty="0">
                <a:solidFill>
                  <a:schemeClr val="tx2"/>
                </a:solidFill>
                <a:latin typeface="Arial" pitchFamily="34" charset="0"/>
                <a:cs typeface="Arial" pitchFamily="34" charset="0"/>
              </a:rPr>
              <a:t>American Honda Motor Co., </a:t>
            </a:r>
            <a:r>
              <a:rPr lang="en-US" sz="1400" dirty="0" err="1">
                <a:solidFill>
                  <a:schemeClr val="tx2"/>
                </a:solidFill>
                <a:latin typeface="Arial" pitchFamily="34" charset="0"/>
                <a:cs typeface="Arial" pitchFamily="34" charset="0"/>
              </a:rPr>
              <a:t>Inc</a:t>
            </a:r>
            <a:endParaRPr lang="en-US" sz="1400" dirty="0">
              <a:solidFill>
                <a:schemeClr val="tx2"/>
              </a:solidFill>
              <a:latin typeface="Arial" pitchFamily="34" charset="0"/>
              <a:cs typeface="Arial" pitchFamily="34" charset="0"/>
            </a:endParaRPr>
          </a:p>
          <a:p>
            <a:r>
              <a:rPr lang="en-US" sz="1400" dirty="0">
                <a:solidFill>
                  <a:schemeClr val="tx2"/>
                </a:solidFill>
                <a:latin typeface="Arial" pitchFamily="34" charset="0"/>
                <a:cs typeface="Arial" pitchFamily="34" charset="0"/>
              </a:rPr>
              <a:t>Project Leader, Honda Smart Home U.S.</a:t>
            </a:r>
          </a:p>
        </p:txBody>
      </p:sp>
      <p:pic>
        <p:nvPicPr>
          <p:cNvPr id="13" name="Picture 12">
            <a:extLst>
              <a:ext uri="{FF2B5EF4-FFF2-40B4-BE49-F238E27FC236}">
                <a16:creationId xmlns:a16="http://schemas.microsoft.com/office/drawing/2014/main" id="{516D975B-028E-4B93-993F-E34C0A322C8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498755" y="4872818"/>
            <a:ext cx="1626519" cy="358602"/>
          </a:xfrm>
          <a:prstGeom prst="rect">
            <a:avLst/>
          </a:prstGeom>
        </p:spPr>
      </p:pic>
      <p:pic>
        <p:nvPicPr>
          <p:cNvPr id="14" name="Picture 13" descr="A person wearing a suit and tie smiling at the camera&#10;&#10;Description automatically generated">
            <a:extLst>
              <a:ext uri="{FF2B5EF4-FFF2-40B4-BE49-F238E27FC236}">
                <a16:creationId xmlns:a16="http://schemas.microsoft.com/office/drawing/2014/main" id="{A1F25B0D-742B-4ECA-B553-5F6E53144595}"/>
              </a:ext>
            </a:extLst>
          </p:cNvPr>
          <p:cNvPicPr>
            <a:picLocks noChangeAspect="1"/>
          </p:cNvPicPr>
          <p:nvPr/>
        </p:nvPicPr>
        <p:blipFill rotWithShape="1">
          <a:blip r:embed="rId4"/>
          <a:srcRect l="16240" r="16240"/>
          <a:stretch/>
        </p:blipFill>
        <p:spPr>
          <a:xfrm>
            <a:off x="7542648" y="2260802"/>
            <a:ext cx="1538734" cy="1895912"/>
          </a:xfrm>
          <a:prstGeom prst="rect">
            <a:avLst/>
          </a:prstGeom>
        </p:spPr>
      </p:pic>
    </p:spTree>
    <p:extLst>
      <p:ext uri="{BB962C8B-B14F-4D97-AF65-F5344CB8AC3E}">
        <p14:creationId xmlns:p14="http://schemas.microsoft.com/office/powerpoint/2010/main" val="25457197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32456" y="5770799"/>
            <a:ext cx="2419895" cy="369332"/>
          </a:xfrm>
          <a:prstGeom prst="rect">
            <a:avLst/>
          </a:prstGeom>
        </p:spPr>
        <p:txBody>
          <a:bodyPr wrap="square">
            <a:spAutoFit/>
          </a:bodyPr>
          <a:lstStyle/>
          <a:p>
            <a:r>
              <a:rPr lang="en-US" dirty="0">
                <a:solidFill>
                  <a:schemeClr val="accent1"/>
                </a:solidFill>
              </a:rPr>
              <a:t>www.caba.org/research</a:t>
            </a:r>
          </a:p>
        </p:txBody>
      </p:sp>
      <p:sp>
        <p:nvSpPr>
          <p:cNvPr id="4" name="Title 3">
            <a:extLst>
              <a:ext uri="{FF2B5EF4-FFF2-40B4-BE49-F238E27FC236}">
                <a16:creationId xmlns:a16="http://schemas.microsoft.com/office/drawing/2014/main" id="{94F4594C-8202-4121-BDC6-B2971D8D8E77}"/>
              </a:ext>
            </a:extLst>
          </p:cNvPr>
          <p:cNvSpPr>
            <a:spLocks noGrp="1"/>
          </p:cNvSpPr>
          <p:nvPr>
            <p:ph type="title"/>
          </p:nvPr>
        </p:nvSpPr>
        <p:spPr>
          <a:xfrm>
            <a:off x="838199" y="57515"/>
            <a:ext cx="8527473" cy="492443"/>
          </a:xfrm>
        </p:spPr>
        <p:txBody>
          <a:bodyPr/>
          <a:lstStyle/>
          <a:p>
            <a:r>
              <a:rPr lang="en-US" b="1" dirty="0"/>
              <a:t>5.  Research Update</a:t>
            </a:r>
            <a:br>
              <a:rPr lang="en-US" dirty="0"/>
            </a:br>
            <a:r>
              <a:rPr lang="en-US" dirty="0" err="1"/>
              <a:t>Obiorah</a:t>
            </a:r>
            <a:r>
              <a:rPr lang="en-US" dirty="0"/>
              <a:t> Ike (ABB, Inc)</a:t>
            </a:r>
            <a:r>
              <a:rPr lang="en-US" sz="2800" dirty="0"/>
              <a:t> </a:t>
            </a:r>
            <a:endParaRPr lang="en-CA" dirty="0"/>
          </a:p>
        </p:txBody>
      </p:sp>
      <p:sp>
        <p:nvSpPr>
          <p:cNvPr id="5" name="Text Placeholder 4">
            <a:extLst>
              <a:ext uri="{FF2B5EF4-FFF2-40B4-BE49-F238E27FC236}">
                <a16:creationId xmlns:a16="http://schemas.microsoft.com/office/drawing/2014/main" id="{EB730797-5635-4AA2-96F3-8091C412A1A1}"/>
              </a:ext>
            </a:extLst>
          </p:cNvPr>
          <p:cNvSpPr>
            <a:spLocks noGrp="1"/>
          </p:cNvSpPr>
          <p:nvPr>
            <p:ph type="body" sz="quarter" idx="12"/>
          </p:nvPr>
        </p:nvSpPr>
        <p:spPr>
          <a:xfrm>
            <a:off x="839788" y="1233488"/>
            <a:ext cx="10512425" cy="1555894"/>
          </a:xfrm>
        </p:spPr>
        <p:txBody>
          <a:bodyPr>
            <a:normAutofit/>
          </a:bodyPr>
          <a:lstStyle/>
          <a:p>
            <a:pPr marL="0" indent="0">
              <a:buNone/>
            </a:pPr>
            <a:r>
              <a:rPr lang="en-CA" dirty="0"/>
              <a:t>5.1 “Smart Home as a Service” 2019 CHC Landmark Research </a:t>
            </a:r>
          </a:p>
          <a:p>
            <a:pPr marL="0" indent="0">
              <a:buNone/>
            </a:pPr>
            <a:r>
              <a:rPr lang="en-CA" dirty="0"/>
              <a:t> </a:t>
            </a:r>
          </a:p>
        </p:txBody>
      </p:sp>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44</a:t>
            </a:fld>
            <a:endParaRPr lang="en-US"/>
          </a:p>
        </p:txBody>
      </p:sp>
      <p:pic>
        <p:nvPicPr>
          <p:cNvPr id="13" name="Picture Placeholder 5" descr="Photos">
            <a:extLst>
              <a:ext uri="{FF2B5EF4-FFF2-40B4-BE49-F238E27FC236}">
                <a16:creationId xmlns:a16="http://schemas.microsoft.com/office/drawing/2014/main" id="{0E6EEF19-BBFC-4987-9CBD-1B5144513E84}"/>
              </a:ext>
            </a:extLst>
          </p:cNvPr>
          <p:cNvPicPr>
            <a:picLocks noChangeAspect="1"/>
          </p:cNvPicPr>
          <p:nvPr/>
        </p:nvPicPr>
        <p:blipFill rotWithShape="1">
          <a:blip r:embed="rId2">
            <a:extLst>
              <a:ext uri="{28A0092B-C50C-407E-A947-70E740481C1C}">
                <a14:useLocalDpi xmlns:a14="http://schemas.microsoft.com/office/drawing/2010/main" val="0"/>
              </a:ext>
            </a:extLst>
          </a:blip>
          <a:srcRect t="43511" b="4942"/>
          <a:stretch/>
        </p:blipFill>
        <p:spPr>
          <a:xfrm>
            <a:off x="833388" y="2789382"/>
            <a:ext cx="4332837" cy="2095994"/>
          </a:xfrm>
          <a:prstGeom prst="rect">
            <a:avLst/>
          </a:prstGeom>
          <a:effectLst>
            <a:glow rad="279400">
              <a:srgbClr val="E83E1D">
                <a:alpha val="26000"/>
              </a:srgbClr>
            </a:glow>
          </a:effectLst>
        </p:spPr>
      </p:pic>
      <p:pic>
        <p:nvPicPr>
          <p:cNvPr id="6" name="Picture 5">
            <a:extLst>
              <a:ext uri="{FF2B5EF4-FFF2-40B4-BE49-F238E27FC236}">
                <a16:creationId xmlns:a16="http://schemas.microsoft.com/office/drawing/2014/main" id="{8783D75C-B6D8-41E0-AB43-7A01EC8CC479}"/>
              </a:ext>
            </a:extLst>
          </p:cNvPr>
          <p:cNvPicPr>
            <a:picLocks noChangeAspect="1"/>
          </p:cNvPicPr>
          <p:nvPr/>
        </p:nvPicPr>
        <p:blipFill>
          <a:blip r:embed="rId3"/>
          <a:stretch>
            <a:fillRect/>
          </a:stretch>
        </p:blipFill>
        <p:spPr>
          <a:xfrm>
            <a:off x="5469797" y="1771321"/>
            <a:ext cx="5999861" cy="4132116"/>
          </a:xfrm>
          <a:prstGeom prst="rect">
            <a:avLst/>
          </a:prstGeom>
        </p:spPr>
      </p:pic>
    </p:spTree>
    <p:extLst>
      <p:ext uri="{BB962C8B-B14F-4D97-AF65-F5344CB8AC3E}">
        <p14:creationId xmlns:p14="http://schemas.microsoft.com/office/powerpoint/2010/main" val="2831553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4119DDA-E3A9-48BD-99EF-9DB5CDD9CBA9}"/>
              </a:ext>
            </a:extLst>
          </p:cNvPr>
          <p:cNvSpPr>
            <a:spLocks noGrp="1"/>
          </p:cNvSpPr>
          <p:nvPr>
            <p:ph type="body" sz="quarter" idx="12"/>
          </p:nvPr>
        </p:nvSpPr>
        <p:spPr/>
        <p:txBody>
          <a:bodyPr/>
          <a:lstStyle/>
          <a:p>
            <a:pPr marL="0" indent="0">
              <a:buNone/>
            </a:pPr>
            <a:r>
              <a:rPr lang="en-US" dirty="0"/>
              <a:t>5.2  2020 CHC Landmark Research Topic?</a:t>
            </a:r>
          </a:p>
          <a:p>
            <a:endParaRPr lang="en-US" dirty="0"/>
          </a:p>
        </p:txBody>
      </p:sp>
      <p:sp>
        <p:nvSpPr>
          <p:cNvPr id="5" name="Slide Number Placeholder 4">
            <a:extLst>
              <a:ext uri="{FF2B5EF4-FFF2-40B4-BE49-F238E27FC236}">
                <a16:creationId xmlns:a16="http://schemas.microsoft.com/office/drawing/2014/main" id="{290B5DBA-AF7E-4FFF-AD63-99FE9B0AF5F3}"/>
              </a:ext>
            </a:extLst>
          </p:cNvPr>
          <p:cNvSpPr>
            <a:spLocks noGrp="1"/>
          </p:cNvSpPr>
          <p:nvPr>
            <p:ph type="sldNum" sz="quarter" idx="14"/>
          </p:nvPr>
        </p:nvSpPr>
        <p:spPr/>
        <p:txBody>
          <a:bodyPr/>
          <a:lstStyle/>
          <a:p>
            <a:fld id="{4658F449-AC56-C64A-8488-86A10DE691DA}" type="slidenum">
              <a:rPr lang="en-US" smtClean="0"/>
              <a:pPr/>
              <a:t>45</a:t>
            </a:fld>
            <a:endParaRPr lang="en-US"/>
          </a:p>
        </p:txBody>
      </p:sp>
      <p:sp>
        <p:nvSpPr>
          <p:cNvPr id="6" name="Title 1">
            <a:extLst>
              <a:ext uri="{FF2B5EF4-FFF2-40B4-BE49-F238E27FC236}">
                <a16:creationId xmlns:a16="http://schemas.microsoft.com/office/drawing/2014/main" id="{D005214E-DC0C-4483-84D0-AED9B4845BEF}"/>
              </a:ext>
            </a:extLst>
          </p:cNvPr>
          <p:cNvSpPr>
            <a:spLocks noGrp="1"/>
          </p:cNvSpPr>
          <p:nvPr>
            <p:ph type="title"/>
          </p:nvPr>
        </p:nvSpPr>
        <p:spPr>
          <a:xfrm>
            <a:off x="839788" y="14143"/>
            <a:ext cx="6873240" cy="447675"/>
          </a:xfrm>
        </p:spPr>
        <p:txBody>
          <a:bodyPr/>
          <a:lstStyle/>
          <a:p>
            <a:r>
              <a:rPr lang="en-US" b="1" dirty="0"/>
              <a:t>5.  Research Update</a:t>
            </a:r>
            <a:br>
              <a:rPr lang="en-US" dirty="0"/>
            </a:br>
            <a:r>
              <a:rPr lang="en-US" dirty="0"/>
              <a:t>Greg Walker (CABA)</a:t>
            </a:r>
            <a:r>
              <a:rPr lang="en-US" sz="3200" dirty="0"/>
              <a:t> </a:t>
            </a:r>
            <a:endParaRPr lang="en-US" dirty="0"/>
          </a:p>
        </p:txBody>
      </p:sp>
      <p:pic>
        <p:nvPicPr>
          <p:cNvPr id="7" name="Picture 2" descr="http://www.caba.org/images/CABA-RP-XL.png">
            <a:extLst>
              <a:ext uri="{FF2B5EF4-FFF2-40B4-BE49-F238E27FC236}">
                <a16:creationId xmlns:a16="http://schemas.microsoft.com/office/drawing/2014/main" id="{86FDCB87-7572-4A07-970B-B4D4DAECF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752" y="3038876"/>
            <a:ext cx="428625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78DC393B-ACC2-460F-9690-1DCFD6CA16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39788" y="2862920"/>
            <a:ext cx="1876937" cy="1685413"/>
          </a:xfrm>
          <a:prstGeom prst="rect">
            <a:avLst/>
          </a:prstGeom>
        </p:spPr>
      </p:pic>
    </p:spTree>
    <p:extLst>
      <p:ext uri="{BB962C8B-B14F-4D97-AF65-F5344CB8AC3E}">
        <p14:creationId xmlns:p14="http://schemas.microsoft.com/office/powerpoint/2010/main" val="878585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46</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11" name="Text Placeholder 12">
            <a:extLst>
              <a:ext uri="{FF2B5EF4-FFF2-40B4-BE49-F238E27FC236}">
                <a16:creationId xmlns:a16="http://schemas.microsoft.com/office/drawing/2014/main" id="{17AD51F0-FB9D-4C8A-9C6F-1A1CC7A2AABF}"/>
              </a:ext>
            </a:extLst>
          </p:cNvPr>
          <p:cNvSpPr>
            <a:spLocks noGrp="1"/>
          </p:cNvSpPr>
          <p:nvPr>
            <p:ph type="body" sz="quarter" idx="12"/>
          </p:nvPr>
        </p:nvSpPr>
        <p:spPr>
          <a:xfrm>
            <a:off x="747424" y="1155080"/>
            <a:ext cx="10512425" cy="1288039"/>
          </a:xfrm>
        </p:spPr>
        <p:txBody>
          <a:bodyPr>
            <a:normAutofit/>
          </a:bodyPr>
          <a:lstStyle/>
          <a:p>
            <a:pPr marL="0" indent="0">
              <a:buNone/>
            </a:pPr>
            <a:r>
              <a:rPr lang="en-CA" sz="2400" dirty="0"/>
              <a:t>6.1 Recently Completed:  None</a:t>
            </a:r>
          </a:p>
        </p:txBody>
      </p:sp>
    </p:spTree>
    <p:extLst>
      <p:ext uri="{BB962C8B-B14F-4D97-AF65-F5344CB8AC3E}">
        <p14:creationId xmlns:p14="http://schemas.microsoft.com/office/powerpoint/2010/main" val="42515990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47</a:t>
            </a:fld>
            <a:endParaRPr lang="en-US"/>
          </a:p>
        </p:txBody>
      </p:sp>
      <p:sp>
        <p:nvSpPr>
          <p:cNvPr id="12" name="Text Placeholder 12">
            <a:extLst>
              <a:ext uri="{FF2B5EF4-FFF2-40B4-BE49-F238E27FC236}">
                <a16:creationId xmlns:a16="http://schemas.microsoft.com/office/drawing/2014/main" id="{26BF53E5-B88D-473C-920E-E8E885F8CCF4}"/>
              </a:ext>
            </a:extLst>
          </p:cNvPr>
          <p:cNvSpPr>
            <a:spLocks noGrp="1"/>
          </p:cNvSpPr>
          <p:nvPr>
            <p:ph type="body" sz="quarter" idx="12"/>
          </p:nvPr>
        </p:nvSpPr>
        <p:spPr>
          <a:xfrm>
            <a:off x="839788" y="1233488"/>
            <a:ext cx="11189722" cy="2922876"/>
          </a:xfrm>
        </p:spPr>
        <p:txBody>
          <a:bodyPr>
            <a:normAutofit/>
          </a:bodyPr>
          <a:lstStyle/>
          <a:p>
            <a:pPr marL="0" indent="0">
              <a:buNone/>
            </a:pPr>
            <a:r>
              <a:rPr lang="en-US" sz="2400" dirty="0"/>
              <a:t>6.2 In Progress:  </a:t>
            </a:r>
          </a:p>
          <a:p>
            <a:pPr marL="0" indent="0">
              <a:buNone/>
            </a:pPr>
            <a:r>
              <a:rPr lang="en-US" sz="2400" b="1" dirty="0"/>
              <a:t>“Power over Ethernet (PoE) &amp; Digital Electricity (DE) in Commercial and Multiple Dwelling Residential Buildings”</a:t>
            </a:r>
          </a:p>
          <a:p>
            <a:pPr marL="0" indent="0">
              <a:buNone/>
            </a:pPr>
            <a:endParaRPr lang="en-US" dirty="0"/>
          </a:p>
          <a:p>
            <a:pPr marL="0" indent="0">
              <a:buNone/>
            </a:pPr>
            <a:r>
              <a:rPr lang="en-US" dirty="0"/>
              <a:t> </a:t>
            </a:r>
          </a:p>
        </p:txBody>
      </p:sp>
      <p:sp>
        <p:nvSpPr>
          <p:cNvPr id="8" name="Rectangle 7">
            <a:extLst>
              <a:ext uri="{FF2B5EF4-FFF2-40B4-BE49-F238E27FC236}">
                <a16:creationId xmlns:a16="http://schemas.microsoft.com/office/drawing/2014/main" id="{18DA1BBE-C45E-4664-9DB7-4E6E40437487}"/>
              </a:ext>
            </a:extLst>
          </p:cNvPr>
          <p:cNvSpPr/>
          <p:nvPr/>
        </p:nvSpPr>
        <p:spPr>
          <a:xfrm>
            <a:off x="839788" y="2616594"/>
            <a:ext cx="6096000" cy="3662541"/>
          </a:xfrm>
          <a:prstGeom prst="rect">
            <a:avLst/>
          </a:prstGeom>
        </p:spPr>
        <p:txBody>
          <a:bodyPr>
            <a:spAutoFit/>
          </a:bodyPr>
          <a:lstStyle/>
          <a:p>
            <a:r>
              <a:rPr lang="en-CA" sz="2400" dirty="0" err="1">
                <a:solidFill>
                  <a:schemeClr val="tx2"/>
                </a:solidFill>
              </a:rPr>
              <a:t>Somfy</a:t>
            </a:r>
            <a:r>
              <a:rPr lang="en-CA" sz="2400" dirty="0">
                <a:solidFill>
                  <a:schemeClr val="tx2"/>
                </a:solidFill>
              </a:rPr>
              <a:t> Systems, Inc. (Chair)</a:t>
            </a:r>
          </a:p>
          <a:p>
            <a:r>
              <a:rPr lang="en-CA" sz="2400" dirty="0">
                <a:solidFill>
                  <a:schemeClr val="tx2"/>
                </a:solidFill>
              </a:rPr>
              <a:t>Contemporary Controls Systems, Inc.</a:t>
            </a:r>
          </a:p>
          <a:p>
            <a:r>
              <a:rPr lang="en-CA" sz="2400" dirty="0">
                <a:solidFill>
                  <a:schemeClr val="tx2"/>
                </a:solidFill>
              </a:rPr>
              <a:t>LumenCache, Inc.</a:t>
            </a:r>
          </a:p>
          <a:p>
            <a:r>
              <a:rPr lang="en-CA" sz="2400" dirty="0">
                <a:solidFill>
                  <a:schemeClr val="tx2"/>
                </a:solidFill>
              </a:rPr>
              <a:t>National Electrical Manufacturers Association (NEMA)</a:t>
            </a:r>
          </a:p>
          <a:p>
            <a:r>
              <a:rPr lang="en-CA" sz="2400" dirty="0">
                <a:solidFill>
                  <a:schemeClr val="tx2"/>
                </a:solidFill>
              </a:rPr>
              <a:t>Public Services </a:t>
            </a:r>
            <a:r>
              <a:rPr lang="en-CA" sz="1400" dirty="0">
                <a:solidFill>
                  <a:schemeClr val="tx2"/>
                </a:solidFill>
              </a:rPr>
              <a:t>and</a:t>
            </a:r>
            <a:r>
              <a:rPr lang="en-CA" sz="2400" dirty="0">
                <a:solidFill>
                  <a:schemeClr val="tx2"/>
                </a:solidFill>
              </a:rPr>
              <a:t> Procurement Canada</a:t>
            </a:r>
          </a:p>
          <a:p>
            <a:r>
              <a:rPr lang="en-CA" sz="2400" dirty="0">
                <a:solidFill>
                  <a:schemeClr val="tx2"/>
                </a:solidFill>
              </a:rPr>
              <a:t>Renesas Electronics America Inc.</a:t>
            </a:r>
          </a:p>
          <a:p>
            <a:r>
              <a:rPr lang="en-CA" sz="2400" dirty="0">
                <a:solidFill>
                  <a:schemeClr val="tx2"/>
                </a:solidFill>
              </a:rPr>
              <a:t>Southwire Company, LLC</a:t>
            </a:r>
          </a:p>
          <a:p>
            <a:r>
              <a:rPr lang="en-CA" sz="2400" dirty="0">
                <a:solidFill>
                  <a:schemeClr val="tx2"/>
                </a:solidFill>
              </a:rPr>
              <a:t>UL LLC</a:t>
            </a:r>
          </a:p>
          <a:p>
            <a:endParaRPr lang="en-CA" sz="1600" dirty="0"/>
          </a:p>
        </p:txBody>
      </p:sp>
      <p:pic>
        <p:nvPicPr>
          <p:cNvPr id="9" name="Picture 8">
            <a:extLst>
              <a:ext uri="{FF2B5EF4-FFF2-40B4-BE49-F238E27FC236}">
                <a16:creationId xmlns:a16="http://schemas.microsoft.com/office/drawing/2014/main" id="{5D83FCAD-F57C-4D98-9F7F-B13BC6F94F99}"/>
              </a:ext>
            </a:extLst>
          </p:cNvPr>
          <p:cNvPicPr>
            <a:picLocks noChangeAspect="1"/>
          </p:cNvPicPr>
          <p:nvPr/>
        </p:nvPicPr>
        <p:blipFill>
          <a:blip r:embed="rId2"/>
          <a:stretch>
            <a:fillRect/>
          </a:stretch>
        </p:blipFill>
        <p:spPr>
          <a:xfrm>
            <a:off x="8898720" y="3255018"/>
            <a:ext cx="1488576" cy="1488576"/>
          </a:xfrm>
          <a:prstGeom prst="rect">
            <a:avLst/>
          </a:prstGeom>
        </p:spPr>
      </p:pic>
    </p:spTree>
    <p:extLst>
      <p:ext uri="{BB962C8B-B14F-4D97-AF65-F5344CB8AC3E}">
        <p14:creationId xmlns:p14="http://schemas.microsoft.com/office/powerpoint/2010/main" val="1929071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48</a:t>
            </a:fld>
            <a:endParaRPr lang="en-US"/>
          </a:p>
        </p:txBody>
      </p:sp>
      <p:sp>
        <p:nvSpPr>
          <p:cNvPr id="12" name="Text Placeholder 12">
            <a:extLst>
              <a:ext uri="{FF2B5EF4-FFF2-40B4-BE49-F238E27FC236}">
                <a16:creationId xmlns:a16="http://schemas.microsoft.com/office/drawing/2014/main" id="{26BF53E5-B88D-473C-920E-E8E885F8CCF4}"/>
              </a:ext>
            </a:extLst>
          </p:cNvPr>
          <p:cNvSpPr>
            <a:spLocks noGrp="1"/>
          </p:cNvSpPr>
          <p:nvPr>
            <p:ph type="body" sz="quarter" idx="12"/>
          </p:nvPr>
        </p:nvSpPr>
        <p:spPr>
          <a:xfrm>
            <a:off x="839788" y="1233488"/>
            <a:ext cx="11189722" cy="3388846"/>
          </a:xfrm>
        </p:spPr>
        <p:txBody>
          <a:bodyPr>
            <a:normAutofit/>
          </a:bodyPr>
          <a:lstStyle/>
          <a:p>
            <a:pPr marL="0" indent="0">
              <a:buNone/>
            </a:pPr>
            <a:r>
              <a:rPr lang="en-US" sz="2400" dirty="0"/>
              <a:t>6.2 In Progress:  </a:t>
            </a:r>
          </a:p>
          <a:p>
            <a:pPr marL="0" indent="0">
              <a:buNone/>
            </a:pPr>
            <a:r>
              <a:rPr lang="en-US" sz="2400" b="1" dirty="0"/>
              <a:t>“The Ethics of AI and the IoT Connected Home”</a:t>
            </a:r>
          </a:p>
          <a:p>
            <a:pPr marL="0" indent="0">
              <a:buNone/>
            </a:pPr>
            <a:endParaRPr lang="en-US" dirty="0"/>
          </a:p>
          <a:p>
            <a:pPr marL="0" indent="0">
              <a:buNone/>
            </a:pPr>
            <a:r>
              <a:rPr lang="en-US" dirty="0"/>
              <a:t> </a:t>
            </a:r>
          </a:p>
        </p:txBody>
      </p:sp>
      <p:sp>
        <p:nvSpPr>
          <p:cNvPr id="8" name="Rectangle 7">
            <a:extLst>
              <a:ext uri="{FF2B5EF4-FFF2-40B4-BE49-F238E27FC236}">
                <a16:creationId xmlns:a16="http://schemas.microsoft.com/office/drawing/2014/main" id="{18DA1BBE-C45E-4664-9DB7-4E6E40437487}"/>
              </a:ext>
            </a:extLst>
          </p:cNvPr>
          <p:cNvSpPr/>
          <p:nvPr/>
        </p:nvSpPr>
        <p:spPr>
          <a:xfrm>
            <a:off x="839788" y="2331303"/>
            <a:ext cx="6096000" cy="3293209"/>
          </a:xfrm>
          <a:prstGeom prst="rect">
            <a:avLst/>
          </a:prstGeom>
        </p:spPr>
        <p:txBody>
          <a:bodyPr>
            <a:spAutoFit/>
          </a:bodyPr>
          <a:lstStyle/>
          <a:p>
            <a:r>
              <a:rPr lang="en-CA" sz="2400" dirty="0" err="1">
                <a:solidFill>
                  <a:schemeClr val="tx2"/>
                </a:solidFill>
              </a:rPr>
              <a:t>ArcoLogix</a:t>
            </a:r>
            <a:r>
              <a:rPr lang="en-CA" sz="2400" dirty="0">
                <a:solidFill>
                  <a:schemeClr val="tx2"/>
                </a:solidFill>
              </a:rPr>
              <a:t> LLC (Chair)</a:t>
            </a:r>
          </a:p>
          <a:p>
            <a:r>
              <a:rPr lang="en-CA" sz="2400" dirty="0">
                <a:solidFill>
                  <a:schemeClr val="tx2"/>
                </a:solidFill>
              </a:rPr>
              <a:t>Enbridge Gas Inc.</a:t>
            </a:r>
          </a:p>
          <a:p>
            <a:r>
              <a:rPr lang="en-CA" sz="2400" dirty="0">
                <a:solidFill>
                  <a:schemeClr val="tx2"/>
                </a:solidFill>
              </a:rPr>
              <a:t>George Brown College</a:t>
            </a:r>
          </a:p>
          <a:p>
            <a:r>
              <a:rPr lang="en-CA" sz="2400" dirty="0">
                <a:solidFill>
                  <a:schemeClr val="tx2"/>
                </a:solidFill>
              </a:rPr>
              <a:t>Hydro One Networks Inc.</a:t>
            </a:r>
          </a:p>
          <a:p>
            <a:r>
              <a:rPr lang="en-CA" sz="2400" dirty="0">
                <a:solidFill>
                  <a:schemeClr val="tx2"/>
                </a:solidFill>
              </a:rPr>
              <a:t>Site 1001, Inc.</a:t>
            </a:r>
          </a:p>
          <a:p>
            <a:r>
              <a:rPr lang="en-CA" sz="2400" dirty="0">
                <a:solidFill>
                  <a:schemeClr val="tx2"/>
                </a:solidFill>
              </a:rPr>
              <a:t>Sustainable Resources Management Inc.</a:t>
            </a:r>
          </a:p>
          <a:p>
            <a:r>
              <a:rPr lang="en-CA" sz="2400" dirty="0" err="1">
                <a:solidFill>
                  <a:schemeClr val="tx2"/>
                </a:solidFill>
              </a:rPr>
              <a:t>Syska</a:t>
            </a:r>
            <a:r>
              <a:rPr lang="en-CA" sz="2400" dirty="0">
                <a:solidFill>
                  <a:schemeClr val="tx2"/>
                </a:solidFill>
              </a:rPr>
              <a:t> Hennessy Group, Inc.</a:t>
            </a:r>
          </a:p>
          <a:p>
            <a:r>
              <a:rPr lang="en-CA" sz="2400" dirty="0">
                <a:solidFill>
                  <a:schemeClr val="tx2"/>
                </a:solidFill>
              </a:rPr>
              <a:t>Telecommunications Industry Association (TIA)</a:t>
            </a:r>
          </a:p>
          <a:p>
            <a:endParaRPr lang="en-CA" sz="1600" dirty="0"/>
          </a:p>
        </p:txBody>
      </p:sp>
      <p:pic>
        <p:nvPicPr>
          <p:cNvPr id="11" name="Picture 10">
            <a:extLst>
              <a:ext uri="{FF2B5EF4-FFF2-40B4-BE49-F238E27FC236}">
                <a16:creationId xmlns:a16="http://schemas.microsoft.com/office/drawing/2014/main" id="{0593DCBB-7AAF-4AB0-B145-1EEA6E725192}"/>
              </a:ext>
            </a:extLst>
          </p:cNvPr>
          <p:cNvPicPr>
            <a:picLocks noChangeAspect="1"/>
          </p:cNvPicPr>
          <p:nvPr/>
        </p:nvPicPr>
        <p:blipFill>
          <a:blip r:embed="rId2"/>
          <a:stretch>
            <a:fillRect/>
          </a:stretch>
        </p:blipFill>
        <p:spPr>
          <a:xfrm>
            <a:off x="8738361" y="2033460"/>
            <a:ext cx="1488576" cy="1488576"/>
          </a:xfrm>
          <a:prstGeom prst="rect">
            <a:avLst/>
          </a:prstGeom>
        </p:spPr>
      </p:pic>
    </p:spTree>
    <p:extLst>
      <p:ext uri="{BB962C8B-B14F-4D97-AF65-F5344CB8AC3E}">
        <p14:creationId xmlns:p14="http://schemas.microsoft.com/office/powerpoint/2010/main" val="4207728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49</a:t>
            </a:fld>
            <a:endParaRPr lang="en-US"/>
          </a:p>
        </p:txBody>
      </p:sp>
      <p:sp>
        <p:nvSpPr>
          <p:cNvPr id="12" name="Text Placeholder 12">
            <a:extLst>
              <a:ext uri="{FF2B5EF4-FFF2-40B4-BE49-F238E27FC236}">
                <a16:creationId xmlns:a16="http://schemas.microsoft.com/office/drawing/2014/main" id="{26BF53E5-B88D-473C-920E-E8E885F8CCF4}"/>
              </a:ext>
            </a:extLst>
          </p:cNvPr>
          <p:cNvSpPr>
            <a:spLocks noGrp="1"/>
          </p:cNvSpPr>
          <p:nvPr>
            <p:ph type="body" sz="quarter" idx="12"/>
          </p:nvPr>
        </p:nvSpPr>
        <p:spPr>
          <a:xfrm>
            <a:off x="839788" y="1233488"/>
            <a:ext cx="11189722" cy="3388846"/>
          </a:xfrm>
        </p:spPr>
        <p:txBody>
          <a:bodyPr>
            <a:normAutofit/>
          </a:bodyPr>
          <a:lstStyle/>
          <a:p>
            <a:pPr marL="0" indent="0">
              <a:buNone/>
            </a:pPr>
            <a:r>
              <a:rPr lang="en-US" sz="2400" dirty="0"/>
              <a:t>6.2 In Progress:  </a:t>
            </a:r>
          </a:p>
          <a:p>
            <a:pPr marL="0" indent="0">
              <a:buNone/>
            </a:pPr>
            <a:r>
              <a:rPr lang="en-US" sz="2400" b="1" dirty="0"/>
              <a:t>“Human Centric Lighting: Non-Energy Benefits of Lighting and its Smart Controls”</a:t>
            </a:r>
          </a:p>
          <a:p>
            <a:pPr marL="0" indent="0">
              <a:buNone/>
            </a:pPr>
            <a:endParaRPr lang="en-US" dirty="0"/>
          </a:p>
          <a:p>
            <a:pPr marL="0" indent="0">
              <a:buNone/>
            </a:pPr>
            <a:r>
              <a:rPr lang="en-US" dirty="0"/>
              <a:t> </a:t>
            </a:r>
          </a:p>
        </p:txBody>
      </p:sp>
      <p:sp>
        <p:nvSpPr>
          <p:cNvPr id="8" name="Rectangle 7">
            <a:extLst>
              <a:ext uri="{FF2B5EF4-FFF2-40B4-BE49-F238E27FC236}">
                <a16:creationId xmlns:a16="http://schemas.microsoft.com/office/drawing/2014/main" id="{18DA1BBE-C45E-4664-9DB7-4E6E40437487}"/>
              </a:ext>
            </a:extLst>
          </p:cNvPr>
          <p:cNvSpPr/>
          <p:nvPr/>
        </p:nvSpPr>
        <p:spPr>
          <a:xfrm>
            <a:off x="833388" y="2367874"/>
            <a:ext cx="6096000" cy="2308324"/>
          </a:xfrm>
          <a:prstGeom prst="rect">
            <a:avLst/>
          </a:prstGeom>
        </p:spPr>
        <p:txBody>
          <a:bodyPr>
            <a:spAutoFit/>
          </a:bodyPr>
          <a:lstStyle/>
          <a:p>
            <a:r>
              <a:rPr lang="en-CA" sz="2400" dirty="0">
                <a:solidFill>
                  <a:schemeClr val="tx2"/>
                </a:solidFill>
              </a:rPr>
              <a:t>Human Centric Lighting Society (Chair)</a:t>
            </a:r>
          </a:p>
          <a:p>
            <a:r>
              <a:rPr lang="en-CA" sz="2400" dirty="0" err="1">
                <a:solidFill>
                  <a:schemeClr val="tx2"/>
                </a:solidFill>
              </a:rPr>
              <a:t>ArcoLogix</a:t>
            </a:r>
            <a:r>
              <a:rPr lang="en-CA" sz="2400" dirty="0">
                <a:solidFill>
                  <a:schemeClr val="tx2"/>
                </a:solidFill>
              </a:rPr>
              <a:t> LLC</a:t>
            </a:r>
          </a:p>
          <a:p>
            <a:r>
              <a:rPr lang="en-CA" sz="2400" dirty="0">
                <a:solidFill>
                  <a:schemeClr val="tx2"/>
                </a:solidFill>
              </a:rPr>
              <a:t>Control4</a:t>
            </a:r>
          </a:p>
          <a:p>
            <a:r>
              <a:rPr lang="en-CA" sz="2400" dirty="0">
                <a:solidFill>
                  <a:schemeClr val="tx2"/>
                </a:solidFill>
              </a:rPr>
              <a:t>National Electrical Manufacturers Association</a:t>
            </a:r>
          </a:p>
          <a:p>
            <a:r>
              <a:rPr lang="en-CA" sz="2400" dirty="0" err="1">
                <a:solidFill>
                  <a:schemeClr val="tx2"/>
                </a:solidFill>
              </a:rPr>
              <a:t>Syska</a:t>
            </a:r>
            <a:r>
              <a:rPr lang="en-CA" sz="2400" dirty="0">
                <a:solidFill>
                  <a:schemeClr val="tx2"/>
                </a:solidFill>
              </a:rPr>
              <a:t> Hennessy</a:t>
            </a:r>
          </a:p>
          <a:p>
            <a:r>
              <a:rPr lang="en-CA" sz="2400" dirty="0">
                <a:solidFill>
                  <a:schemeClr val="tx2"/>
                </a:solidFill>
              </a:rPr>
              <a:t>UL LLC</a:t>
            </a:r>
          </a:p>
        </p:txBody>
      </p:sp>
      <p:pic>
        <p:nvPicPr>
          <p:cNvPr id="11" name="Picture 10">
            <a:extLst>
              <a:ext uri="{FF2B5EF4-FFF2-40B4-BE49-F238E27FC236}">
                <a16:creationId xmlns:a16="http://schemas.microsoft.com/office/drawing/2014/main" id="{0593DCBB-7AAF-4AB0-B145-1EEA6E725192}"/>
              </a:ext>
            </a:extLst>
          </p:cNvPr>
          <p:cNvPicPr>
            <a:picLocks noChangeAspect="1"/>
          </p:cNvPicPr>
          <p:nvPr/>
        </p:nvPicPr>
        <p:blipFill>
          <a:blip r:embed="rId2"/>
          <a:stretch>
            <a:fillRect/>
          </a:stretch>
        </p:blipFill>
        <p:spPr>
          <a:xfrm>
            <a:off x="8950798" y="2777748"/>
            <a:ext cx="1488576" cy="1488576"/>
          </a:xfrm>
          <a:prstGeom prst="rect">
            <a:avLst/>
          </a:prstGeom>
        </p:spPr>
      </p:pic>
    </p:spTree>
    <p:extLst>
      <p:ext uri="{BB962C8B-B14F-4D97-AF65-F5344CB8AC3E}">
        <p14:creationId xmlns:p14="http://schemas.microsoft.com/office/powerpoint/2010/main" val="1657656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132A68-6489-44CB-8378-C35B469F3E56}"/>
              </a:ext>
            </a:extLst>
          </p:cNvPr>
          <p:cNvSpPr>
            <a:spLocks noGrp="1"/>
          </p:cNvSpPr>
          <p:nvPr>
            <p:ph type="title"/>
          </p:nvPr>
        </p:nvSpPr>
        <p:spPr>
          <a:xfrm>
            <a:off x="839788" y="85841"/>
            <a:ext cx="9235390" cy="447675"/>
          </a:xfrm>
        </p:spPr>
        <p:txBody>
          <a:bodyPr/>
          <a:lstStyle/>
          <a:p>
            <a:r>
              <a:rPr lang="en-CA" b="1" dirty="0"/>
              <a:t>4. </a:t>
            </a:r>
            <a:r>
              <a:rPr lang="en-US" b="1" dirty="0"/>
              <a:t>“Holistic Sustainability and Energy Management”</a:t>
            </a:r>
            <a:br>
              <a:rPr lang="en-US" b="1" dirty="0"/>
            </a:br>
            <a:r>
              <a:rPr lang="en-US" sz="2800" dirty="0"/>
              <a:t>Greg Walker (CABA) </a:t>
            </a:r>
            <a:br>
              <a:rPr lang="en-US" sz="2400" dirty="0"/>
            </a:br>
            <a:endParaRPr lang="en-CA" sz="2400" dirty="0"/>
          </a:p>
        </p:txBody>
      </p:sp>
      <p:sp>
        <p:nvSpPr>
          <p:cNvPr id="13" name="Text Placeholder 12">
            <a:extLst>
              <a:ext uri="{FF2B5EF4-FFF2-40B4-BE49-F238E27FC236}">
                <a16:creationId xmlns:a16="http://schemas.microsoft.com/office/drawing/2014/main" id="{51D555CD-59E2-4813-AA68-45EF54C12028}"/>
              </a:ext>
            </a:extLst>
          </p:cNvPr>
          <p:cNvSpPr>
            <a:spLocks noGrp="1"/>
          </p:cNvSpPr>
          <p:nvPr>
            <p:ph type="body" sz="quarter" idx="12"/>
          </p:nvPr>
        </p:nvSpPr>
        <p:spPr>
          <a:xfrm>
            <a:off x="839788" y="1233488"/>
            <a:ext cx="10512425" cy="512762"/>
          </a:xfrm>
        </p:spPr>
        <p:txBody>
          <a:bodyPr>
            <a:normAutofit fontScale="70000" lnSpcReduction="20000"/>
          </a:bodyPr>
          <a:lstStyle/>
          <a:p>
            <a:pPr marL="0" indent="0">
              <a:buNone/>
            </a:pPr>
            <a:r>
              <a:rPr lang="en-US" dirty="0"/>
              <a:t>Holistic Sustainability and Energy Management:  Through the Lens of the Honda Smart Home</a:t>
            </a:r>
          </a:p>
        </p:txBody>
      </p:sp>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4"/>
          </p:nvPr>
        </p:nvSpPr>
        <p:spPr/>
        <p:txBody>
          <a:bodyPr/>
          <a:lstStyle/>
          <a:p>
            <a:fld id="{4658F449-AC56-C64A-8488-86A10DE691DA}" type="slidenum">
              <a:rPr lang="en-US" smtClean="0"/>
              <a:pPr/>
              <a:t>5</a:t>
            </a:fld>
            <a:endParaRPr lang="en-US"/>
          </a:p>
        </p:txBody>
      </p:sp>
      <p:sp>
        <p:nvSpPr>
          <p:cNvPr id="9" name="TextBox 8">
            <a:extLst>
              <a:ext uri="{FF2B5EF4-FFF2-40B4-BE49-F238E27FC236}">
                <a16:creationId xmlns:a16="http://schemas.microsoft.com/office/drawing/2014/main" id="{B0CC83E2-1974-41B7-830E-BC1E87D59CD7}"/>
              </a:ext>
            </a:extLst>
          </p:cNvPr>
          <p:cNvSpPr txBox="1"/>
          <p:nvPr/>
        </p:nvSpPr>
        <p:spPr>
          <a:xfrm>
            <a:off x="4393979" y="3966374"/>
            <a:ext cx="4915845" cy="738664"/>
          </a:xfrm>
          <a:prstGeom prst="rect">
            <a:avLst/>
          </a:prstGeom>
          <a:noFill/>
        </p:spPr>
        <p:txBody>
          <a:bodyPr wrap="square" rtlCol="0">
            <a:spAutoFit/>
          </a:bodyPr>
          <a:lstStyle/>
          <a:p>
            <a:r>
              <a:rPr lang="en-US" sz="1400" b="1" dirty="0">
                <a:solidFill>
                  <a:schemeClr val="tx2"/>
                </a:solidFill>
                <a:latin typeface="Arial" pitchFamily="34" charset="0"/>
                <a:cs typeface="Arial" pitchFamily="34" charset="0"/>
              </a:rPr>
              <a:t>Michael Koenig</a:t>
            </a:r>
          </a:p>
          <a:p>
            <a:r>
              <a:rPr lang="en-US" sz="1400" dirty="0">
                <a:solidFill>
                  <a:schemeClr val="tx2"/>
                </a:solidFill>
                <a:latin typeface="Arial" pitchFamily="34" charset="0"/>
                <a:cs typeface="Arial" pitchFamily="34" charset="0"/>
              </a:rPr>
              <a:t>American Honda Motor Co., </a:t>
            </a:r>
            <a:r>
              <a:rPr lang="en-US" sz="1400" dirty="0" err="1">
                <a:solidFill>
                  <a:schemeClr val="tx2"/>
                </a:solidFill>
                <a:latin typeface="Arial" pitchFamily="34" charset="0"/>
                <a:cs typeface="Arial" pitchFamily="34" charset="0"/>
              </a:rPr>
              <a:t>Inc</a:t>
            </a:r>
            <a:endParaRPr lang="en-US" sz="1400" dirty="0">
              <a:solidFill>
                <a:schemeClr val="tx2"/>
              </a:solidFill>
              <a:latin typeface="Arial" pitchFamily="34" charset="0"/>
              <a:cs typeface="Arial" pitchFamily="34" charset="0"/>
            </a:endParaRPr>
          </a:p>
          <a:p>
            <a:r>
              <a:rPr lang="en-US" sz="1400" dirty="0">
                <a:solidFill>
                  <a:schemeClr val="tx2"/>
                </a:solidFill>
                <a:latin typeface="Arial" pitchFamily="34" charset="0"/>
                <a:cs typeface="Arial" pitchFamily="34" charset="0"/>
              </a:rPr>
              <a:t>Project Leader, Honda Smart Home U.S.</a:t>
            </a:r>
          </a:p>
        </p:txBody>
      </p:sp>
      <p:pic>
        <p:nvPicPr>
          <p:cNvPr id="10" name="Picture 9">
            <a:extLst>
              <a:ext uri="{FF2B5EF4-FFF2-40B4-BE49-F238E27FC236}">
                <a16:creationId xmlns:a16="http://schemas.microsoft.com/office/drawing/2014/main" id="{5C25F648-500A-4C32-9D44-45DE3CD6DAC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394828" y="4705038"/>
            <a:ext cx="1626519" cy="358602"/>
          </a:xfrm>
          <a:prstGeom prst="rect">
            <a:avLst/>
          </a:prstGeom>
        </p:spPr>
      </p:pic>
      <p:pic>
        <p:nvPicPr>
          <p:cNvPr id="11" name="Picture 10" descr="A person wearing a suit and tie smiling at the camera&#10;&#10;Description automatically generated">
            <a:extLst>
              <a:ext uri="{FF2B5EF4-FFF2-40B4-BE49-F238E27FC236}">
                <a16:creationId xmlns:a16="http://schemas.microsoft.com/office/drawing/2014/main" id="{E0AAFF56-0142-4B20-BF25-D701D215535C}"/>
              </a:ext>
            </a:extLst>
          </p:cNvPr>
          <p:cNvPicPr>
            <a:picLocks noChangeAspect="1"/>
          </p:cNvPicPr>
          <p:nvPr/>
        </p:nvPicPr>
        <p:blipFill rotWithShape="1">
          <a:blip r:embed="rId3"/>
          <a:srcRect l="16240" r="16240"/>
          <a:stretch/>
        </p:blipFill>
        <p:spPr>
          <a:xfrm>
            <a:off x="4438721" y="2093022"/>
            <a:ext cx="1538734" cy="1895912"/>
          </a:xfrm>
          <a:prstGeom prst="rect">
            <a:avLst/>
          </a:prstGeom>
        </p:spPr>
      </p:pic>
    </p:spTree>
    <p:extLst>
      <p:ext uri="{BB962C8B-B14F-4D97-AF65-F5344CB8AC3E}">
        <p14:creationId xmlns:p14="http://schemas.microsoft.com/office/powerpoint/2010/main" val="26931951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50</a:t>
            </a:fld>
            <a:endParaRPr lang="en-US"/>
          </a:p>
        </p:txBody>
      </p:sp>
      <p:sp>
        <p:nvSpPr>
          <p:cNvPr id="13" name="Text Placeholder 9">
            <a:extLst>
              <a:ext uri="{FF2B5EF4-FFF2-40B4-BE49-F238E27FC236}">
                <a16:creationId xmlns:a16="http://schemas.microsoft.com/office/drawing/2014/main" id="{5EBA3C3A-26F7-4697-89FF-46569E674F13}"/>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6.2 In Progress:  </a:t>
            </a:r>
          </a:p>
          <a:p>
            <a:pPr marL="0" indent="0">
              <a:buNone/>
            </a:pPr>
            <a:r>
              <a:rPr lang="en-US" sz="2400" b="1" dirty="0"/>
              <a:t>“The Evolution of Integrating </a:t>
            </a:r>
            <a:r>
              <a:rPr lang="en-US" sz="2400" b="1" dirty="0" err="1"/>
              <a:t>LiFi</a:t>
            </a:r>
            <a:r>
              <a:rPr lang="en-US" sz="2400" b="1" dirty="0"/>
              <a:t> Technology into Smart Lighting and Control Systems for the Intelligent Building” </a:t>
            </a:r>
          </a:p>
          <a:p>
            <a:endParaRPr lang="en-CA" dirty="0"/>
          </a:p>
        </p:txBody>
      </p:sp>
      <p:sp>
        <p:nvSpPr>
          <p:cNvPr id="14" name="TextBox 13">
            <a:extLst>
              <a:ext uri="{FF2B5EF4-FFF2-40B4-BE49-F238E27FC236}">
                <a16:creationId xmlns:a16="http://schemas.microsoft.com/office/drawing/2014/main" id="{0C0A06F8-8107-4521-8942-951765774CE4}"/>
              </a:ext>
            </a:extLst>
          </p:cNvPr>
          <p:cNvSpPr txBox="1"/>
          <p:nvPr/>
        </p:nvSpPr>
        <p:spPr>
          <a:xfrm>
            <a:off x="833388" y="2777748"/>
            <a:ext cx="12091121" cy="3051964"/>
          </a:xfrm>
          <a:prstGeom prst="rect">
            <a:avLst/>
          </a:prstGeom>
          <a:noFill/>
        </p:spPr>
        <p:txBody>
          <a:bodyPr wrap="square" numCol="2" rtlCol="0">
            <a:spAutoFit/>
          </a:bodyPr>
          <a:lstStyle/>
          <a:p>
            <a:pPr lvl="0"/>
            <a:r>
              <a:rPr lang="en-US" sz="2400" dirty="0">
                <a:solidFill>
                  <a:schemeClr val="tx2"/>
                </a:solidFill>
              </a:rPr>
              <a:t>Wharton County Junior College (Chair)</a:t>
            </a:r>
          </a:p>
          <a:p>
            <a:pPr lvl="0"/>
            <a:r>
              <a:rPr lang="en-US" sz="2400" dirty="0">
                <a:solidFill>
                  <a:schemeClr val="tx2"/>
                </a:solidFill>
              </a:rPr>
              <a:t>Acuity Brands, Inc.</a:t>
            </a:r>
          </a:p>
          <a:p>
            <a:pPr lvl="0"/>
            <a:r>
              <a:rPr lang="en-US" sz="2400" dirty="0" err="1">
                <a:solidFill>
                  <a:schemeClr val="tx2"/>
                </a:solidFill>
              </a:rPr>
              <a:t>ArcoLogix</a:t>
            </a:r>
            <a:r>
              <a:rPr lang="en-US" sz="2400" dirty="0">
                <a:solidFill>
                  <a:schemeClr val="tx2"/>
                </a:solidFill>
              </a:rPr>
              <a:t> LLC</a:t>
            </a:r>
          </a:p>
          <a:p>
            <a:pPr lvl="0"/>
            <a:r>
              <a:rPr lang="en-US" sz="2400" dirty="0">
                <a:solidFill>
                  <a:schemeClr val="tx2"/>
                </a:solidFill>
              </a:rPr>
              <a:t>Control4</a:t>
            </a:r>
          </a:p>
          <a:p>
            <a:pPr lvl="0"/>
            <a:r>
              <a:rPr lang="en-US" sz="2400" dirty="0">
                <a:solidFill>
                  <a:schemeClr val="tx2"/>
                </a:solidFill>
              </a:rPr>
              <a:t>National Electrical Manufacturers Association</a:t>
            </a:r>
          </a:p>
          <a:p>
            <a:pPr lvl="0"/>
            <a:r>
              <a:rPr lang="en-US" sz="2400" dirty="0">
                <a:solidFill>
                  <a:schemeClr val="tx2"/>
                </a:solidFill>
              </a:rPr>
              <a:t>Telecommunications Industry Association (TIA)</a:t>
            </a:r>
            <a:endParaRPr lang="en-CA" sz="2400" dirty="0">
              <a:solidFill>
                <a:schemeClr val="tx2"/>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a:p>
            <a:pPr lvl="0"/>
            <a:endParaRPr lang="en-CA" sz="1400" dirty="0">
              <a:solidFill>
                <a:srgbClr val="464646"/>
              </a:solidFill>
            </a:endParaRPr>
          </a:p>
        </p:txBody>
      </p:sp>
      <p:pic>
        <p:nvPicPr>
          <p:cNvPr id="16" name="Picture 15">
            <a:extLst>
              <a:ext uri="{FF2B5EF4-FFF2-40B4-BE49-F238E27FC236}">
                <a16:creationId xmlns:a16="http://schemas.microsoft.com/office/drawing/2014/main" id="{9B9D97A8-350D-4EED-BC49-035DF7EF8505}"/>
              </a:ext>
            </a:extLst>
          </p:cNvPr>
          <p:cNvPicPr>
            <a:picLocks noChangeAspect="1"/>
          </p:cNvPicPr>
          <p:nvPr/>
        </p:nvPicPr>
        <p:blipFill>
          <a:blip r:embed="rId2"/>
          <a:stretch>
            <a:fillRect/>
          </a:stretch>
        </p:blipFill>
        <p:spPr>
          <a:xfrm>
            <a:off x="8950798" y="2777748"/>
            <a:ext cx="1488576" cy="1488576"/>
          </a:xfrm>
          <a:prstGeom prst="rect">
            <a:avLst/>
          </a:prstGeom>
        </p:spPr>
      </p:pic>
    </p:spTree>
    <p:extLst>
      <p:ext uri="{BB962C8B-B14F-4D97-AF65-F5344CB8AC3E}">
        <p14:creationId xmlns:p14="http://schemas.microsoft.com/office/powerpoint/2010/main" val="27849342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340459" y="2468271"/>
            <a:ext cx="9029700" cy="646331"/>
          </a:xfrm>
          <a:prstGeom prst="rect">
            <a:avLst/>
          </a:prstGeom>
        </p:spPr>
        <p:txBody>
          <a:bodyPr wrap="square">
            <a:spAutoFit/>
          </a:bodyPr>
          <a:lstStyle/>
          <a:p>
            <a:pPr marL="457200" indent="-228600">
              <a:tabLst>
                <a:tab pos="514350" algn="l"/>
              </a:tabLst>
              <a:defRPr/>
            </a:pPr>
            <a:r>
              <a:rPr lang="en-US" dirty="0">
                <a:solidFill>
                  <a:srgbClr val="000000"/>
                </a:solidFill>
                <a:latin typeface="Arial" panose="020B0604020202020204" pitchFamily="34" charset="0"/>
                <a:ea typeface="Times New Roman" panose="02020603050405020304" pitchFamily="18" charset="0"/>
              </a:rPr>
              <a:t>	All proposals and previously completed CHC White Papers can be downloaded at: </a:t>
            </a:r>
            <a:endParaRPr lang="en-CA" sz="2400" dirty="0">
              <a:solidFill>
                <a:srgbClr val="E83E1D"/>
              </a:solidFill>
              <a:latin typeface="Arial" panose="020B0604020202020204" pitchFamily="34" charset="0"/>
              <a:ea typeface="Times New Roman" panose="02020603050405020304" pitchFamily="18" charset="0"/>
            </a:endParaRPr>
          </a:p>
          <a:p>
            <a:pPr marL="457200" indent="-228600">
              <a:tabLst>
                <a:tab pos="514350" algn="l"/>
              </a:tabLst>
              <a:defRPr/>
            </a:pP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hlinkClick r:id="rId2"/>
              </a:rPr>
              <a:t>www.caba.org/whitepapers</a:t>
            </a:r>
            <a:endParaRPr lang="en-CA" sz="2400" dirty="0">
              <a:solidFill>
                <a:srgbClr val="E83E1D"/>
              </a:solidFill>
              <a:latin typeface="Arial" panose="020B0604020202020204" pitchFamily="34" charset="0"/>
              <a:ea typeface="Times New Roman" panose="02020603050405020304" pitchFamily="18" charset="0"/>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315" y="3845507"/>
            <a:ext cx="4286250" cy="133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51</a:t>
            </a:fld>
            <a:endParaRPr lang="en-US"/>
          </a:p>
        </p:txBody>
      </p:sp>
      <p:pic>
        <p:nvPicPr>
          <p:cNvPr id="7"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9137AAE6-2CDA-44CD-95E8-05B73E341D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336351" y="3669551"/>
            <a:ext cx="1876937" cy="1685413"/>
          </a:xfrm>
          <a:prstGeom prst="rect">
            <a:avLst/>
          </a:prstGeom>
        </p:spPr>
      </p:pic>
    </p:spTree>
    <p:extLst>
      <p:ext uri="{BB962C8B-B14F-4D97-AF65-F5344CB8AC3E}">
        <p14:creationId xmlns:p14="http://schemas.microsoft.com/office/powerpoint/2010/main" val="8093568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7.  New Business</a:t>
            </a:r>
            <a:br>
              <a:rPr lang="en-US" dirty="0"/>
            </a:br>
            <a:r>
              <a:rPr lang="en-US" sz="2800" dirty="0"/>
              <a:t>Roy Perry (Alarm.com)</a:t>
            </a:r>
          </a:p>
        </p:txBody>
      </p:sp>
      <p:sp>
        <p:nvSpPr>
          <p:cNvPr id="3" name="Text Placeholder 2">
            <a:extLst>
              <a:ext uri="{FF2B5EF4-FFF2-40B4-BE49-F238E27FC236}">
                <a16:creationId xmlns:a16="http://schemas.microsoft.com/office/drawing/2014/main" id="{49BBA79F-5F7E-4DC1-BE4A-E43D184D8E06}"/>
              </a:ext>
            </a:extLst>
          </p:cNvPr>
          <p:cNvSpPr>
            <a:spLocks noGrp="1"/>
          </p:cNvSpPr>
          <p:nvPr>
            <p:ph type="body" sz="quarter" idx="12"/>
          </p:nvPr>
        </p:nvSpPr>
        <p:spPr/>
        <p:txBody>
          <a:bodyPr/>
          <a:lstStyle/>
          <a:p>
            <a:pPr marL="0" indent="0">
              <a:buNone/>
            </a:pPr>
            <a:r>
              <a:rPr lang="en-US" dirty="0"/>
              <a:t>7.1  Other new CHC business? </a:t>
            </a:r>
          </a:p>
          <a:p>
            <a:endParaRPr lang="en-CA" dirty="0"/>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52</a:t>
            </a:fld>
            <a:endParaRPr lang="en-US"/>
          </a:p>
        </p:txBody>
      </p:sp>
      <p:pic>
        <p:nvPicPr>
          <p:cNvPr id="7" name="Picture 2" descr="Image result for new business">
            <a:extLst>
              <a:ext uri="{FF2B5EF4-FFF2-40B4-BE49-F238E27FC236}">
                <a16:creationId xmlns:a16="http://schemas.microsoft.com/office/drawing/2014/main" id="{74250A0E-168D-406B-B86D-D4B7B22AB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138" y="2123055"/>
            <a:ext cx="5334000" cy="3714750"/>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35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41865"/>
            <a:ext cx="6873240" cy="447675"/>
          </a:xfrm>
        </p:spPr>
        <p:txBody>
          <a:bodyPr/>
          <a:lstStyle/>
          <a:p>
            <a:r>
              <a:rPr lang="en-US" b="1" dirty="0"/>
              <a:t>8.  Announcements</a:t>
            </a:r>
            <a:r>
              <a:rPr lang="en-US" dirty="0"/>
              <a:t> </a:t>
            </a:r>
            <a:br>
              <a:rPr lang="en-US" dirty="0"/>
            </a:br>
            <a:r>
              <a:rPr lang="en-US" dirty="0"/>
              <a:t>Greg Walker (CABA)</a:t>
            </a:r>
          </a:p>
        </p:txBody>
      </p:sp>
      <p:sp>
        <p:nvSpPr>
          <p:cNvPr id="6" name="Content Placeholder 5"/>
          <p:cNvSpPr>
            <a:spLocks noGrp="1"/>
          </p:cNvSpPr>
          <p:nvPr>
            <p:ph sz="half" idx="1"/>
          </p:nvPr>
        </p:nvSpPr>
        <p:spPr>
          <a:xfrm>
            <a:off x="1029820" y="1706957"/>
            <a:ext cx="10135927" cy="1447304"/>
          </a:xfrm>
        </p:spPr>
        <p:txBody>
          <a:bodyPr>
            <a:normAutofit lnSpcReduction="10000"/>
          </a:bodyPr>
          <a:lstStyle/>
          <a:p>
            <a:pPr marL="0" indent="0">
              <a:buNone/>
            </a:pPr>
            <a:r>
              <a:rPr lang="en-US" b="1" dirty="0"/>
              <a:t>CEDIA Expo</a:t>
            </a:r>
            <a:r>
              <a:rPr lang="en-US" dirty="0"/>
              <a:t>, Sept 10-14, Denver, CO </a:t>
            </a:r>
          </a:p>
          <a:p>
            <a:pPr marL="0" indent="0">
              <a:buNone/>
            </a:pPr>
            <a:r>
              <a:rPr lang="en-US" b="1" dirty="0"/>
              <a:t>Greenbuild</a:t>
            </a:r>
            <a:r>
              <a:rPr lang="en-US" dirty="0"/>
              <a:t>, Nov 19-20, Atlanta, GA</a:t>
            </a:r>
          </a:p>
          <a:p>
            <a:pPr marL="0" indent="0">
              <a:buNone/>
            </a:pPr>
            <a:r>
              <a:rPr lang="en-US" b="1" dirty="0"/>
              <a:t>Smart Home Summit</a:t>
            </a:r>
            <a:r>
              <a:rPr lang="en-US" dirty="0"/>
              <a:t>, Nov 19-20, San Francisco, CA</a:t>
            </a:r>
          </a:p>
          <a:p>
            <a:pPr marL="0" indent="0">
              <a:buNone/>
            </a:pPr>
            <a:endParaRPr lang="en-US" dirty="0"/>
          </a:p>
          <a:p>
            <a:pPr marL="0" indent="0">
              <a:buNone/>
            </a:pPr>
            <a:endParaRPr lang="en-US" dirty="0"/>
          </a:p>
          <a:p>
            <a:pPr marL="0" indent="0">
              <a:buNone/>
            </a:pPr>
            <a:endParaRPr lang="en-CA" dirty="0"/>
          </a:p>
          <a:p>
            <a:pPr marL="0" indent="0">
              <a:buNone/>
            </a:pPr>
            <a:endParaRPr lang="en-US" dirty="0"/>
          </a:p>
          <a:p>
            <a:pPr marL="0" indent="0">
              <a:buNone/>
            </a:pPr>
            <a:endParaRPr lang="en-US" dirty="0"/>
          </a:p>
        </p:txBody>
      </p:sp>
      <p:sp>
        <p:nvSpPr>
          <p:cNvPr id="3" name="Text Placeholder 2">
            <a:extLst>
              <a:ext uri="{FF2B5EF4-FFF2-40B4-BE49-F238E27FC236}">
                <a16:creationId xmlns:a16="http://schemas.microsoft.com/office/drawing/2014/main" id="{ACEC5451-9406-4526-AF43-961EB8CEE019}"/>
              </a:ext>
            </a:extLst>
          </p:cNvPr>
          <p:cNvSpPr>
            <a:spLocks noGrp="1"/>
          </p:cNvSpPr>
          <p:nvPr>
            <p:ph type="body" sz="quarter" idx="12"/>
          </p:nvPr>
        </p:nvSpPr>
        <p:spPr/>
        <p:txBody>
          <a:bodyPr/>
          <a:lstStyle/>
          <a:p>
            <a:pPr marL="0" indent="0">
              <a:buNone/>
            </a:pPr>
            <a:r>
              <a:rPr lang="en-CA" dirty="0"/>
              <a:t>8.1  Past Event Overview: </a:t>
            </a:r>
          </a:p>
          <a:p>
            <a:endParaRPr lang="en-CA" dirty="0"/>
          </a:p>
        </p:txBody>
      </p:sp>
      <p:sp>
        <p:nvSpPr>
          <p:cNvPr id="2" name="Slide Number Placeholder 1">
            <a:extLst>
              <a:ext uri="{FF2B5EF4-FFF2-40B4-BE49-F238E27FC236}">
                <a16:creationId xmlns:a16="http://schemas.microsoft.com/office/drawing/2014/main" id="{832F9DC7-049F-4601-BFF6-243325202191}"/>
              </a:ext>
            </a:extLst>
          </p:cNvPr>
          <p:cNvSpPr>
            <a:spLocks noGrp="1"/>
          </p:cNvSpPr>
          <p:nvPr>
            <p:ph type="sldNum" sz="quarter" idx="14"/>
          </p:nvPr>
        </p:nvSpPr>
        <p:spPr/>
        <p:txBody>
          <a:bodyPr/>
          <a:lstStyle/>
          <a:p>
            <a:fld id="{4658F449-AC56-C64A-8488-86A10DE691DA}" type="slidenum">
              <a:rPr lang="en-US" smtClean="0"/>
              <a:pPr/>
              <a:t>53</a:t>
            </a:fld>
            <a:endParaRPr lang="en-US" dirty="0"/>
          </a:p>
        </p:txBody>
      </p:sp>
      <p:pic>
        <p:nvPicPr>
          <p:cNvPr id="8" name="Picture 2" descr="Image result for trade show vector">
            <a:extLst>
              <a:ext uri="{FF2B5EF4-FFF2-40B4-BE49-F238E27FC236}">
                <a16:creationId xmlns:a16="http://schemas.microsoft.com/office/drawing/2014/main" id="{ECBE8FD8-DCC1-4423-810B-0477ED806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9950" y="1580695"/>
            <a:ext cx="2845724" cy="222264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a:extLst>
              <a:ext uri="{FF2B5EF4-FFF2-40B4-BE49-F238E27FC236}">
                <a16:creationId xmlns:a16="http://schemas.microsoft.com/office/drawing/2014/main" id="{E4FF4F6B-CF5E-4B52-869E-58828F71DC9F}"/>
              </a:ext>
            </a:extLst>
          </p:cNvPr>
          <p:cNvSpPr txBox="1">
            <a:spLocks/>
          </p:cNvSpPr>
          <p:nvPr/>
        </p:nvSpPr>
        <p:spPr>
          <a:xfrm>
            <a:off x="1473748" y="4150543"/>
            <a:ext cx="10718252" cy="2053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pt-BR" dirty="0"/>
          </a:p>
          <a:p>
            <a:pPr marL="0" indent="0">
              <a:buNone/>
            </a:pPr>
            <a:endParaRPr lang="pt-BR" dirty="0"/>
          </a:p>
          <a:p>
            <a:pPr marL="0" indent="0">
              <a:buNone/>
            </a:pPr>
            <a:endParaRPr lang="pt-BR" dirty="0"/>
          </a:p>
          <a:p>
            <a:pPr marL="0" indent="0">
              <a:buNone/>
            </a:pPr>
            <a:endParaRPr lang="en-US" dirty="0"/>
          </a:p>
          <a:p>
            <a:pPr marL="0" indent="0">
              <a:buNone/>
            </a:pPr>
            <a:endParaRPr lang="en-CA" dirty="0"/>
          </a:p>
          <a:p>
            <a:pPr marL="0" indent="0">
              <a:buNone/>
            </a:pPr>
            <a:endParaRPr lang="en-US" dirty="0"/>
          </a:p>
          <a:p>
            <a:endParaRPr lang="en-US" dirty="0"/>
          </a:p>
        </p:txBody>
      </p:sp>
      <p:sp>
        <p:nvSpPr>
          <p:cNvPr id="9" name="Text Placeholder 2">
            <a:extLst>
              <a:ext uri="{FF2B5EF4-FFF2-40B4-BE49-F238E27FC236}">
                <a16:creationId xmlns:a16="http://schemas.microsoft.com/office/drawing/2014/main" id="{F911A6FB-9F62-41E1-BB52-9671F6A8BE0C}"/>
              </a:ext>
            </a:extLst>
          </p:cNvPr>
          <p:cNvSpPr txBox="1">
            <a:spLocks/>
          </p:cNvSpPr>
          <p:nvPr/>
        </p:nvSpPr>
        <p:spPr>
          <a:xfrm>
            <a:off x="838199" y="3473188"/>
            <a:ext cx="10512425" cy="51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dirty="0"/>
              <a:t>8.2  Upcoming events: </a:t>
            </a:r>
          </a:p>
          <a:p>
            <a:pPr lvl="1"/>
            <a:endParaRPr lang="en-CA" dirty="0"/>
          </a:p>
        </p:txBody>
      </p:sp>
      <p:sp>
        <p:nvSpPr>
          <p:cNvPr id="4" name="Rectangle 3">
            <a:extLst>
              <a:ext uri="{FF2B5EF4-FFF2-40B4-BE49-F238E27FC236}">
                <a16:creationId xmlns:a16="http://schemas.microsoft.com/office/drawing/2014/main" id="{AF244759-3D70-4F54-BB00-BBA1E15311DC}"/>
              </a:ext>
            </a:extLst>
          </p:cNvPr>
          <p:cNvSpPr/>
          <p:nvPr/>
        </p:nvSpPr>
        <p:spPr>
          <a:xfrm>
            <a:off x="1029820" y="3930228"/>
            <a:ext cx="10605711" cy="1815882"/>
          </a:xfrm>
          <a:prstGeom prst="rect">
            <a:avLst/>
          </a:prstGeom>
        </p:spPr>
        <p:txBody>
          <a:bodyPr wrap="square">
            <a:spAutoFit/>
          </a:bodyPr>
          <a:lstStyle/>
          <a:p>
            <a:pPr marL="228600" marR="0" indent="-228600">
              <a:spcBef>
                <a:spcPts val="0"/>
              </a:spcBef>
              <a:spcAft>
                <a:spcPts val="0"/>
              </a:spcAft>
              <a:tabLst>
                <a:tab pos="514350" algn="l"/>
              </a:tabLst>
            </a:pPr>
            <a:r>
              <a:rPr lang="en-US" sz="2800" b="1" dirty="0">
                <a:solidFill>
                  <a:schemeClr val="tx2"/>
                </a:solidFill>
                <a:ea typeface="SimSun" panose="02010600030101010101" pitchFamily="2" charset="-122"/>
                <a:cs typeface="Arial" panose="020B0604020202020204" pitchFamily="34" charset="0"/>
              </a:rPr>
              <a:t>CABA AGM</a:t>
            </a:r>
            <a:r>
              <a:rPr lang="en-US" sz="2800" dirty="0">
                <a:solidFill>
                  <a:schemeClr val="tx2"/>
                </a:solidFill>
                <a:ea typeface="SimSun" panose="02010600030101010101" pitchFamily="2" charset="-122"/>
                <a:cs typeface="Arial" panose="020B0604020202020204" pitchFamily="34" charset="0"/>
              </a:rPr>
              <a:t>, Dec 5, via Webinar</a:t>
            </a:r>
          </a:p>
          <a:p>
            <a:pPr marL="228600" marR="0" indent="-228600">
              <a:spcBef>
                <a:spcPts val="0"/>
              </a:spcBef>
              <a:spcAft>
                <a:spcPts val="0"/>
              </a:spcAft>
              <a:tabLst>
                <a:tab pos="514350" algn="l"/>
              </a:tabLst>
            </a:pPr>
            <a:r>
              <a:rPr lang="en-US" sz="2800" b="1" dirty="0">
                <a:solidFill>
                  <a:schemeClr val="tx2"/>
                </a:solidFill>
                <a:ea typeface="Times New Roman" panose="02020603050405020304" pitchFamily="18" charset="0"/>
              </a:rPr>
              <a:t>CES International 2020</a:t>
            </a:r>
            <a:r>
              <a:rPr lang="en-US" sz="2800" dirty="0">
                <a:solidFill>
                  <a:schemeClr val="tx2"/>
                </a:solidFill>
                <a:ea typeface="Times New Roman" panose="02020603050405020304" pitchFamily="18" charset="0"/>
              </a:rPr>
              <a:t>, Jan 7-10, Las Vegas, NV</a:t>
            </a:r>
          </a:p>
          <a:p>
            <a:pPr marL="228600" marR="0" indent="-228600">
              <a:spcBef>
                <a:spcPts val="0"/>
              </a:spcBef>
              <a:spcAft>
                <a:spcPts val="0"/>
              </a:spcAft>
              <a:tabLst>
                <a:tab pos="514350" algn="l"/>
              </a:tabLst>
            </a:pPr>
            <a:r>
              <a:rPr lang="en-US" sz="2800" b="1" dirty="0">
                <a:solidFill>
                  <a:schemeClr val="tx2"/>
                </a:solidFill>
                <a:ea typeface="Times New Roman" panose="02020603050405020304" pitchFamily="18" charset="0"/>
              </a:rPr>
              <a:t>The NAHB International Builders' Show (IBS)</a:t>
            </a:r>
            <a:r>
              <a:rPr lang="en-US" sz="2800" dirty="0">
                <a:solidFill>
                  <a:schemeClr val="tx2"/>
                </a:solidFill>
                <a:ea typeface="Times New Roman" panose="02020603050405020304" pitchFamily="18" charset="0"/>
              </a:rPr>
              <a:t>, Jan 21-23, Las Vegas, NV</a:t>
            </a:r>
          </a:p>
          <a:p>
            <a:pPr marL="228600" marR="0" indent="-228600">
              <a:spcBef>
                <a:spcPts val="0"/>
              </a:spcBef>
              <a:spcAft>
                <a:spcPts val="0"/>
              </a:spcAft>
              <a:tabLst>
                <a:tab pos="514350" algn="l"/>
              </a:tabLst>
            </a:pPr>
            <a:r>
              <a:rPr lang="en-US" sz="2800" b="1" dirty="0">
                <a:solidFill>
                  <a:schemeClr val="tx2"/>
                </a:solidFill>
                <a:ea typeface="Times New Roman" panose="02020603050405020304" pitchFamily="18" charset="0"/>
              </a:rPr>
              <a:t>The Kitchen &amp; Bath Industry Show (KBIS)</a:t>
            </a:r>
            <a:r>
              <a:rPr lang="en-US" sz="2800" dirty="0">
                <a:solidFill>
                  <a:schemeClr val="tx2"/>
                </a:solidFill>
                <a:ea typeface="Times New Roman" panose="02020603050405020304" pitchFamily="18" charset="0"/>
              </a:rPr>
              <a:t>, Jan 21-23, Las Vegas, NV</a:t>
            </a:r>
            <a:endParaRPr lang="en-US" sz="2800" dirty="0">
              <a:solidFill>
                <a:schemeClr val="tx2"/>
              </a:solidFill>
              <a:effectLst/>
              <a:ea typeface="Times New Roman" panose="02020603050405020304" pitchFamily="18" charset="0"/>
            </a:endParaRPr>
          </a:p>
        </p:txBody>
      </p:sp>
    </p:spTree>
    <p:extLst>
      <p:ext uri="{BB962C8B-B14F-4D97-AF65-F5344CB8AC3E}">
        <p14:creationId xmlns:p14="http://schemas.microsoft.com/office/powerpoint/2010/main" val="3179197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9996" y="3292897"/>
            <a:ext cx="9332006" cy="3154710"/>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a:t>
            </a:r>
          </a:p>
          <a:p>
            <a:pPr algn="ctr"/>
            <a:r>
              <a:rPr lang="en-US" altLang="en-US" sz="2400" b="1" dirty="0">
                <a:latin typeface="Calibri" pitchFamily="34" charset="0"/>
                <a:hlinkClick r:id="rId2"/>
              </a:rPr>
              <a:t>www.caba.org/chc</a:t>
            </a: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6873240" cy="447675"/>
          </a:xfrm>
        </p:spPr>
        <p:txBody>
          <a:bodyPr/>
          <a:lstStyle/>
          <a:p>
            <a:r>
              <a:rPr lang="en-US" b="1" dirty="0"/>
              <a:t>9.  Adjournment</a:t>
            </a:r>
            <a:br>
              <a:rPr lang="en-US" dirty="0"/>
            </a:br>
            <a:r>
              <a:rPr lang="en-US" sz="2800" dirty="0"/>
              <a:t>Roy Perry (Alarm.com)</a:t>
            </a: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4274820" y="5057331"/>
            <a:ext cx="3624752" cy="86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8B41472F-A3EE-41D7-AE08-1F4E3C792660}"/>
              </a:ext>
            </a:extLst>
          </p:cNvPr>
          <p:cNvSpPr>
            <a:spLocks noGrp="1"/>
          </p:cNvSpPr>
          <p:nvPr>
            <p:ph type="sldNum" sz="quarter" idx="11"/>
          </p:nvPr>
        </p:nvSpPr>
        <p:spPr/>
        <p:txBody>
          <a:bodyPr/>
          <a:lstStyle/>
          <a:p>
            <a:fld id="{4658F449-AC56-C64A-8488-86A10DE691DA}" type="slidenum">
              <a:rPr lang="en-US" smtClean="0"/>
              <a:pPr/>
              <a:t>54</a:t>
            </a:fld>
            <a:endParaRPr lang="en-US"/>
          </a:p>
        </p:txBody>
      </p:sp>
      <p:sp>
        <p:nvSpPr>
          <p:cNvPr id="8" name="Rectangle 7">
            <a:extLst>
              <a:ext uri="{FF2B5EF4-FFF2-40B4-BE49-F238E27FC236}">
                <a16:creationId xmlns:a16="http://schemas.microsoft.com/office/drawing/2014/main" id="{994CAA25-984D-4484-838B-9B092E7155F2}"/>
              </a:ext>
            </a:extLst>
          </p:cNvPr>
          <p:cNvSpPr/>
          <p:nvPr/>
        </p:nvSpPr>
        <p:spPr>
          <a:xfrm>
            <a:off x="2829188" y="2037397"/>
            <a:ext cx="6319807" cy="492443"/>
          </a:xfrm>
          <a:prstGeom prst="rect">
            <a:avLst/>
          </a:prstGeom>
          <a:solidFill>
            <a:schemeClr val="accent5"/>
          </a:solidFill>
          <a:ln w="47625">
            <a:solidFill>
              <a:schemeClr val="tx2"/>
            </a:solidFill>
          </a:ln>
        </p:spPr>
        <p:txBody>
          <a:bodyPr wrap="none">
            <a:spAutoFit/>
          </a:bodyPr>
          <a:lstStyle/>
          <a:p>
            <a:pPr lvl="0"/>
            <a:r>
              <a:rPr lang="en-US" sz="2500" b="1" dirty="0">
                <a:solidFill>
                  <a:srgbClr val="E83E1D"/>
                </a:solidFill>
              </a:rPr>
              <a:t>Next CHC Meeting: </a:t>
            </a:r>
            <a:r>
              <a:rPr lang="en-US" sz="2600" b="1" dirty="0">
                <a:solidFill>
                  <a:schemeClr val="tx2"/>
                </a:solidFill>
              </a:rPr>
              <a:t>Late Jan / Early Feb 2019</a:t>
            </a:r>
          </a:p>
        </p:txBody>
      </p:sp>
    </p:spTree>
    <p:extLst>
      <p:ext uri="{BB962C8B-B14F-4D97-AF65-F5344CB8AC3E}">
        <p14:creationId xmlns:p14="http://schemas.microsoft.com/office/powerpoint/2010/main" val="2932444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68" y="4504340"/>
            <a:ext cx="2342705" cy="1738137"/>
          </a:xfrm>
          <a:prstGeom prst="rect">
            <a:avLst/>
          </a:prstGeom>
        </p:spPr>
      </p:pic>
      <p:grpSp>
        <p:nvGrpSpPr>
          <p:cNvPr id="13" name="Group 12"/>
          <p:cNvGrpSpPr/>
          <p:nvPr/>
        </p:nvGrpSpPr>
        <p:grpSpPr>
          <a:xfrm>
            <a:off x="2504239" y="4504340"/>
            <a:ext cx="2304300" cy="1728225"/>
            <a:chOff x="6889250" y="3122509"/>
            <a:chExt cx="2265895" cy="1699421"/>
          </a:xfrm>
        </p:grpSpPr>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889250" y="3122509"/>
              <a:ext cx="2265895" cy="1699421"/>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13235" y="3577858"/>
              <a:ext cx="56809" cy="58703"/>
            </a:xfrm>
            <a:prstGeom prst="rect">
              <a:avLst/>
            </a:prstGeom>
          </p:spPr>
        </p:pic>
      </p:grpSp>
      <p:sp>
        <p:nvSpPr>
          <p:cNvPr id="2" name="Slide Number Placeholder 1"/>
          <p:cNvSpPr>
            <a:spLocks noGrp="1"/>
          </p:cNvSpPr>
          <p:nvPr>
            <p:ph type="sldNum" sz="quarter" idx="12"/>
          </p:nvPr>
        </p:nvSpPr>
        <p:spPr>
          <a:xfrm>
            <a:off x="5251742" y="6522733"/>
            <a:ext cx="1940927" cy="33215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655320" y="3063240"/>
            <a:ext cx="49158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Michael Koenig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American Honda Motor Co., </a:t>
            </a:r>
            <a:r>
              <a:rPr kumimoji="0" 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Inc</a:t>
            </a: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Project Leader, Honda Smart Home U.S.</a:t>
            </a:r>
          </a:p>
        </p:txBody>
      </p:sp>
      <p:pic>
        <p:nvPicPr>
          <p:cNvPr id="5" name="Picture 2" descr="C:\Users\Matt Sloustcher\Desktop\Projects\Honda Smart Home\Graphics\Final Images\RS12083_DSC_4305.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501763" y="4504340"/>
            <a:ext cx="2585417" cy="17227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Matt Sloustcher\Desktop\Projects\Honda Smart Home\Graphics\Final Images\RS12086_DSC_4302-lpr.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4854758" y="4504340"/>
            <a:ext cx="2210167" cy="17283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Matt Sloustcher\Desktop\Projects\Honda Smart Home\Graphics\Final Images\RS12084_DSC_4304-lpr.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7107611" y="4504340"/>
            <a:ext cx="2368029" cy="17248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050280" y="1554480"/>
            <a:ext cx="4841028" cy="2761586"/>
          </a:xfrm>
          <a:prstGeom prst="rect">
            <a:avLst/>
          </a:prstGeom>
          <a:noFill/>
          <a:ln w="28575">
            <a:solidFill>
              <a:schemeClr val="tx1"/>
            </a:solidFill>
          </a:ln>
        </p:spPr>
      </p:pic>
      <p:sp>
        <p:nvSpPr>
          <p:cNvPr id="4" name="TextBox 3"/>
          <p:cNvSpPr txBox="1"/>
          <p:nvPr/>
        </p:nvSpPr>
        <p:spPr>
          <a:xfrm>
            <a:off x="1399687" y="274320"/>
            <a:ext cx="9403536"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itchFamily="34" charset="0"/>
                <a:ea typeface="+mn-ea"/>
                <a:cs typeface="Arial" pitchFamily="34" charset="0"/>
              </a:rPr>
              <a:t>Holistic Sustainability and Energy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rPr>
              <a:t>Through the Lens of the Honda Smart Home</a:t>
            </a:r>
          </a:p>
        </p:txBody>
      </p:sp>
      <p:cxnSp>
        <p:nvCxnSpPr>
          <p:cNvPr id="17" name="Straight Connector 16"/>
          <p:cNvCxnSpPr/>
          <p:nvPr/>
        </p:nvCxnSpPr>
        <p:spPr>
          <a:xfrm>
            <a:off x="2485930" y="4504340"/>
            <a:ext cx="0" cy="17282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828635" y="4504340"/>
            <a:ext cx="0" cy="17282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94530" y="4504340"/>
            <a:ext cx="0" cy="17282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475640" y="4504340"/>
            <a:ext cx="0" cy="17282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04820" y="4504340"/>
            <a:ext cx="11982360" cy="17282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205783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pic>
        <p:nvPicPr>
          <p:cNvPr id="1539" name="Picture 15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5" y="1777585"/>
            <a:ext cx="8011423" cy="4354034"/>
          </a:xfrm>
          <a:prstGeom prst="rect">
            <a:avLst/>
          </a:prstGeom>
        </p:spPr>
      </p:pic>
      <p:sp>
        <p:nvSpPr>
          <p:cNvPr id="1540" name="TextBox 1539"/>
          <p:cNvSpPr txBox="1"/>
          <p:nvPr/>
        </p:nvSpPr>
        <p:spPr>
          <a:xfrm>
            <a:off x="143225" y="164580"/>
            <a:ext cx="541423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Honda?  The Car Company?</a:t>
            </a:r>
          </a:p>
        </p:txBody>
      </p:sp>
    </p:spTree>
    <p:extLst>
      <p:ext uri="{BB962C8B-B14F-4D97-AF65-F5344CB8AC3E}">
        <p14:creationId xmlns:p14="http://schemas.microsoft.com/office/powerpoint/2010/main" val="4147091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pic>
        <p:nvPicPr>
          <p:cNvPr id="1539" name="Picture 15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5" y="1777585"/>
            <a:ext cx="8011423" cy="4354034"/>
          </a:xfrm>
          <a:prstGeom prst="rect">
            <a:avLst/>
          </a:prstGeom>
        </p:spPr>
      </p:pic>
      <p:sp>
        <p:nvSpPr>
          <p:cNvPr id="1540" name="TextBox 1539"/>
          <p:cNvSpPr txBox="1"/>
          <p:nvPr/>
        </p:nvSpPr>
        <p:spPr>
          <a:xfrm>
            <a:off x="143225" y="164580"/>
            <a:ext cx="988898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Striving to be a Company That Society Wants to Exist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094471" y="944545"/>
            <a:ext cx="4942701" cy="909849"/>
          </a:xfrm>
          <a:prstGeom prst="rect">
            <a:avLst/>
          </a:prstGeom>
          <a:ln w="28575">
            <a:solidFill>
              <a:srgbClr val="FF0000"/>
            </a:solidFill>
          </a:ln>
        </p:spPr>
      </p:pic>
      <p:sp>
        <p:nvSpPr>
          <p:cNvPr id="3" name="Rectangle 2"/>
          <p:cNvSpPr/>
          <p:nvPr/>
        </p:nvSpPr>
        <p:spPr>
          <a:xfrm>
            <a:off x="5174281" y="2238445"/>
            <a:ext cx="1920250" cy="3456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cxnSp>
        <p:nvCxnSpPr>
          <p:cNvPr id="6" name="Straight Connector 5"/>
          <p:cNvCxnSpPr/>
          <p:nvPr/>
        </p:nvCxnSpPr>
        <p:spPr>
          <a:xfrm flipV="1">
            <a:off x="5174280" y="914400"/>
            <a:ext cx="1927560" cy="13240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094530" y="1874520"/>
            <a:ext cx="4945070" cy="7095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txBox="1">
            <a:spLocks/>
          </p:cNvSpPr>
          <p:nvPr/>
        </p:nvSpPr>
        <p:spPr>
          <a:xfrm>
            <a:off x="6324600" y="3886200"/>
            <a:ext cx="5867400" cy="2328565"/>
          </a:xfrm>
          <a:prstGeom prst="rect">
            <a:avLst/>
          </a:prstGeom>
          <a:solidFill>
            <a:schemeClr val="bg1">
              <a:lumMod val="85000"/>
            </a:schemeClr>
          </a:solidFill>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rgbClr val="4F81BD"/>
                </a:solidFill>
                <a:effectLst/>
                <a:uLnTx/>
                <a:uFillTx/>
                <a:latin typeface="Arial" pitchFamily="34" charset="0"/>
                <a:ea typeface="+mn-ea"/>
                <a:cs typeface="Arial" pitchFamily="34" charset="0"/>
              </a:rPr>
              <a:t>“Honda puts climate change and energy at the top of the list of global environmental issues that it needs to address.”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a:ln>
                <a:noFill/>
              </a:ln>
              <a:solidFill>
                <a:srgbClr val="4F81BD"/>
              </a:solidFill>
              <a:effectLst/>
              <a:uLnTx/>
              <a:uFillTx/>
              <a:latin typeface="Arial" pitchFamily="34" charset="0"/>
              <a:ea typeface="+mn-ea"/>
              <a:cs typeface="Arial" pitchFamily="34" charset="0"/>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rgbClr val="4F81BD"/>
                </a:solidFill>
                <a:effectLst/>
                <a:uLnTx/>
                <a:uFillTx/>
                <a:latin typeface="Arial" pitchFamily="34" charset="0"/>
                <a:ea typeface="+mn-ea"/>
                <a:cs typeface="Arial" pitchFamily="34" charset="0"/>
              </a:rPr>
              <a:t>- 2013 Honda Annual Environmental Report</a:t>
            </a:r>
          </a:p>
        </p:txBody>
      </p:sp>
      <p:pic>
        <p:nvPicPr>
          <p:cNvPr id="11" name="Picture 2" descr="http://images.thecarconnection.com/lrg/honda-blue-skies-for-our-children-campaign_100353312_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0640" y="2606040"/>
            <a:ext cx="1339840" cy="1133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24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58DD4E7-A851-4C2D-8EFB-5B345ED09D89}" type="slidenum">
              <a:rPr kumimoji="0" lang="en-US" sz="1200" b="0" i="0" u="none" strike="noStrike" kern="1200" cap="none" spc="0" normalizeH="0" baseline="0" noProof="0" smtClean="0">
                <a:ln>
                  <a:noFill/>
                </a:ln>
                <a:solidFill>
                  <a:prstClr val="black">
                    <a:tint val="75000"/>
                  </a:prst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TextBox 2"/>
          <p:cNvSpPr txBox="1"/>
          <p:nvPr/>
        </p:nvSpPr>
        <p:spPr>
          <a:xfrm>
            <a:off x="243840" y="164580"/>
            <a:ext cx="57140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Honda Smart Home US Vision</a:t>
            </a:r>
          </a:p>
        </p:txBody>
      </p:sp>
      <p:sp>
        <p:nvSpPr>
          <p:cNvPr id="5" name="TextBox 4"/>
          <p:cNvSpPr txBox="1"/>
          <p:nvPr/>
        </p:nvSpPr>
        <p:spPr>
          <a:xfrm>
            <a:off x="1021080" y="3977640"/>
            <a:ext cx="608076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sng" strike="noStrike" kern="1200" cap="none" spc="0" normalizeH="0" baseline="0" noProof="0">
                <a:ln>
                  <a:noFill/>
                </a:ln>
                <a:solidFill>
                  <a:prstClr val="black"/>
                </a:solidFill>
                <a:effectLst/>
                <a:uLnTx/>
                <a:uFillTx/>
                <a:latin typeface="Arial" pitchFamily="34" charset="0"/>
                <a:ea typeface="+mn-ea"/>
                <a:cs typeface="Arial" pitchFamily="34" charset="0"/>
              </a:rPr>
              <a:t>The Basics…</a:t>
            </a:r>
          </a:p>
          <a:p>
            <a:pPr marL="285750" marR="0" lvl="0"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1944 square feet single family home (181m</a:t>
            </a:r>
            <a:r>
              <a:rPr kumimoji="0" lang="en-US" sz="2000" b="0" i="0" u="none" strike="noStrike" kern="1200" cap="none" spc="0" normalizeH="0" baseline="30000" noProof="0">
                <a:ln>
                  <a:noFill/>
                </a:ln>
                <a:solidFill>
                  <a:prstClr val="black"/>
                </a:solidFill>
                <a:effectLst/>
                <a:uLnTx/>
                <a:uFillTx/>
                <a:latin typeface="Arial" pitchFamily="34" charset="0"/>
                <a:ea typeface="+mn-ea"/>
                <a:cs typeface="Arial" pitchFamily="34" charset="0"/>
              </a:rPr>
              <a:t>2</a:t>
            </a: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a:t>
            </a:r>
          </a:p>
          <a:p>
            <a:pPr marL="285750" marR="0" lvl="0"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Occupant uses the Home and Fit EV vehicle</a:t>
            </a:r>
          </a:p>
          <a:p>
            <a:pPr marL="285750" marR="0" lvl="0"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HSHus is a living laboratory to demonstrate a vision for zero-carbon living and mobility</a:t>
            </a:r>
          </a:p>
          <a:p>
            <a:pPr marL="285750" marR="0" lvl="0"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Zero Net Energy including transportation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331506" y="3198602"/>
            <a:ext cx="4625819" cy="3072373"/>
          </a:xfrm>
          <a:prstGeom prst="rect">
            <a:avLst/>
          </a:prstGeom>
        </p:spPr>
      </p:pic>
      <p:sp>
        <p:nvSpPr>
          <p:cNvPr id="9" name="TextBox 8"/>
          <p:cNvSpPr txBox="1"/>
          <p:nvPr/>
        </p:nvSpPr>
        <p:spPr>
          <a:xfrm>
            <a:off x="1021080" y="2834640"/>
            <a:ext cx="5927464"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sng" strike="noStrike" kern="1200" cap="none" spc="0" normalizeH="0" baseline="0" noProof="0">
                <a:ln>
                  <a:noFill/>
                </a:ln>
                <a:solidFill>
                  <a:prstClr val="black"/>
                </a:solidFill>
                <a:effectLst/>
                <a:uLnTx/>
                <a:uFillTx/>
                <a:latin typeface="Arial" pitchFamily="34" charset="0"/>
                <a:ea typeface="+mn-ea"/>
                <a:cs typeface="Arial" pitchFamily="34" charset="0"/>
              </a:rPr>
              <a:t>Some Background:</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rPr>
              <a:t>California set a 2020 goal for all new residential construction to be Zero Net Energy</a:t>
            </a: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330440" y="137160"/>
            <a:ext cx="4634091" cy="3007850"/>
          </a:xfrm>
          <a:prstGeom prst="rect">
            <a:avLst/>
          </a:prstGeom>
        </p:spPr>
      </p:pic>
      <p:sp>
        <p:nvSpPr>
          <p:cNvPr id="4" name="Rectangle 3"/>
          <p:cNvSpPr/>
          <p:nvPr/>
        </p:nvSpPr>
        <p:spPr>
          <a:xfrm>
            <a:off x="929640" y="2743200"/>
            <a:ext cx="5897880" cy="34747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
        <p:nvSpPr>
          <p:cNvPr id="7" name="Down Arrow 6"/>
          <p:cNvSpPr/>
          <p:nvPr/>
        </p:nvSpPr>
        <p:spPr>
          <a:xfrm>
            <a:off x="3078480" y="2286000"/>
            <a:ext cx="1097280" cy="594360"/>
          </a:xfrm>
          <a:prstGeom prst="downArrow">
            <a:avLst>
              <a:gd name="adj1" fmla="val 56757"/>
              <a:gd name="adj2" fmla="val 58448"/>
            </a:avLst>
          </a:pr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endParaRPr>
          </a:p>
        </p:txBody>
      </p:sp>
      <p:sp>
        <p:nvSpPr>
          <p:cNvPr id="12" name="TextBox 11"/>
          <p:cNvSpPr txBox="1"/>
          <p:nvPr/>
        </p:nvSpPr>
        <p:spPr>
          <a:xfrm>
            <a:off x="518160" y="960120"/>
            <a:ext cx="672084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Arial" pitchFamily="34" charset="0"/>
                <a:ea typeface="+mn-ea"/>
                <a:cs typeface="Arial" pitchFamily="34" charset="0"/>
              </a:rPr>
              <a:t>Q:  How can we make zero-net-energy homes with EVs actually play nicely with the electric grid?  AND do it while respecting all facets of sustainability?</a:t>
            </a:r>
          </a:p>
        </p:txBody>
      </p:sp>
    </p:spTree>
    <p:extLst>
      <p:ext uri="{BB962C8B-B14F-4D97-AF65-F5344CB8AC3E}">
        <p14:creationId xmlns:p14="http://schemas.microsoft.com/office/powerpoint/2010/main" val="1667427457"/>
      </p:ext>
    </p:extLst>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99"/>
        </a:solidFill>
        <a:ln w="9525">
          <a:solidFill>
            <a:schemeClr val="tx1"/>
          </a:solidFill>
        </a:ln>
      </a:spPr>
      <a:bodyPr rtlCol="0" anchor="ctr"/>
      <a:lstStyle>
        <a:defPPr algn="ctr">
          <a:defRPr sz="1400" dirty="0" err="1"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E1AAF986C9A944C85DCFAC721020C48" ma:contentTypeVersion="11" ma:contentTypeDescription="Create a new document." ma:contentTypeScope="" ma:versionID="a92f0bb4dfbcf7f8b03c9064a5042a6e">
  <xsd:schema xmlns:xsd="http://www.w3.org/2001/XMLSchema" xmlns:xs="http://www.w3.org/2001/XMLSchema" xmlns:p="http://schemas.microsoft.com/office/2006/metadata/properties" xmlns:ns3="90d6c400-1127-4d65-8cac-13b9796e96a3" xmlns:ns4="6aa68395-992f-44a2-aca2-337defe9dccc" targetNamespace="http://schemas.microsoft.com/office/2006/metadata/properties" ma:root="true" ma:fieldsID="c6a7c81153b5a8053ef9fc78de6d5055" ns3:_="" ns4:_="">
    <xsd:import namespace="90d6c400-1127-4d65-8cac-13b9796e96a3"/>
    <xsd:import namespace="6aa68395-992f-44a2-aca2-337defe9dcc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d6c400-1127-4d65-8cac-13b9796e96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a68395-992f-44a2-aca2-337defe9dcc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3CF60D-3AFA-4DEA-9831-A431FC8152D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BBD0DCE-C98D-49BA-95F9-A09A0B342F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d6c400-1127-4d65-8cac-13b9796e96a3"/>
    <ds:schemaRef ds:uri="6aa68395-992f-44a2-aca2-337defe9dc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A54F96-0609-48A4-ADB4-BE5D12E820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1202</TotalTime>
  <Words>2018</Words>
  <Application>Microsoft Office PowerPoint</Application>
  <PresentationFormat>Widescreen</PresentationFormat>
  <Paragraphs>367</Paragraphs>
  <Slides>54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54</vt:i4>
      </vt:variant>
    </vt:vector>
  </HeadingPairs>
  <TitlesOfParts>
    <vt:vector size="60" baseType="lpstr">
      <vt:lpstr>Arial</vt:lpstr>
      <vt:lpstr>Calibri</vt:lpstr>
      <vt:lpstr>Montserrat</vt:lpstr>
      <vt:lpstr>Montserrat Light</vt:lpstr>
      <vt:lpstr>CABA Presentation 1</vt:lpstr>
      <vt:lpstr>blank</vt:lpstr>
      <vt:lpstr>Connected Home Council (CHC) Webinar  Tuesday, November 26, 2019, 12 NOON – 1:30 PM (ET)  </vt:lpstr>
      <vt:lpstr>1.  Agenda Greg Walker (CABA) </vt:lpstr>
      <vt:lpstr>2.  Call to Order, Welcome, Introductions, About the CHC Roy Perry (Alarm.com, Inc.) </vt:lpstr>
      <vt:lpstr>3.  Administrative  Roy Perry (Alarm.com, Inc.)</vt:lpstr>
      <vt:lpstr>4. “Holistic Sustainability and Energy Management” Greg Walker (CABA)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“Holistic Sustainability and Energy Management” Greg Walker (CABA)  </vt:lpstr>
      <vt:lpstr>5.  Research Update Obiorah Ike (ABB, Inc) </vt:lpstr>
      <vt:lpstr>5.  Research Update Greg Walker (CABA) </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7.  New Business Roy Perry (Alarm.com)</vt:lpstr>
      <vt:lpstr>8.  Announcements  Greg Walker (CABA)</vt:lpstr>
      <vt:lpstr>9.  Adjournment Roy Perry (Alarm.com)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Greg Walker</cp:lastModifiedBy>
  <cp:revision>49</cp:revision>
  <dcterms:created xsi:type="dcterms:W3CDTF">2018-08-09T13:04:51Z</dcterms:created>
  <dcterms:modified xsi:type="dcterms:W3CDTF">2019-11-26T15:48:16Z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0x0101008E1AAF986C9A944C85DCFAC721020C48</vt:lpwstr>
  </property>
</Properties>
</file>