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39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4"/>
  </p:sldMasterIdLst>
  <p:notesMasterIdLst>
    <p:notesMasterId r:id="rId37"/>
  </p:notesMasterIdLst>
  <p:sldIdLst>
    <p:sldId id="264" r:id="rId5"/>
    <p:sldId id="576" r:id="rId6"/>
    <p:sldId id="824" r:id="rId7"/>
    <p:sldId id="825" r:id="rId8"/>
    <p:sldId id="853" r:id="rId9"/>
    <p:sldId id="854" r:id="rId10"/>
    <p:sldId id="855" r:id="rId11"/>
    <p:sldId id="856" r:id="rId12"/>
    <p:sldId id="857" r:id="rId13"/>
    <p:sldId id="826" r:id="rId14"/>
    <p:sldId id="851" r:id="rId15"/>
    <p:sldId id="827" r:id="rId16"/>
    <p:sldId id="828" r:id="rId17"/>
    <p:sldId id="858" r:id="rId18"/>
    <p:sldId id="830" r:id="rId19"/>
    <p:sldId id="831" r:id="rId20"/>
    <p:sldId id="832" r:id="rId21"/>
    <p:sldId id="833" r:id="rId22"/>
    <p:sldId id="834" r:id="rId23"/>
    <p:sldId id="835" r:id="rId24"/>
    <p:sldId id="836" r:id="rId25"/>
    <p:sldId id="837" r:id="rId26"/>
    <p:sldId id="838" r:id="rId27"/>
    <p:sldId id="839" r:id="rId28"/>
    <p:sldId id="840" r:id="rId29"/>
    <p:sldId id="841" r:id="rId30"/>
    <p:sldId id="842" r:id="rId31"/>
    <p:sldId id="843" r:id="rId32"/>
    <p:sldId id="859" r:id="rId33"/>
    <p:sldId id="852" r:id="rId34"/>
    <p:sldId id="758" r:id="rId35"/>
    <p:sldId id="844" r:id="rId36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EB6EA-D547-4D50-AC3C-35CB9709BA99}" v="1" dt="2019-12-03T16:07:30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731"/>
  </p:normalViewPr>
  <p:slideViewPr>
    <p:cSldViewPr snapToGrid="0" snapToObjects="1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rad McCallum" userId="33024524-9e4b-4056-a238-386a22bc4724" providerId="ADAL" clId="{2E9EB6EA-D547-4D50-AC3C-35CB9709BA99}"/>
    <pc:docChg chg="addSld delSld modSld">
      <pc:chgData name="Conrad McCallum" userId="33024524-9e4b-4056-a238-386a22bc4724" providerId="ADAL" clId="{2E9EB6EA-D547-4D50-AC3C-35CB9709BA99}" dt="2019-12-03T16:07:36.509" v="1" actId="2696"/>
      <pc:docMkLst>
        <pc:docMk/>
      </pc:docMkLst>
      <pc:sldChg chg="add">
        <pc:chgData name="Conrad McCallum" userId="33024524-9e4b-4056-a238-386a22bc4724" providerId="ADAL" clId="{2E9EB6EA-D547-4D50-AC3C-35CB9709BA99}" dt="2019-12-03T16:07:30.633" v="0"/>
        <pc:sldMkLst>
          <pc:docMk/>
          <pc:sldMk cId="2574707591" sldId="758"/>
        </pc:sldMkLst>
      </pc:sldChg>
      <pc:sldChg chg="del">
        <pc:chgData name="Conrad McCallum" userId="33024524-9e4b-4056-a238-386a22bc4724" providerId="ADAL" clId="{2E9EB6EA-D547-4D50-AC3C-35CB9709BA99}" dt="2019-12-03T16:07:36.509" v="1" actId="2696"/>
        <pc:sldMkLst>
          <pc:docMk/>
          <pc:sldMk cId="3144684082" sldId="8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4719" cy="467231"/>
          </a:xfrm>
          <a:prstGeom prst="rect">
            <a:avLst/>
          </a:prstGeom>
        </p:spPr>
        <p:txBody>
          <a:bodyPr vert="horz" lIns="93361" tIns="46681" rIns="93361" bIns="466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1" y="0"/>
            <a:ext cx="3044719" cy="467231"/>
          </a:xfrm>
          <a:prstGeom prst="rect">
            <a:avLst/>
          </a:prstGeom>
        </p:spPr>
        <p:txBody>
          <a:bodyPr vert="horz" lIns="93361" tIns="46681" rIns="93361" bIns="46681" rtlCol="0"/>
          <a:lstStyle>
            <a:lvl1pPr algn="r">
              <a:defRPr sz="1200"/>
            </a:lvl1pPr>
          </a:lstStyle>
          <a:p>
            <a:fld id="{8BB321ED-B2C9-0D48-956F-A92D3C19091A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1" tIns="46681" rIns="93361" bIns="466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3"/>
            <a:ext cx="5621020" cy="3666709"/>
          </a:xfrm>
          <a:prstGeom prst="rect">
            <a:avLst/>
          </a:prstGeom>
        </p:spPr>
        <p:txBody>
          <a:bodyPr vert="horz" lIns="93361" tIns="46681" rIns="93361" bIns="466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5046"/>
            <a:ext cx="3044719" cy="467230"/>
          </a:xfrm>
          <a:prstGeom prst="rect">
            <a:avLst/>
          </a:prstGeom>
        </p:spPr>
        <p:txBody>
          <a:bodyPr vert="horz" lIns="93361" tIns="46681" rIns="93361" bIns="466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1" y="8845046"/>
            <a:ext cx="3044719" cy="467230"/>
          </a:xfrm>
          <a:prstGeom prst="rect">
            <a:avLst/>
          </a:prstGeom>
        </p:spPr>
        <p:txBody>
          <a:bodyPr vert="horz" lIns="93361" tIns="46681" rIns="93361" bIns="46681" rtlCol="0" anchor="b"/>
          <a:lstStyle>
            <a:lvl1pPr algn="r">
              <a:defRPr sz="1200"/>
            </a:lvl1pPr>
          </a:lstStyle>
          <a:p>
            <a:fld id="{FD05A919-F8AD-A64A-BEA2-B66A6D0F2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45" y="4015395"/>
            <a:ext cx="4503312" cy="2927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134599"/>
            <a:ext cx="9490656" cy="1430024"/>
          </a:xfrm>
        </p:spPr>
        <p:txBody>
          <a:bodyPr anchor="t" anchorCtr="0">
            <a:normAutofit/>
          </a:bodyPr>
          <a:lstStyle>
            <a:lvl1pPr algn="l">
              <a:defRPr sz="5000" baseline="0">
                <a:latin typeface="Montserrat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56699"/>
            <a:ext cx="8331558" cy="1233982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  <a:latin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8" y="522018"/>
            <a:ext cx="4597400" cy="1421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1" y="5171450"/>
            <a:ext cx="3669227" cy="1023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45" y="4015395"/>
            <a:ext cx="4503312" cy="2927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8" y="522018"/>
            <a:ext cx="4597400" cy="1421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1" y="5171450"/>
            <a:ext cx="3669227" cy="102332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AF91A-3258-BF4D-9422-2EB333CF0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27773" y="6356350"/>
            <a:ext cx="4438048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2018, Continental Automated Buildings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83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45" y="4015395"/>
            <a:ext cx="4503312" cy="2927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69581"/>
            <a:ext cx="9490656" cy="1430024"/>
          </a:xfrm>
        </p:spPr>
        <p:txBody>
          <a:bodyPr anchor="t" anchorCtr="0">
            <a:normAutofit/>
          </a:bodyPr>
          <a:lstStyle>
            <a:lvl1pPr algn="l">
              <a:defRPr sz="5000" baseline="0">
                <a:latin typeface="Montserrat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991681"/>
            <a:ext cx="8331558" cy="1233982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  <a:latin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45" y="4015395"/>
            <a:ext cx="4503312" cy="2927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94" y="489760"/>
            <a:ext cx="1062876" cy="7615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5A961-FC43-C548-8F3F-1E08153C03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27772" y="6356350"/>
            <a:ext cx="4438048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2018, Continental Automated Buildings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23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233488"/>
            <a:ext cx="7202487" cy="4932362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Enter Table of Contents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BE8FEB-B3D2-E740-A1F9-08B6739F27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2018, Continental Automated Buildings Association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A2349-05C3-9E4C-88BE-36723E4B6E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1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FFCA3-F12E-F04F-A9D5-54E581505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2018, Continental Automated Buildings Association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93841-C8FD-6E48-9D27-6A352FF9A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6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984664"/>
            <a:ext cx="10514013" cy="4192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233488"/>
            <a:ext cx="10512425" cy="51276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Enter Header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7C27-9A10-394B-A2D2-8F3424F3D6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2018, Continental Automated Buildings Association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6DDB8-7B64-EF42-9250-BD09A0898B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6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4664"/>
            <a:ext cx="5181600" cy="4192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84664"/>
            <a:ext cx="5181600" cy="41922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233488"/>
            <a:ext cx="10512425" cy="51276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Enter Header text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78174-CF46-684D-BD2C-01424DDB129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 2018, Continental Automated Buildings Association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A14CD-ACE9-C44D-9E3B-2FE0023DEF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7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408718" y="1233488"/>
            <a:ext cx="3945082" cy="4943475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233488"/>
            <a:ext cx="6103272" cy="51276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Enter Header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2159000"/>
            <a:ext cx="6081712" cy="40068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Enter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FE725-3D11-7842-874E-6ED32D37B5A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© 2018, Continental Automated Buildings Association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94375-B587-3F4C-9E44-5ADC407C4F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839788" y="1984664"/>
            <a:ext cx="10512425" cy="418118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233488"/>
            <a:ext cx="10512425" cy="51276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Light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Enter Header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3E2FB-8494-A04C-B7C2-13E3027595D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© 2018, Continental Automated Buildings Association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31B91-61A9-EE4C-89C3-7E166596E1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D0FD12-626B-6E49-B012-6834826DED48}"/>
              </a:ext>
            </a:extLst>
          </p:cNvPr>
          <p:cNvSpPr/>
          <p:nvPr userDrawn="1"/>
        </p:nvSpPr>
        <p:spPr>
          <a:xfrm>
            <a:off x="0" y="0"/>
            <a:ext cx="12192000" cy="943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73240" cy="447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3488"/>
            <a:ext cx="10515600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92" y="6207644"/>
            <a:ext cx="828040" cy="593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70C52-4A05-1744-BCD2-0537DC4DC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388" y="6356351"/>
            <a:ext cx="620027" cy="352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E1C2C-2A72-7C4F-9C59-673899DC7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5920" y="6356350"/>
            <a:ext cx="4438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© 2018, Continental Automated Buildings Association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6E4A3-6ED3-F74F-BDDB-A694088FED8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81" y="-274437"/>
            <a:ext cx="1931469" cy="12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9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bg1"/>
          </a:solidFill>
          <a:latin typeface="Montserrat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529" userDrawn="1">
          <p15:clr>
            <a:srgbClr val="F26B43"/>
          </p15:clr>
        </p15:guide>
        <p15:guide id="9" pos="7151" userDrawn="1">
          <p15:clr>
            <a:srgbClr val="F26B43"/>
          </p15:clr>
        </p15:guide>
        <p15:guide id="10" orient="horz" pos="777" userDrawn="1">
          <p15:clr>
            <a:srgbClr val="F26B43"/>
          </p15:clr>
        </p15:guide>
        <p15:guide id="11" orient="horz" pos="414" userDrawn="1">
          <p15:clr>
            <a:srgbClr val="F26B43"/>
          </p15:clr>
        </p15:guide>
        <p15:guide id="12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JSzko-K7dzo?start=4&amp;feature=oembed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PWPLO6Wdl20?feature=oembed" TargetMode="Externa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822CB-C8A6-AA42-9ED2-1FAFDABAC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493" y="1370744"/>
            <a:ext cx="9490656" cy="320964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The Buildings Show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INTELLIGENT BUILDINGS CAN IMPROVE ORGANIZATIONAL PRODUCTIVITY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December 4, 2019 | 10:30 AM-12 PM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Ron Zimmer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CABA President &amp; CEO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F7354-C8C8-CA47-86FF-B121AEA3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493" y="5323820"/>
            <a:ext cx="8331558" cy="967923"/>
          </a:xfrm>
        </p:spPr>
        <p:txBody>
          <a:bodyPr>
            <a:normAutofit/>
          </a:bodyPr>
          <a:lstStyle/>
          <a:p>
            <a:r>
              <a:rPr lang="en-US" dirty="0"/>
              <a:t>Connect to what’s next</a:t>
            </a:r>
            <a:r>
              <a:rPr lang="en-CA" baseline="30000" dirty="0"/>
              <a:t>TM</a:t>
            </a:r>
            <a:endParaRPr lang="en-US" dirty="0"/>
          </a:p>
          <a:p>
            <a:r>
              <a:rPr lang="en-US" dirty="0"/>
              <a:t>www.CABA.org</a:t>
            </a:r>
          </a:p>
        </p:txBody>
      </p:sp>
    </p:spTree>
    <p:extLst>
      <p:ext uri="{BB962C8B-B14F-4D97-AF65-F5344CB8AC3E}">
        <p14:creationId xmlns:p14="http://schemas.microsoft.com/office/powerpoint/2010/main" val="227715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World’s “Greenest Office Building”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88305-41BD-4010-8A49-D1DEB342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  <p:pic>
        <p:nvPicPr>
          <p:cNvPr id="4" name="Online Media 3" title="World's Greenest Office Building Is Dutch: The Edge">
            <a:hlinkClick r:id="" action="ppaction://media"/>
            <a:extLst>
              <a:ext uri="{FF2B5EF4-FFF2-40B4-BE49-F238E27FC236}">
                <a16:creationId xmlns:a16="http://schemas.microsoft.com/office/drawing/2014/main" id="{EB51A264-D9D5-43DD-BA1B-41161C534F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99842" y="951626"/>
            <a:ext cx="9220203" cy="51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146409" cy="447675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National Research Council – CABA Board Member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2" descr="https://idtxs3.imgix.net/si/00/1F/E4.jpg?w=400&amp;h=250&amp;fit=fill&amp;bg=ffffff&amp;border=0">
            <a:extLst>
              <a:ext uri="{FF2B5EF4-FFF2-40B4-BE49-F238E27FC236}">
                <a16:creationId xmlns:a16="http://schemas.microsoft.com/office/drawing/2014/main" id="{03E0D0FA-DC30-46D4-8860-09EE4CA7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545" y="2595329"/>
            <a:ext cx="2677406" cy="16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5" descr="National Research Council (@nrc_cnrc) • Instagram photos and videos">
            <a:extLst>
              <a:ext uri="{FF2B5EF4-FFF2-40B4-BE49-F238E27FC236}">
                <a16:creationId xmlns:a16="http://schemas.microsoft.com/office/drawing/2014/main" id="{5C8BCA40-FF9F-4379-BFAC-6CAE64C91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3802" y="1694779"/>
            <a:ext cx="5614664" cy="1737239"/>
          </a:xfrm>
          <a:prstGeom prst="rect">
            <a:avLst/>
          </a:prstGeom>
        </p:spPr>
      </p:pic>
      <p:pic>
        <p:nvPicPr>
          <p:cNvPr id="7" name="Picture Placeholder 5" descr="National Research Council (@nrc_cnrc) • Instagram photos and videos">
            <a:extLst>
              <a:ext uri="{FF2B5EF4-FFF2-40B4-BE49-F238E27FC236}">
                <a16:creationId xmlns:a16="http://schemas.microsoft.com/office/drawing/2014/main" id="{92310171-35A1-4234-89D3-CEB1EF8FC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485" y="3512985"/>
            <a:ext cx="5614664" cy="1786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26BBC-C011-470A-BC99-FEFCD0792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89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Project Funders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2" descr="https://lh3.googleusercontent.com/QBTevRl7pnNc0XlhKtBlL4Lvml2abPapWR3SX9-3irFkVSpX_mSLEXQim2wHPneRrBnZk_IW7_9wIsJSVimG6PVn6K_so0au8hl9xHfGOnkGo0Kq7YR5QFhmHWEhE1UvdRqo87S-pOc">
            <a:extLst>
              <a:ext uri="{FF2B5EF4-FFF2-40B4-BE49-F238E27FC236}">
                <a16:creationId xmlns:a16="http://schemas.microsoft.com/office/drawing/2014/main" id="{8D7D5A80-D0D4-4665-8869-9867006F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55" y="2815882"/>
            <a:ext cx="8109345" cy="145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8C54E-94B1-442C-9FEE-DAD4E72A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811EBD-542E-41B1-A925-83DD28E4BE16}"/>
              </a:ext>
            </a:extLst>
          </p:cNvPr>
          <p:cNvSpPr/>
          <p:nvPr/>
        </p:nvSpPr>
        <p:spPr>
          <a:xfrm>
            <a:off x="713196" y="1377105"/>
            <a:ext cx="10167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Organizational Productivy 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Building Automation Systems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9A21-AA32-4884-9423-37BFCA0C7A63}"/>
              </a:ext>
            </a:extLst>
          </p:cNvPr>
          <p:cNvSpPr/>
          <p:nvPr/>
        </p:nvSpPr>
        <p:spPr>
          <a:xfrm>
            <a:off x="865596" y="4843157"/>
            <a:ext cx="10167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Complimentary copy of Report:</a:t>
            </a:r>
            <a:br>
              <a:rPr lang="de-DE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www.caba.org/productivity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559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Background and Objectives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B715D2-EE7E-400B-87CE-18863584FE77}"/>
              </a:ext>
            </a:extLst>
          </p:cNvPr>
          <p:cNvSpPr txBox="1">
            <a:spLocks/>
          </p:cNvSpPr>
          <p:nvPr/>
        </p:nvSpPr>
        <p:spPr>
          <a:xfrm>
            <a:off x="448735" y="1335112"/>
            <a:ext cx="8650922" cy="39457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CABA and its members have expressed a renewed Industry focus on how buildings can: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Improve organizational productivity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Contribute to increasing the ROI of building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Tenants in a competitive real-estate environments are looking for green, sustainable, comfortable and healthy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2014, NRC and CABA collaborated on a White Paper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Improving Org. Prod. with Building Automated Systems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Established a framework for quantifying and valuing benefits of an enhanced BAS on Org. Prod.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1BDCD-403E-4F2E-8EBD-C980C9DDE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Background and Objectives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1BDCD-403E-4F2E-8EBD-C980C9DDE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14106C-17C9-4927-8E3D-DDEA6AE7C33E}"/>
              </a:ext>
            </a:extLst>
          </p:cNvPr>
          <p:cNvSpPr txBox="1">
            <a:spLocks/>
          </p:cNvSpPr>
          <p:nvPr/>
        </p:nvSpPr>
        <p:spPr>
          <a:xfrm>
            <a:off x="782640" y="1300804"/>
            <a:ext cx="8751887" cy="36202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2014 White Paper was followed by a CABA Boutique Research Project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Improving Organizational Productivity with Building Automated Systems: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Phase 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completed by NRC and is available for download (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caba.org./productivity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reviewed published work in engineering, psychology, business, public health, etc.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demonstrated better building strategies having positive effects on multiple org. prod. metrics, comparable in size to other corporate strategies that lack environmental benefits:	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Absenteeism/ Employee turnover intent/ Self-assessed performance/ Job satisfaction/ Health, etc.</a:t>
            </a:r>
          </a:p>
          <a:p>
            <a:pPr lvl="2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4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Executive 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25D5DE3-5153-43E6-9A19-4A4A42CBC21D}"/>
              </a:ext>
            </a:extLst>
          </p:cNvPr>
          <p:cNvSpPr txBox="1">
            <a:spLocks/>
          </p:cNvSpPr>
          <p:nvPr/>
        </p:nvSpPr>
        <p:spPr>
          <a:xfrm>
            <a:off x="566057" y="1338691"/>
            <a:ext cx="5145721" cy="32737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approach to quantifying organizational productivity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“Better buildings” strategies have positive effects on multiple metrics related to organizational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Effects similar in size to other corporate strategies affecting employee health, well-being and performance</a:t>
            </a:r>
          </a:p>
        </p:txBody>
      </p:sp>
      <p:pic>
        <p:nvPicPr>
          <p:cNvPr id="10" name="Picture 2" descr="http://learnaboutgmp.com/wp-content/uploads/2011/11/Untitled.png">
            <a:extLst>
              <a:ext uri="{FF2B5EF4-FFF2-40B4-BE49-F238E27FC236}">
                <a16:creationId xmlns:a16="http://schemas.microsoft.com/office/drawing/2014/main" id="{5FFCBF50-07A5-4132-830A-0528FD15B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9109" r="17109" b="4275"/>
          <a:stretch/>
        </p:blipFill>
        <p:spPr bwMode="auto">
          <a:xfrm>
            <a:off x="6162446" y="1338691"/>
            <a:ext cx="3097987" cy="2816351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449E7-415E-472B-BDDF-B5C968A7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1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Approach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12B6862-A16A-4737-BC04-1336DC67D56E}"/>
              </a:ext>
            </a:extLst>
          </p:cNvPr>
          <p:cNvSpPr txBox="1">
            <a:spLocks/>
          </p:cNvSpPr>
          <p:nvPr/>
        </p:nvSpPr>
        <p:spPr>
          <a:xfrm>
            <a:off x="566057" y="1136764"/>
            <a:ext cx="8888336" cy="851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the buildings budget to enhance the salaries and benefits part of the budget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5254FF2-D2C5-4671-81E6-ED6FB401E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t="14264" r="26407" b="2941"/>
          <a:stretch/>
        </p:blipFill>
        <p:spPr bwMode="auto">
          <a:xfrm>
            <a:off x="3105745" y="2066118"/>
            <a:ext cx="3415459" cy="32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2F8C0-AAA6-4007-812B-1B1777EC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1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“Forgotten” 90%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6E7B60CC-74D9-4D88-A8B8-50D597AC3B2B}"/>
              </a:ext>
            </a:extLst>
          </p:cNvPr>
          <p:cNvSpPr/>
          <p:nvPr/>
        </p:nvSpPr>
        <p:spPr>
          <a:xfrm>
            <a:off x="1775802" y="1401876"/>
            <a:ext cx="6899259" cy="4438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D2A2E-487E-45EB-BD27-93219C03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0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Forgotten 90%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5B3F7FC-6B37-4506-AB6B-F59F869DC49E}"/>
              </a:ext>
            </a:extLst>
          </p:cNvPr>
          <p:cNvSpPr>
            <a:spLocks noGrp="1"/>
          </p:cNvSpPr>
          <p:nvPr/>
        </p:nvSpPr>
        <p:spPr>
          <a:xfrm>
            <a:off x="532481" y="1393379"/>
            <a:ext cx="3804627" cy="308768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346075" indent="-342900" algn="l" defTabSz="457200" rtl="0" eaLnBrk="1" latinLnBrk="0" hangingPunct="1">
              <a:spcBef>
                <a:spcPct val="20000"/>
              </a:spcBef>
              <a:buClr>
                <a:srgbClr val="00AEB2"/>
              </a:buClr>
              <a:buFont typeface="Arial"/>
              <a:buChar char="•"/>
              <a:defRPr sz="16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2pPr>
            <a:lvl3pPr marL="912813" indent="-342900" algn="l" defTabSz="457200" rtl="0" eaLnBrk="1" latinLnBrk="0" hangingPunct="1">
              <a:spcBef>
                <a:spcPct val="20000"/>
              </a:spcBef>
              <a:buClr>
                <a:srgbClr val="F68A1E"/>
              </a:buClr>
              <a:buFont typeface="Arial"/>
              <a:buChar char="•"/>
              <a:defRPr sz="16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3pPr>
            <a:lvl4pPr marL="1370013" indent="-342900" algn="l" defTabSz="457200" rtl="0" eaLnBrk="1" latinLnBrk="0" hangingPunct="1">
              <a:spcBef>
                <a:spcPct val="20000"/>
              </a:spcBef>
              <a:buClr>
                <a:srgbClr val="00707E"/>
              </a:buClr>
              <a:buFont typeface="Arial"/>
              <a:buChar char="•"/>
              <a:defRPr sz="16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4pPr>
            <a:lvl5pPr marL="1835150" indent="-342900" algn="l" defTabSz="457200" rtl="0" eaLnBrk="1" latinLnBrk="0" hangingPunct="1">
              <a:spcBef>
                <a:spcPct val="20000"/>
              </a:spcBef>
              <a:buClr>
                <a:srgbClr val="F0B323"/>
              </a:buClr>
              <a:buFont typeface="Arial"/>
              <a:buChar char="•"/>
              <a:defRPr sz="16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Traditional productivity thinking not applicable to modern office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Multiple metric approach from CABA and World Green Building Council (WGBC)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Balanced scorecard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concept widely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accepted in other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contexts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C71CA-5C5F-4869-8668-6BDCD494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9059" r="34750" b="13439"/>
          <a:stretch/>
        </p:blipFill>
        <p:spPr bwMode="auto">
          <a:xfrm>
            <a:off x="7655213" y="1393379"/>
            <a:ext cx="2154182" cy="2793512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E3586-6784-4C3B-A2BD-02038D359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0130" r="35141" b="6704"/>
          <a:stretch/>
        </p:blipFill>
        <p:spPr bwMode="auto">
          <a:xfrm>
            <a:off x="5094807" y="2790135"/>
            <a:ext cx="2002386" cy="2794001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72B99-530F-44D9-9216-6DC820CB8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50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84640" cy="447675"/>
          </a:xfrm>
        </p:spPr>
        <p:txBody>
          <a:bodyPr/>
          <a:lstStyle/>
          <a:p>
            <a:r>
              <a:rPr lang="en-US" sz="2800" dirty="0"/>
              <a:t>Approach – analogy to improving energy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CC014FA-0AB3-4BCA-9C96-E4BA64C2FB43}"/>
              </a:ext>
            </a:extLst>
          </p:cNvPr>
          <p:cNvSpPr txBox="1">
            <a:spLocks/>
          </p:cNvSpPr>
          <p:nvPr/>
        </p:nvSpPr>
        <p:spPr>
          <a:xfrm>
            <a:off x="549279" y="1405410"/>
            <a:ext cx="10608079" cy="4659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my energy performance need to be improved?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benchmarking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 several strategies to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Benefits often better expressed in equivalent terms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Apply this process across multiple metrics related to organizational productivity</a:t>
            </a:r>
          </a:p>
          <a:p>
            <a:pPr marL="0" indent="0">
              <a:buFont typeface="Arial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E85CDC-BAC4-4061-8171-12A965947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10" y="3252221"/>
            <a:ext cx="2194973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933DBD3-A124-479A-A8DE-7BE6CB75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824" y="3205065"/>
            <a:ext cx="1429532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C6989-DDCC-4B6A-96C0-4055B47A512B}"/>
              </a:ext>
            </a:extLst>
          </p:cNvPr>
          <p:cNvSpPr txBox="1"/>
          <p:nvPr/>
        </p:nvSpPr>
        <p:spPr>
          <a:xfrm>
            <a:off x="2518739" y="4006601"/>
            <a:ext cx="169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7030A0"/>
                </a:solidFill>
                <a:latin typeface="Montserrat"/>
              </a:rPr>
              <a:t># cars off the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310E1-047E-4407-8EE7-55961D3DAB86}"/>
              </a:ext>
            </a:extLst>
          </p:cNvPr>
          <p:cNvSpPr txBox="1"/>
          <p:nvPr/>
        </p:nvSpPr>
        <p:spPr>
          <a:xfrm>
            <a:off x="5576376" y="4006601"/>
            <a:ext cx="147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7030A0"/>
                </a:solidFill>
                <a:latin typeface="Montserrat"/>
              </a:rPr>
              <a:t>Planting # trees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A250F-E761-4358-AA4C-531CE50DB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CABA 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</a:t>
            </a:fld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3C3CCE1-8F48-43B4-A6B8-BE8F7238077C}"/>
              </a:ext>
            </a:extLst>
          </p:cNvPr>
          <p:cNvSpPr txBox="1">
            <a:spLocks/>
          </p:cNvSpPr>
          <p:nvPr/>
        </p:nvSpPr>
        <p:spPr>
          <a:xfrm>
            <a:off x="854079" y="1462636"/>
            <a:ext cx="8751887" cy="3087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CABA (Continential Automated Buildings Association)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ttp://cdn6.bigcommerce.com/s-24lnxe/product_images/uploaded_images/cel-fi-connected-home-using-mobile-signal-booster-.png">
            <a:extLst>
              <a:ext uri="{FF2B5EF4-FFF2-40B4-BE49-F238E27FC236}">
                <a16:creationId xmlns:a16="http://schemas.microsoft.com/office/drawing/2014/main" id="{0B9B82F0-7783-4794-8A94-0A78EAD6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28" y="4075713"/>
            <a:ext cx="1232916" cy="123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i.istockimg.com/file_thumbview_approve/34525834/3/stock-photo-34525834-modern-business-office-building-isolated-on-white-background.jpg">
            <a:extLst>
              <a:ext uri="{FF2B5EF4-FFF2-40B4-BE49-F238E27FC236}">
                <a16:creationId xmlns:a16="http://schemas.microsoft.com/office/drawing/2014/main" id="{5F11293E-A030-4726-8C07-CEA6664B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42" y="3975900"/>
            <a:ext cx="1232915" cy="13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caba.org/images/CABA-IIBC-XL.png">
            <a:extLst>
              <a:ext uri="{FF2B5EF4-FFF2-40B4-BE49-F238E27FC236}">
                <a16:creationId xmlns:a16="http://schemas.microsoft.com/office/drawing/2014/main" id="{7FA87CFF-3684-458D-88C1-E7642F76A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8" y="5534917"/>
            <a:ext cx="2176702" cy="6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caba.org/images/CABA-CHC-XL.png">
            <a:extLst>
              <a:ext uri="{FF2B5EF4-FFF2-40B4-BE49-F238E27FC236}">
                <a16:creationId xmlns:a16="http://schemas.microsoft.com/office/drawing/2014/main" id="{C6151338-2A93-4D31-9989-64E934FF4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27" y="5476910"/>
            <a:ext cx="1979841" cy="6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BB46A2-6244-4919-A801-A99B10E9030C}"/>
              </a:ext>
            </a:extLst>
          </p:cNvPr>
          <p:cNvSpPr/>
          <p:nvPr/>
        </p:nvSpPr>
        <p:spPr>
          <a:xfrm>
            <a:off x="870857" y="1945266"/>
            <a:ext cx="82044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CABA advances the connected home and intelligent buildings sectors.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CABA enables organizations and individuals to make informed decisions about the integration of technology, ecosystems and connected lifestyles in homes and buildings.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7699D-F9E4-4359-8425-507E2A891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6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Organizational Productivity 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DAFBD7A-0FB4-4E56-AE61-1CF86A313801}"/>
              </a:ext>
            </a:extLst>
          </p:cNvPr>
          <p:cNvSpPr txBox="1">
            <a:spLocks/>
          </p:cNvSpPr>
          <p:nvPr/>
        </p:nvSpPr>
        <p:spPr>
          <a:xfrm>
            <a:off x="518595" y="1411461"/>
            <a:ext cx="4914675" cy="33423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Benchmarks developed for these items: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Absenteeism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Employee turnover intent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Self-assessed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Job satisfaction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Health and well-being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Complaints to the Facility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31E1814-F752-4508-BFAC-92C81DFB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2596"/>
            <a:ext cx="3696532" cy="2463392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F7227-BB54-4928-9AB9-31E2C6EA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01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Organizational Productivity 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A63D6FA-EF2F-46C2-8BEC-633BA837EF2A}"/>
              </a:ext>
            </a:extLst>
          </p:cNvPr>
          <p:cNvSpPr txBox="1">
            <a:spLocks/>
          </p:cNvSpPr>
          <p:nvPr/>
        </p:nvSpPr>
        <p:spPr>
          <a:xfrm>
            <a:off x="576175" y="1365797"/>
            <a:ext cx="8701087" cy="37947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600" dirty="0">
                <a:latin typeface="Arial" panose="020B0604020202020204" pitchFamily="34" charset="0"/>
                <a:cs typeface="Arial" panose="020B0604020202020204" pitchFamily="34" charset="0"/>
              </a:rPr>
              <a:t>Office type (private vs open-plan)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600" dirty="0">
                <a:latin typeface="Arial" panose="020B0604020202020204" pitchFamily="34" charset="0"/>
                <a:cs typeface="Arial" panose="020B0604020202020204" pitchFamily="34" charset="0"/>
              </a:rPr>
              <a:t>Workplace health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600" dirty="0">
                <a:latin typeface="Arial" panose="020B0604020202020204" pitchFamily="34" charset="0"/>
                <a:cs typeface="Arial" panose="020B0604020202020204" pitchFamily="34" charset="0"/>
              </a:rPr>
              <a:t>Bonuses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600" dirty="0">
                <a:latin typeface="Arial" panose="020B0604020202020204" pitchFamily="34" charset="0"/>
                <a:cs typeface="Arial" panose="020B0604020202020204" pitchFamily="34" charset="0"/>
              </a:rPr>
              <a:t>Flexible work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Peer-reviewed literature synthesized for effects on each organizational productivity metric</a:t>
            </a:r>
          </a:p>
          <a:p>
            <a:pPr lvl="2"/>
            <a:r>
              <a:rPr lang="en-CA" sz="2600" dirty="0">
                <a:latin typeface="Arial" panose="020B0604020202020204" pitchFamily="34" charset="0"/>
                <a:cs typeface="Arial" panose="020B0604020202020204" pitchFamily="34" charset="0"/>
              </a:rPr>
              <a:t>&gt; 4,000 abstracts, and 500 full publications reviewed</a:t>
            </a:r>
          </a:p>
          <a:p>
            <a:pPr lvl="2"/>
            <a:r>
              <a:rPr lang="en-CA" sz="2600" dirty="0">
                <a:latin typeface="Arial" panose="020B0604020202020204" pitchFamily="34" charset="0"/>
                <a:cs typeface="Arial" panose="020B0604020202020204" pitchFamily="34" charset="0"/>
              </a:rPr>
              <a:t>Studies from real office workplaces only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B8C07-0FEC-4C15-BD78-F534863D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46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24A4292-66D6-429C-8569-D1F89B076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300370"/>
              </p:ext>
            </p:extLst>
          </p:nvPr>
        </p:nvGraphicFramePr>
        <p:xfrm>
          <a:off x="686127" y="1304498"/>
          <a:ext cx="7332104" cy="4415918"/>
        </p:xfrm>
        <a:graphic>
          <a:graphicData uri="http://schemas.openxmlformats.org/drawingml/2006/table">
            <a:tbl>
              <a:tblPr firstRow="1" bandRow="1"/>
              <a:tblGrid>
                <a:gridCol w="962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6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7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Strategies (IV)</a:t>
                      </a:r>
                      <a:r>
                        <a:rPr lang="en-US" sz="1100" b="1" dirty="0">
                          <a:effectLst/>
                          <a:sym typeface="Wingdings"/>
                        </a:rPr>
                        <a:t>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Better Buildings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Office Type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Workplace Health Programs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Bonuses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Flexible Work  Options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7030A0"/>
                          </a:solidFill>
                          <a:effectLst/>
                        </a:rPr>
                        <a:t>Benchmark  </a:t>
                      </a:r>
                      <a:r>
                        <a:rPr lang="en-US" sz="1100" b="0" dirty="0">
                          <a:solidFill>
                            <a:srgbClr val="7030A0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900" b="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Metrics or KPIs (DV)</a:t>
                      </a: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Unit </a:t>
                      </a:r>
                      <a:br>
                        <a:rPr lang="en-US" sz="11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2 – 15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Absenteeism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0.4 – 1.5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3.2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1.8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1.0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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day/per/</a:t>
                      </a:r>
                      <a:r>
                        <a:rPr lang="en-US" sz="11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yr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18 – 30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Employee Turnover (int.)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1.3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18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7030A0"/>
                          </a:solidFill>
                          <a:effectLst/>
                        </a:rPr>
                        <a:t>0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Self-assessed Performance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2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8– 15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60 – 80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Job Satisfaction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4 – 9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5 – 10 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12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7030A0"/>
                          </a:solidFill>
                          <a:effectLst/>
                        </a:rPr>
                        <a:t>30 – 60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Health &amp; </a:t>
                      </a:r>
                      <a:b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Well-being (symptoms)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5 – 9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55 – 75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Health &amp; </a:t>
                      </a:r>
                      <a:b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Well-being (overall)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6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11 – 12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0 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6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8A9CE2F-A4F0-4280-95C0-65CFE88BD92F}"/>
              </a:ext>
            </a:extLst>
          </p:cNvPr>
          <p:cNvSpPr/>
          <p:nvPr/>
        </p:nvSpPr>
        <p:spPr>
          <a:xfrm>
            <a:off x="2747743" y="1304498"/>
            <a:ext cx="913282" cy="441591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C8C42-1C9A-462B-9E66-A113DFB9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Research Gaps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5F310BE-8C05-4556-B27F-8E0E6DB27E65}"/>
              </a:ext>
            </a:extLst>
          </p:cNvPr>
          <p:cNvSpPr txBox="1">
            <a:spLocks/>
          </p:cNvSpPr>
          <p:nvPr/>
        </p:nvSpPr>
        <p:spPr>
          <a:xfrm>
            <a:off x="693622" y="1399336"/>
            <a:ext cx="8751887" cy="42262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New outcomes for high-profile concepts; 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e.g., employee engagement, creativity, 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new employee attraction, communication, 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and presenteeism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Analysis of archived FM complaints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Longitudinal data analysis to establish 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causation and persistence of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Measures of </a:t>
            </a:r>
            <a:r>
              <a:rPr lang="en-CA" sz="2400" i="1" dirty="0">
                <a:latin typeface="Arial" panose="020B0604020202020204" pitchFamily="34" charset="0"/>
                <a:cs typeface="Arial" panose="020B0604020202020204" pitchFamily="34" charset="0"/>
              </a:rPr>
              <a:t>in-situ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job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Leverage Internet of Things (IoT), and wearables, to enhance existing metrics, or to develop new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Common measurement scales and reporting 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formats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899FE4-7281-4BD4-A8C3-C14988E88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r="20833" b="16582"/>
          <a:stretch/>
        </p:blipFill>
        <p:spPr bwMode="auto">
          <a:xfrm>
            <a:off x="7252192" y="1715985"/>
            <a:ext cx="2101850" cy="2266782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70DA4-C429-4266-804E-368DF7F9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47" y="253905"/>
            <a:ext cx="9975209" cy="447675"/>
          </a:xfrm>
        </p:spPr>
        <p:txBody>
          <a:bodyPr/>
          <a:lstStyle/>
          <a:p>
            <a:r>
              <a:rPr lang="en-US" sz="2400" dirty="0"/>
              <a:t>Evidence for Retrofits that Improve Organizational Productivity</a:t>
            </a:r>
            <a:br>
              <a:rPr lang="en-US" sz="2400" dirty="0"/>
            </a:br>
            <a:r>
              <a:rPr lang="en-US" sz="2400" dirty="0"/>
              <a:t>Phase 2:  Task Force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2" descr="http://www.caba.org/documents/thumbnail-gallery/images/IOPBAS-view.jpg">
            <a:extLst>
              <a:ext uri="{FF2B5EF4-FFF2-40B4-BE49-F238E27FC236}">
                <a16:creationId xmlns:a16="http://schemas.microsoft.com/office/drawing/2014/main" id="{ACA1ADA8-E01E-40D5-B624-72DC6E74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5"/>
          <a:stretch/>
        </p:blipFill>
        <p:spPr bwMode="auto">
          <a:xfrm>
            <a:off x="5903874" y="2403385"/>
            <a:ext cx="3545246" cy="1564608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B392F9-3B9E-4DBB-B1BD-52F6FA57B050}"/>
              </a:ext>
            </a:extLst>
          </p:cNvPr>
          <p:cNvSpPr/>
          <p:nvPr/>
        </p:nvSpPr>
        <p:spPr>
          <a:xfrm>
            <a:off x="870857" y="1371454"/>
            <a:ext cx="52469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Bianca Van Der Zande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Signify/Philips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Brandon Buckingham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Steelcase Inc.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Craig Walker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Technologies Research Center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David Sapoznikow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Corporation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 Walker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Jennifer Veitch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 Council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Rachna Stegall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LLC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Rimes Mortimer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Corporation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Ron Zimmer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Stephen Becker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Kimberly-Clark Professional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Trevor Nightingale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 Council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Tucker Boren 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Acuity Brands, Inc.</a:t>
            </a:r>
            <a:r>
              <a:rPr lang="en-CA" dirty="0">
                <a:solidFill>
                  <a:srgbClr val="46464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6FC26-3DFB-44A3-8FE7-0B550C8E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3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Phase 2: 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5D8BA0E-B355-4570-A685-838F485E47FC}"/>
              </a:ext>
            </a:extLst>
          </p:cNvPr>
          <p:cNvSpPr txBox="1">
            <a:spLocks/>
          </p:cNvSpPr>
          <p:nvPr/>
        </p:nvSpPr>
        <p:spPr>
          <a:xfrm>
            <a:off x="575709" y="1256320"/>
            <a:ext cx="8751887" cy="30876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2 will examine the effect of building characteristics and systems on multiple metrics in the same organization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of the necessary data already exists – it then must be accessed, collated and analyzed by building features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Consortium of funding and data partners via CABA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AB2AC0-2A1A-4C7C-BED0-AD1AFE4B4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3443" r="7005" b="5251"/>
          <a:stretch/>
        </p:blipFill>
        <p:spPr bwMode="auto">
          <a:xfrm>
            <a:off x="794289" y="2882224"/>
            <a:ext cx="4947602" cy="25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2C42D-631E-4D65-9E51-39346212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9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Phase 2: Work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7AC5795-BBFE-44F6-B179-06E2E31721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415" y="1383625"/>
            <a:ext cx="8751887" cy="498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work under Phase 2 will comprise two stages: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52B083-7CAA-4DBD-B915-6CAB327C02EC}"/>
              </a:ext>
            </a:extLst>
          </p:cNvPr>
          <p:cNvGrpSpPr/>
          <p:nvPr/>
        </p:nvGrpSpPr>
        <p:grpSpPr>
          <a:xfrm>
            <a:off x="1911336" y="3644763"/>
            <a:ext cx="6327017" cy="1964382"/>
            <a:chOff x="152400" y="3511266"/>
            <a:chExt cx="8436023" cy="261917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918F69-A566-4C0A-B371-E257CDFC5317}"/>
                </a:ext>
              </a:extLst>
            </p:cNvPr>
            <p:cNvSpPr txBox="1"/>
            <p:nvPr/>
          </p:nvSpPr>
          <p:spPr>
            <a:xfrm>
              <a:off x="152400" y="4124474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7796DE-971C-42C0-BC01-9D94028B7B3A}"/>
                </a:ext>
              </a:extLst>
            </p:cNvPr>
            <p:cNvSpPr txBox="1"/>
            <p:nvPr/>
          </p:nvSpPr>
          <p:spPr>
            <a:xfrm>
              <a:off x="152400" y="4468286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24D2EC-69A2-41D4-9936-428B871AADD7}"/>
                </a:ext>
              </a:extLst>
            </p:cNvPr>
            <p:cNvSpPr txBox="1"/>
            <p:nvPr/>
          </p:nvSpPr>
          <p:spPr>
            <a:xfrm>
              <a:off x="152400" y="4823886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09CA93-46A4-4F9D-B9D9-B82F8F07488F}"/>
                </a:ext>
              </a:extLst>
            </p:cNvPr>
            <p:cNvSpPr txBox="1"/>
            <p:nvPr/>
          </p:nvSpPr>
          <p:spPr>
            <a:xfrm>
              <a:off x="152400" y="5204886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4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0C51E4-DD6F-4FE4-910C-C7C17FF6B9E0}"/>
                </a:ext>
              </a:extLst>
            </p:cNvPr>
            <p:cNvGrpSpPr/>
            <p:nvPr/>
          </p:nvGrpSpPr>
          <p:grpSpPr>
            <a:xfrm>
              <a:off x="244522" y="3511266"/>
              <a:ext cx="8343901" cy="2619176"/>
              <a:chOff x="342899" y="2120900"/>
              <a:chExt cx="8343901" cy="261917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B03B72C-8364-4503-B8D5-35C8450855CC}"/>
                  </a:ext>
                </a:extLst>
              </p:cNvPr>
              <p:cNvGrpSpPr/>
              <p:nvPr/>
            </p:nvGrpSpPr>
            <p:grpSpPr>
              <a:xfrm>
                <a:off x="342899" y="2120900"/>
                <a:ext cx="8343901" cy="2619176"/>
                <a:chOff x="342899" y="2120900"/>
                <a:chExt cx="8343901" cy="2619176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8FE5D3CB-9492-4E95-8E1B-C044959D4EC4}"/>
                    </a:ext>
                  </a:extLst>
                </p:cNvPr>
                <p:cNvGrpSpPr/>
                <p:nvPr/>
              </p:nvGrpSpPr>
              <p:grpSpPr>
                <a:xfrm>
                  <a:off x="762000" y="2895600"/>
                  <a:ext cx="7924800" cy="1066800"/>
                  <a:chOff x="762000" y="2895600"/>
                  <a:chExt cx="7924800" cy="1066800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972B7BA5-C50B-43C8-878C-4AE5D542B57B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28956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E43B940-71E0-43E4-A466-06ECBE8781FE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32258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B3C290D6-DD72-4DC1-B725-32E132DE301D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35814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827E5916-3CB7-49BA-AC95-CD3C811AFDB5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39624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00762FD-E3E2-4E77-92E1-0BDADFFABB13}"/>
                    </a:ext>
                  </a:extLst>
                </p:cNvPr>
                <p:cNvGrpSpPr/>
                <p:nvPr/>
              </p:nvGrpSpPr>
              <p:grpSpPr>
                <a:xfrm>
                  <a:off x="342899" y="2590800"/>
                  <a:ext cx="1497865" cy="2149276"/>
                  <a:chOff x="342899" y="2590800"/>
                  <a:chExt cx="1497865" cy="2149276"/>
                </a:xfrm>
              </p:grpSpPr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5AF3E234-F1D2-411F-A25B-0DF788929AC6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D8C5463-B549-48B7-9896-04B819A99696}"/>
                      </a:ext>
                    </a:extLst>
                  </p:cNvPr>
                  <p:cNvSpPr txBox="1"/>
                  <p:nvPr/>
                </p:nvSpPr>
                <p:spPr>
                  <a:xfrm>
                    <a:off x="342899" y="4432300"/>
                    <a:ext cx="1497865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 dirty="0">
                        <a:solidFill>
                          <a:prstClr val="black"/>
                        </a:solidFill>
                        <a:latin typeface="Calibri"/>
                      </a:rPr>
                      <a:t>HR survey &amp; data 1</a:t>
                    </a: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E4B1D66-210C-475A-B812-AD33013B7C10}"/>
                    </a:ext>
                  </a:extLst>
                </p:cNvPr>
                <p:cNvGrpSpPr/>
                <p:nvPr/>
              </p:nvGrpSpPr>
              <p:grpSpPr>
                <a:xfrm>
                  <a:off x="2057400" y="2578100"/>
                  <a:ext cx="1588600" cy="2149276"/>
                  <a:chOff x="342900" y="2590800"/>
                  <a:chExt cx="1588600" cy="2149276"/>
                </a:xfrm>
              </p:grpSpPr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3BF7CC05-68BC-49D4-9122-71EF9D98D9DF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936F061-7365-4D98-B0DF-C3ADABCC54EF}"/>
                      </a:ext>
                    </a:extLst>
                  </p:cNvPr>
                  <p:cNvSpPr txBox="1"/>
                  <p:nvPr/>
                </p:nvSpPr>
                <p:spPr>
                  <a:xfrm>
                    <a:off x="342900" y="4432300"/>
                    <a:ext cx="1588600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>
                        <a:solidFill>
                          <a:prstClr val="black"/>
                        </a:solidFill>
                        <a:latin typeface="Calibri"/>
                      </a:rPr>
                      <a:t>HR survey &amp; data 2</a:t>
                    </a: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1B0B27E-0332-4E05-BB1E-3D5852AF7CC9}"/>
                    </a:ext>
                  </a:extLst>
                </p:cNvPr>
                <p:cNvGrpSpPr/>
                <p:nvPr/>
              </p:nvGrpSpPr>
              <p:grpSpPr>
                <a:xfrm>
                  <a:off x="4305299" y="2569865"/>
                  <a:ext cx="1516551" cy="2149276"/>
                  <a:chOff x="342899" y="2590800"/>
                  <a:chExt cx="1516551" cy="2149276"/>
                </a:xfrm>
              </p:grpSpPr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5B134E6F-C3B3-47C8-8CC9-3165A3971B1D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B8244614-13F5-45E6-81B5-402D580D9CA0}"/>
                      </a:ext>
                    </a:extLst>
                  </p:cNvPr>
                  <p:cNvSpPr txBox="1"/>
                  <p:nvPr/>
                </p:nvSpPr>
                <p:spPr>
                  <a:xfrm>
                    <a:off x="342899" y="4432300"/>
                    <a:ext cx="1516551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>
                        <a:solidFill>
                          <a:prstClr val="black"/>
                        </a:solidFill>
                        <a:latin typeface="Calibri"/>
                      </a:rPr>
                      <a:t>HR survey &amp; data 3</a:t>
                    </a: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B5E4786-D7A7-48E6-ACE5-8F7952A5282B}"/>
                    </a:ext>
                  </a:extLst>
                </p:cNvPr>
                <p:cNvGrpSpPr/>
                <p:nvPr/>
              </p:nvGrpSpPr>
              <p:grpSpPr>
                <a:xfrm>
                  <a:off x="6553199" y="2590800"/>
                  <a:ext cx="1497871" cy="2149276"/>
                  <a:chOff x="342899" y="2590800"/>
                  <a:chExt cx="1497871" cy="2149276"/>
                </a:xfrm>
              </p:grpSpPr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06C61C39-8BD8-4E8C-9FC0-24CA65C066BB}"/>
                      </a:ext>
                    </a:extLst>
                  </p:cNvPr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1B16A87-5ED2-47A4-93CC-3F30FA1A208F}"/>
                      </a:ext>
                    </a:extLst>
                  </p:cNvPr>
                  <p:cNvSpPr txBox="1"/>
                  <p:nvPr/>
                </p:nvSpPr>
                <p:spPr>
                  <a:xfrm>
                    <a:off x="342899" y="4432300"/>
                    <a:ext cx="1497871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 dirty="0">
                        <a:solidFill>
                          <a:prstClr val="black"/>
                        </a:solidFill>
                        <a:latin typeface="Calibri"/>
                      </a:rPr>
                      <a:t>HR survey &amp; data 4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2A9F9AD-D5B6-4D66-93A7-74AD5CC80482}"/>
                    </a:ext>
                  </a:extLst>
                </p:cNvPr>
                <p:cNvGrpSpPr/>
                <p:nvPr/>
              </p:nvGrpSpPr>
              <p:grpSpPr>
                <a:xfrm>
                  <a:off x="1017100" y="2120900"/>
                  <a:ext cx="1028700" cy="864700"/>
                  <a:chOff x="1017100" y="2120900"/>
                  <a:chExt cx="1028700" cy="864700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E67790B4-DEAC-4555-8522-712D6EB32686}"/>
                      </a:ext>
                    </a:extLst>
                  </p:cNvPr>
                  <p:cNvSpPr/>
                  <p:nvPr/>
                </p:nvSpPr>
                <p:spPr>
                  <a:xfrm>
                    <a:off x="1435100" y="2805600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CA" sz="135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013F09FC-8098-4B8D-8DCC-4D438751621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25100" y="2451100"/>
                    <a:ext cx="0" cy="342900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42731BA-1B19-47F3-BD01-EC47514F8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017100" y="2120900"/>
                    <a:ext cx="1028700" cy="338555"/>
                  </a:xfrm>
                  <a:prstGeom prst="rect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CA" sz="1050">
                        <a:solidFill>
                          <a:srgbClr val="C00000"/>
                        </a:solidFill>
                        <a:latin typeface="Calibri"/>
                      </a:rPr>
                      <a:t>Retrofit 1</a:t>
                    </a: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050461E5-DC99-4BCE-AFC5-8FBD79FD18D1}"/>
                    </a:ext>
                  </a:extLst>
                </p:cNvPr>
                <p:cNvGrpSpPr/>
                <p:nvPr/>
              </p:nvGrpSpPr>
              <p:grpSpPr>
                <a:xfrm>
                  <a:off x="3048000" y="2451100"/>
                  <a:ext cx="1028700" cy="864700"/>
                  <a:chOff x="1017100" y="2120900"/>
                  <a:chExt cx="1028700" cy="864700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D8BB5E29-413B-4D00-B41E-A423D07BC325}"/>
                      </a:ext>
                    </a:extLst>
                  </p:cNvPr>
                  <p:cNvSpPr/>
                  <p:nvPr/>
                </p:nvSpPr>
                <p:spPr>
                  <a:xfrm>
                    <a:off x="1435100" y="2805600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CA" sz="135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43F84BF3-8C93-4D2A-B9AB-F3DC1578335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25100" y="2451100"/>
                    <a:ext cx="0" cy="342900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8E46021-2039-41C3-BD5A-674CD910C81F}"/>
                      </a:ext>
                    </a:extLst>
                  </p:cNvPr>
                  <p:cNvSpPr txBox="1"/>
                  <p:nvPr/>
                </p:nvSpPr>
                <p:spPr>
                  <a:xfrm>
                    <a:off x="1017100" y="2120900"/>
                    <a:ext cx="1028700" cy="338555"/>
                  </a:xfrm>
                  <a:prstGeom prst="rect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CA" sz="1050">
                        <a:solidFill>
                          <a:srgbClr val="C00000"/>
                        </a:solidFill>
                        <a:latin typeface="Calibri"/>
                      </a:rPr>
                      <a:t>Retrofit 2</a:t>
                    </a:r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5132CB6-5541-4B66-9221-5D7333A31D2F}"/>
                    </a:ext>
                  </a:extLst>
                </p:cNvPr>
                <p:cNvSpPr txBox="1"/>
                <p:nvPr/>
              </p:nvSpPr>
              <p:spPr>
                <a:xfrm>
                  <a:off x="5403851" y="2270711"/>
                  <a:ext cx="1028700" cy="338555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defRPr/>
                  </a:pPr>
                  <a:r>
                    <a:rPr lang="en-CA" sz="1050">
                      <a:solidFill>
                        <a:srgbClr val="C00000"/>
                      </a:solidFill>
                      <a:latin typeface="Calibri"/>
                    </a:rPr>
                    <a:t>Retrofit 3</a:t>
                  </a:r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BADDAA7-4CA3-4880-B7BB-AB78A865827B}"/>
                  </a:ext>
                </a:extLst>
              </p:cNvPr>
              <p:cNvSpPr/>
              <p:nvPr/>
            </p:nvSpPr>
            <p:spPr>
              <a:xfrm>
                <a:off x="5821850" y="3490300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CA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247A3A1-AA7B-4F34-A076-C069F4E794E1}"/>
                  </a:ext>
                </a:extLst>
              </p:cNvPr>
              <p:cNvCxnSpPr>
                <a:endCxn id="24" idx="2"/>
              </p:cNvCxnSpPr>
              <p:nvPr/>
            </p:nvCxnSpPr>
            <p:spPr>
              <a:xfrm flipV="1">
                <a:off x="5911851" y="2609265"/>
                <a:ext cx="6351" cy="86943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67C4492-0DFD-49CB-8A45-2C3D90E4C89B}"/>
              </a:ext>
            </a:extLst>
          </p:cNvPr>
          <p:cNvSpPr/>
          <p:nvPr/>
        </p:nvSpPr>
        <p:spPr>
          <a:xfrm>
            <a:off x="387092" y="1859448"/>
            <a:ext cx="87518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Acquisition of relevant anonymized RE and HR data from one or more partner organizations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Analysis of these data to quantify how investments in building technologies affect org. prod. metrics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31C0A36-648E-4787-A484-D18FCC58A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6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Phase 2: Deliverables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F5FA5E-693D-4399-BEE2-E00CE66C407B}"/>
              </a:ext>
            </a:extLst>
          </p:cNvPr>
          <p:cNvSpPr txBox="1">
            <a:spLocks/>
          </p:cNvSpPr>
          <p:nvPr/>
        </p:nvSpPr>
        <p:spPr>
          <a:xfrm>
            <a:off x="769123" y="1413799"/>
            <a:ext cx="8751887" cy="35288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 partners will: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 a steering committee to shape research decisions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the opportunity to review draft documents, and provide comments prior to delivery of final versions: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Detailed report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PowerPoint slide deck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Version of final report edited for submission to a scientific journal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64391-BB06-4F06-804C-B2ADA6BC3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27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Phase 2: Costs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5E4288-DFEF-4D7E-9985-C799502B1CDA}"/>
              </a:ext>
            </a:extLst>
          </p:cNvPr>
          <p:cNvSpPr txBox="1">
            <a:spLocks/>
          </p:cNvSpPr>
          <p:nvPr/>
        </p:nvSpPr>
        <p:spPr>
          <a:xfrm>
            <a:off x="705025" y="1753552"/>
            <a:ext cx="8183880" cy="2114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Tx/>
              <a:buBlip>
                <a:blip r:embed="rId2"/>
              </a:buBlip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98663" indent="-1698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In addition, this project will require data to be donated by one or more organizations. The cost of preparing the data in a format suitable to protect privacy and to be ready for the NRC to analyze are expected to be in-kind costs borne by the donor organization</a:t>
            </a:r>
          </a:p>
          <a:p>
            <a:pPr defTabSz="6858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Donor organizations will be considered full project partners and will have a seat on the Steering Committee </a:t>
            </a:r>
            <a:endParaRPr lang="en-CA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385DFC7C-BF30-4470-A219-BCBB47080F26}"/>
              </a:ext>
            </a:extLst>
          </p:cNvPr>
          <p:cNvSpPr txBox="1">
            <a:spLocks/>
          </p:cNvSpPr>
          <p:nvPr/>
        </p:nvSpPr>
        <p:spPr>
          <a:xfrm>
            <a:off x="854091" y="1220784"/>
            <a:ext cx="6804009" cy="64293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0D8AFF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EA6A2D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C2D069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AACFE3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to become a funder is $5K - $15K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9637F-A62B-4D48-A892-E73720A1D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42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30797-5635-4AA2-96F3-8091C412A1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788" y="1233488"/>
            <a:ext cx="10512425" cy="1555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2019 “</a:t>
            </a:r>
            <a:r>
              <a:rPr lang="en-US" dirty="0"/>
              <a:t>Evidence for Building Retrofits that Improve Organizational Productivity (Phase 2)</a:t>
            </a:r>
            <a:r>
              <a:rPr lang="en-CA" dirty="0"/>
              <a:t>”</a:t>
            </a:r>
          </a:p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ADF9C1-F97D-44C6-88E5-DEE3BF6978F2}"/>
              </a:ext>
            </a:extLst>
          </p:cNvPr>
          <p:cNvSpPr/>
          <p:nvPr/>
        </p:nvSpPr>
        <p:spPr>
          <a:xfrm>
            <a:off x="833388" y="5955465"/>
            <a:ext cx="6513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Free Download of Phase 1:  www.caba.org/productivity</a:t>
            </a:r>
          </a:p>
        </p:txBody>
      </p:sp>
      <p:pic>
        <p:nvPicPr>
          <p:cNvPr id="3" name="91493356-52E4-4BF2-BF32-E1A8FEAFD88A" descr="032E0467-A0DD-4671-9EA5-5B6DE4422995@hitronhub">
            <a:extLst>
              <a:ext uri="{FF2B5EF4-FFF2-40B4-BE49-F238E27FC236}">
                <a16:creationId xmlns:a16="http://schemas.microsoft.com/office/drawing/2014/main" id="{ACC958AA-BDBB-441C-8EF0-660D2074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2378158"/>
            <a:ext cx="5108269" cy="3201449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70C257B-CA86-4277-B646-3635A89D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IBC Research - Current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F12869-1FCD-40F5-9475-00CBECEFF4DF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3006E0-AF0A-4FF8-AC2F-ADB7F245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  <p:pic>
        <p:nvPicPr>
          <p:cNvPr id="1026" name="Picture 2" descr="Image result for canada NRC">
            <a:extLst>
              <a:ext uri="{FF2B5EF4-FFF2-40B4-BE49-F238E27FC236}">
                <a16:creationId xmlns:a16="http://schemas.microsoft.com/office/drawing/2014/main" id="{9EEE4124-15FB-4619-AC65-F2CC2B6E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766" y="2958030"/>
            <a:ext cx="744109" cy="46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BD0ECA-8F29-423F-9669-4B23E81B6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716" y="2941210"/>
            <a:ext cx="6136318" cy="16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7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CABA Board of Directors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1F65A-1633-4F99-8BD6-25ABEA2C5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3" y="1317642"/>
            <a:ext cx="11175648" cy="4731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4001A-7851-4BEB-96C1-386200D52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3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Siemens Smart Buildings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30</a:t>
            </a:fld>
            <a:endParaRPr lang="en-US" dirty="0"/>
          </a:p>
        </p:txBody>
      </p:sp>
      <p:pic>
        <p:nvPicPr>
          <p:cNvPr id="2" name="Online Media 1" title="Siemens Smart Buildings">
            <a:hlinkClick r:id="" action="ppaction://media"/>
            <a:extLst>
              <a:ext uri="{FF2B5EF4-FFF2-40B4-BE49-F238E27FC236}">
                <a16:creationId xmlns:a16="http://schemas.microsoft.com/office/drawing/2014/main" id="{33965679-7CBF-4239-A2BB-89E8C1F2D6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7574" y="958031"/>
            <a:ext cx="8976852" cy="5049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5AD2F-559E-4FAC-94A2-C2AD5601A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34DE36-A579-44E3-BFE8-7D3EB90D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669" y="1458411"/>
            <a:ext cx="2074965" cy="1376462"/>
          </a:xfrm>
          <a:prstGeom prst="rect">
            <a:avLst/>
          </a:prstGeom>
        </p:spPr>
      </p:pic>
      <p:pic>
        <p:nvPicPr>
          <p:cNvPr id="1026" name="Picture 2" descr="http://ntmresizer.azureedge.net/sized/358/284/www.cfmedia.vfmleonardo.com/imageRepo/6/0/96/355/209/jaxsw-club-0297-hor-clsc_S.jpg">
            <a:extLst>
              <a:ext uri="{FF2B5EF4-FFF2-40B4-BE49-F238E27FC236}">
                <a16:creationId xmlns:a16="http://schemas.microsoft.com/office/drawing/2014/main" id="{15F3CC93-B5DD-466C-B04D-F9EA2090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11" y="1091729"/>
            <a:ext cx="5350778" cy="42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08AE6-823D-4676-8DA2-F9AF27365E02}"/>
              </a:ext>
            </a:extLst>
          </p:cNvPr>
          <p:cNvSpPr txBox="1"/>
          <p:nvPr/>
        </p:nvSpPr>
        <p:spPr>
          <a:xfrm>
            <a:off x="2516697" y="5336481"/>
            <a:ext cx="7292698" cy="142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May 3 - 5, 2020</a:t>
            </a:r>
          </a:p>
          <a:p>
            <a:pPr algn="ctr"/>
            <a:r>
              <a:rPr lang="en-CA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Sawgrass Marriott Resort &amp; Spa | Ponte Vedra Beach, FL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7645A-80F7-46FC-A55C-0E77FB24E8AF}"/>
              </a:ext>
            </a:extLst>
          </p:cNvPr>
          <p:cNvSpPr txBox="1"/>
          <p:nvPr/>
        </p:nvSpPr>
        <p:spPr>
          <a:xfrm>
            <a:off x="176169" y="1402443"/>
            <a:ext cx="297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3E1D"/>
                </a:solidFill>
                <a:latin typeface="Century Gothic" panose="020B0502020202020204" pitchFamily="34" charset="0"/>
              </a:rPr>
              <a:t>CABA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24EE4-186B-40E2-BC29-726521942290}"/>
              </a:ext>
            </a:extLst>
          </p:cNvPr>
          <p:cNvSpPr txBox="1"/>
          <p:nvPr/>
        </p:nvSpPr>
        <p:spPr>
          <a:xfrm>
            <a:off x="202915" y="1767259"/>
            <a:ext cx="354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3E1D"/>
                </a:solidFill>
                <a:latin typeface="Century Gothic" panose="020B0502020202020204" pitchFamily="34" charset="0"/>
              </a:rPr>
              <a:t>SMART BUILDINGS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153BE-291A-435E-A386-19003A80E422}"/>
              </a:ext>
            </a:extLst>
          </p:cNvPr>
          <p:cNvSpPr txBox="1"/>
          <p:nvPr/>
        </p:nvSpPr>
        <p:spPr>
          <a:xfrm>
            <a:off x="204358" y="2146642"/>
            <a:ext cx="177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83E1D"/>
                </a:solidFill>
                <a:latin typeface="Century Gothic" panose="020B0502020202020204" pitchFamily="34" charset="0"/>
              </a:rPr>
              <a:t>SUMMIT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8949A-1B3F-4C45-86F7-3E8A967BCD4D}"/>
              </a:ext>
            </a:extLst>
          </p:cNvPr>
          <p:cNvSpPr txBox="1"/>
          <p:nvPr/>
        </p:nvSpPr>
        <p:spPr>
          <a:xfrm>
            <a:off x="432095" y="2723458"/>
            <a:ext cx="177163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  <a:latin typeface="Century Gothic" panose="020B0502020202020204" pitchFamily="34" charset="0"/>
              </a:rPr>
              <a:t>PRODUCED BY: </a:t>
            </a:r>
          </a:p>
        </p:txBody>
      </p:sp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C13144FE-45B4-458F-84C8-9062EDE82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8" t="27602" r="12595" b="27781"/>
          <a:stretch/>
        </p:blipFill>
        <p:spPr>
          <a:xfrm>
            <a:off x="1516745" y="2986936"/>
            <a:ext cx="1351704" cy="8042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BF84BE0-C27B-46D8-AAA2-A0F5972C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You’re Invited…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D31C0C6-F294-4AC3-8E6C-6F2DC35D00F6}"/>
              </a:ext>
            </a:extLst>
          </p:cNvPr>
          <p:cNvSpPr txBox="1">
            <a:spLocks/>
          </p:cNvSpPr>
          <p:nvPr/>
        </p:nvSpPr>
        <p:spPr>
          <a:xfrm>
            <a:off x="1236345" y="6429425"/>
            <a:ext cx="44380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2"/>
                </a:solidFill>
              </a:rPr>
              <a:t>© 2019, Continental Automated Buildings Association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77F22D-5BED-4AA0-86B5-E5187BA6F0B3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31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D4CEDA-6664-47A4-BB8B-B3BF8B530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CONTACT CABA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32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40F88-8562-4365-A022-C4B4E7ACBDE2}"/>
              </a:ext>
            </a:extLst>
          </p:cNvPr>
          <p:cNvSpPr/>
          <p:nvPr/>
        </p:nvSpPr>
        <p:spPr>
          <a:xfrm>
            <a:off x="838200" y="1801546"/>
            <a:ext cx="5831345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Continental Automated Buildings Association (CABA)</a:t>
            </a:r>
            <a:b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613.686.1814</a:t>
            </a:r>
            <a:b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Toll free: 888.798.CABA (2222) </a:t>
            </a:r>
            <a:b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caba@caba.org</a:t>
            </a:r>
            <a:br>
              <a:rPr lang="en-US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www.CABA.org </a:t>
            </a:r>
            <a:br>
              <a:rPr lang="en-US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www.twitter.com/caba_news </a:t>
            </a:r>
            <a:br>
              <a:rPr lang="en-CA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www.linkedin.com/groups?gid=2121884 </a:t>
            </a:r>
          </a:p>
          <a:p>
            <a:pPr algn="ctr">
              <a:spcBef>
                <a:spcPts val="1097"/>
              </a:spcBef>
            </a:pPr>
            <a:r>
              <a:rPr lang="en-CA" altLang="en-US" sz="2000" b="1" dirty="0">
                <a:solidFill>
                  <a:srgbClr val="E83E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to what’s next™</a:t>
            </a:r>
            <a:endParaRPr lang="en-CA" altLang="en-US" sz="2000" b="1" dirty="0">
              <a:solidFill>
                <a:srgbClr val="E83E1D"/>
              </a:solidFill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9E194-025A-4753-AA38-7DD7F687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027E8-911C-4833-80F8-F60A52B5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314" y="1719743"/>
            <a:ext cx="3228056" cy="41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4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CABA 30</a:t>
            </a:r>
            <a:r>
              <a:rPr lang="en-US" sz="2800" baseline="30000" dirty="0">
                <a:latin typeface="+mj-lt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Anniversary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33D60-5013-485C-B18D-45F5F1E3E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06" y="1340137"/>
            <a:ext cx="3278390" cy="4177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BB074E-E7D1-4625-81D1-A7E14F24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31942" cy="447675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Smart Buildings – Networked, Intelligent, Adaptable…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185">
            <a:extLst>
              <a:ext uri="{FF2B5EF4-FFF2-40B4-BE49-F238E27FC236}">
                <a16:creationId xmlns:a16="http://schemas.microsoft.com/office/drawing/2014/main" id="{E3A7B980-3659-415B-9A85-6967B728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2" y="1484784"/>
            <a:ext cx="10357092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94D09A-6231-4FB1-8190-902259ED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8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31942" cy="447675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The Architecture of a Buildings Automation System (BAS)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E0029-4017-4CA0-8285-7212114D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12" y="1538916"/>
            <a:ext cx="6876313" cy="452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3AAED-B07B-4138-9E1B-06FF1CF2E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31942" cy="447675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Intelligent Building Solutions Market Lifecycle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0D51-5008-4BFF-849E-DADAF773E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08" y="1308184"/>
            <a:ext cx="7147351" cy="519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10B087-7487-4A9A-B332-E821B72D4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3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31942" cy="447675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Enterprise Convergence Platform and Cloud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DB4D4-80C4-41BC-9B80-36A415AAB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59" y="1350705"/>
            <a:ext cx="8396505" cy="4742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B36CF-2B56-4CCA-926D-2A35CE5F6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7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F3A2D4-29A2-4B1D-B4C2-93C8018D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31942" cy="447675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Non-Residential Building Stock - North America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D08D4-E203-4D40-A826-B0D5F87F9E11}"/>
              </a:ext>
            </a:extLst>
          </p:cNvPr>
          <p:cNvSpPr txBox="1"/>
          <p:nvPr/>
        </p:nvSpPr>
        <p:spPr>
          <a:xfrm>
            <a:off x="261257" y="621211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09D5A16-2490-4CAE-9129-074832123722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487DA1-6861-46E0-B9D6-7DBF1F561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 bwMode="auto">
          <a:xfrm>
            <a:off x="1655993" y="1390882"/>
            <a:ext cx="8779946" cy="426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D9D1C-580D-498E-AD38-01FA9CCBC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95" y="6137990"/>
            <a:ext cx="2176702" cy="6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17521"/>
      </p:ext>
    </p:extLst>
  </p:cSld>
  <p:clrMapOvr>
    <a:masterClrMapping/>
  </p:clrMapOvr>
</p:sld>
</file>

<file path=ppt/theme/theme1.xml><?xml version="1.0" encoding="utf-8"?>
<a:theme xmlns:a="http://schemas.openxmlformats.org/drawingml/2006/main" name="CABA Presentation 1">
  <a:themeElements>
    <a:clrScheme name="CABA Presentation">
      <a:dk1>
        <a:srgbClr val="E83E1D"/>
      </a:dk1>
      <a:lt1>
        <a:srgbClr val="FFFFFF"/>
      </a:lt1>
      <a:dk2>
        <a:srgbClr val="464646"/>
      </a:dk2>
      <a:lt2>
        <a:srgbClr val="D7D7D7"/>
      </a:lt2>
      <a:accent1>
        <a:srgbClr val="009DF7"/>
      </a:accent1>
      <a:accent2>
        <a:srgbClr val="7A7A7A"/>
      </a:accent2>
      <a:accent3>
        <a:srgbClr val="F49200"/>
      </a:accent3>
      <a:accent4>
        <a:srgbClr val="2BAC3A"/>
      </a:accent4>
      <a:accent5>
        <a:srgbClr val="FFED00"/>
      </a:accent5>
      <a:accent6>
        <a:srgbClr val="912583"/>
      </a:accent6>
      <a:hlink>
        <a:srgbClr val="009DF7"/>
      </a:hlink>
      <a:folHlink>
        <a:srgbClr val="7A7A7A"/>
      </a:folHlink>
    </a:clrScheme>
    <a:fontScheme name="Scenariio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BA Presentation 2018.potx" id="{98D26EC6-AE9B-494F-A44F-E252D094523E}" vid="{D435817C-20ED-454E-8F26-51F322C346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1AAF986C9A944C85DCFAC721020C48" ma:contentTypeVersion="8" ma:contentTypeDescription="Create a new document." ma:contentTypeScope="" ma:versionID="e3d7d52e497195a8b0e9f63c6fc38bbe">
  <xsd:schema xmlns:xsd="http://www.w3.org/2001/XMLSchema" xmlns:xs="http://www.w3.org/2001/XMLSchema" xmlns:p="http://schemas.microsoft.com/office/2006/metadata/properties" xmlns:ns3="90d6c400-1127-4d65-8cac-13b9796e96a3" targetNamespace="http://schemas.microsoft.com/office/2006/metadata/properties" ma:root="true" ma:fieldsID="fb858a064db35fbaa748ed74ca2c9da7" ns3:_="">
    <xsd:import namespace="90d6c400-1127-4d65-8cac-13b9796e96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6c400-1127-4d65-8cac-13b9796e9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BCAEAA-67A4-467D-82F4-EE035F9B28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0D9B83-7B1D-49F7-9D86-D7A345A39A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DE45DC0-7932-45DD-930F-C17BA4468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6c400-1127-4d65-8cac-13b9796e9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CABA Presentation 2018</Template>
  <TotalTime>4520</TotalTime>
  <Words>1305</Words>
  <Application>Microsoft Office PowerPoint</Application>
  <PresentationFormat>Widescreen</PresentationFormat>
  <Paragraphs>224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Montserrat</vt:lpstr>
      <vt:lpstr>Montserrat Light</vt:lpstr>
      <vt:lpstr>CABA Presentation 1</vt:lpstr>
      <vt:lpstr>The Buildings Show INTELLIGENT BUILDINGS CAN IMPROVE ORGANIZATIONAL PRODUCTIVITY  December 4, 2019 | 10:30 AM-12 PM Ron Zimmer CABA President &amp; CEO</vt:lpstr>
      <vt:lpstr>CABA Overview</vt:lpstr>
      <vt:lpstr>CABA Board of Directors</vt:lpstr>
      <vt:lpstr>CABA 30th Anniversary</vt:lpstr>
      <vt:lpstr>Smart Buildings – Networked, Intelligent, Adaptable…</vt:lpstr>
      <vt:lpstr>The Architecture of a Buildings Automation System (BAS)</vt:lpstr>
      <vt:lpstr>Intelligent Building Solutions Market Lifecycle Analysis</vt:lpstr>
      <vt:lpstr>Enterprise Convergence Platform and Cloud Technology</vt:lpstr>
      <vt:lpstr>Non-Residential Building Stock - North America</vt:lpstr>
      <vt:lpstr>World’s “Greenest Office Building”</vt:lpstr>
      <vt:lpstr>National Research Council – CABA Board Member</vt:lpstr>
      <vt:lpstr>Project Funders</vt:lpstr>
      <vt:lpstr>Background and Objectives</vt:lpstr>
      <vt:lpstr>Background and Objectives</vt:lpstr>
      <vt:lpstr>Executive Summary</vt:lpstr>
      <vt:lpstr>Approach</vt:lpstr>
      <vt:lpstr>The “Forgotten” 90%</vt:lpstr>
      <vt:lpstr>The Forgotten 90%</vt:lpstr>
      <vt:lpstr>Approach – analogy to improving energy performance</vt:lpstr>
      <vt:lpstr>Organizational Productivity Metrics</vt:lpstr>
      <vt:lpstr>Organizational Productivity Metrics</vt:lpstr>
      <vt:lpstr>Results</vt:lpstr>
      <vt:lpstr>Research Gaps</vt:lpstr>
      <vt:lpstr>Evidence for Retrofits that Improve Organizational Productivity Phase 2:  Task Force</vt:lpstr>
      <vt:lpstr>Phase 2: Overview</vt:lpstr>
      <vt:lpstr>Phase 2: Work Plan</vt:lpstr>
      <vt:lpstr>Phase 2: Deliverables</vt:lpstr>
      <vt:lpstr>Phase 2: Costs</vt:lpstr>
      <vt:lpstr>IBC Research - Current</vt:lpstr>
      <vt:lpstr>Siemens Smart Buildings</vt:lpstr>
      <vt:lpstr>You’re Invited…</vt:lpstr>
      <vt:lpstr>CONTACT CABA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Rawlson King</dc:creator>
  <cp:lastModifiedBy>Conrad McCallum</cp:lastModifiedBy>
  <cp:revision>62</cp:revision>
  <cp:lastPrinted>2019-11-29T19:33:35Z</cp:lastPrinted>
  <dcterms:created xsi:type="dcterms:W3CDTF">2018-08-09T13:04:51Z</dcterms:created>
  <dcterms:modified xsi:type="dcterms:W3CDTF">2019-12-03T16:07:39Z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0x0101008E1AAF986C9A944C85DCFAC721020C48</vt:lpwstr>
  </property>
</Properties>
</file>