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4"/>
  </p:sldMasterIdLst>
  <p:notesMasterIdLst>
    <p:notesMasterId r:id="rId27"/>
  </p:notesMasterIdLst>
  <p:sldIdLst>
    <p:sldId id="920" r:id="rId5"/>
    <p:sldId id="919" r:id="rId6"/>
    <p:sldId id="921" r:id="rId7"/>
    <p:sldId id="922" r:id="rId8"/>
    <p:sldId id="926" r:id="rId9"/>
    <p:sldId id="935" r:id="rId10"/>
    <p:sldId id="934" r:id="rId11"/>
    <p:sldId id="890" r:id="rId12"/>
    <p:sldId id="894" r:id="rId13"/>
    <p:sldId id="891" r:id="rId14"/>
    <p:sldId id="897" r:id="rId15"/>
    <p:sldId id="930" r:id="rId16"/>
    <p:sldId id="931" r:id="rId17"/>
    <p:sldId id="899" r:id="rId18"/>
    <p:sldId id="928" r:id="rId19"/>
    <p:sldId id="923" r:id="rId20"/>
    <p:sldId id="924" r:id="rId21"/>
    <p:sldId id="929" r:id="rId22"/>
    <p:sldId id="927" r:id="rId23"/>
    <p:sldId id="925" r:id="rId24"/>
    <p:sldId id="932" r:id="rId25"/>
    <p:sldId id="93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 Zimmer" initials="RZ" lastIdx="12" clrIdx="0">
    <p:extLst>
      <p:ext uri="{19B8F6BF-5375-455C-9EA6-DF929625EA0E}">
        <p15:presenceInfo xmlns:p15="http://schemas.microsoft.com/office/powerpoint/2012/main" userId="S::zimmer@caba.org::8634aa42-c77c-474e-9700-9caf2d510a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4639B2-F18B-4466-B723-13A4E8B85EE8}" v="1" dt="2020-09-25T20:18:09.6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rad McCallum" userId="33024524-9e4b-4056-a238-386a22bc4724" providerId="ADAL" clId="{5D4639B2-F18B-4466-B723-13A4E8B85EE8}"/>
    <pc:docChg chg="custSel addSld delSld modSld sldOrd">
      <pc:chgData name="Conrad McCallum" userId="33024524-9e4b-4056-a238-386a22bc4724" providerId="ADAL" clId="{5D4639B2-F18B-4466-B723-13A4E8B85EE8}" dt="2020-09-25T20:24:28.016" v="113" actId="20577"/>
      <pc:docMkLst>
        <pc:docMk/>
      </pc:docMkLst>
      <pc:sldChg chg="add del">
        <pc:chgData name="Conrad McCallum" userId="33024524-9e4b-4056-a238-386a22bc4724" providerId="ADAL" clId="{5D4639B2-F18B-4466-B723-13A4E8B85EE8}" dt="2020-09-25T20:18:09.682" v="8"/>
        <pc:sldMkLst>
          <pc:docMk/>
          <pc:sldMk cId="2272382443" sldId="890"/>
        </pc:sldMkLst>
      </pc:sldChg>
      <pc:sldChg chg="add del">
        <pc:chgData name="Conrad McCallum" userId="33024524-9e4b-4056-a238-386a22bc4724" providerId="ADAL" clId="{5D4639B2-F18B-4466-B723-13A4E8B85EE8}" dt="2020-09-25T20:18:09.682" v="8"/>
        <pc:sldMkLst>
          <pc:docMk/>
          <pc:sldMk cId="3150802979" sldId="891"/>
        </pc:sldMkLst>
      </pc:sldChg>
      <pc:sldChg chg="add del">
        <pc:chgData name="Conrad McCallum" userId="33024524-9e4b-4056-a238-386a22bc4724" providerId="ADAL" clId="{5D4639B2-F18B-4466-B723-13A4E8B85EE8}" dt="2020-09-25T20:18:09.682" v="8"/>
        <pc:sldMkLst>
          <pc:docMk/>
          <pc:sldMk cId="480147450" sldId="894"/>
        </pc:sldMkLst>
      </pc:sldChg>
      <pc:sldChg chg="add del">
        <pc:chgData name="Conrad McCallum" userId="33024524-9e4b-4056-a238-386a22bc4724" providerId="ADAL" clId="{5D4639B2-F18B-4466-B723-13A4E8B85EE8}" dt="2020-09-25T20:18:09.682" v="8"/>
        <pc:sldMkLst>
          <pc:docMk/>
          <pc:sldMk cId="1240970995" sldId="897"/>
        </pc:sldMkLst>
      </pc:sldChg>
      <pc:sldChg chg="del">
        <pc:chgData name="Conrad McCallum" userId="33024524-9e4b-4056-a238-386a22bc4724" providerId="ADAL" clId="{5D4639B2-F18B-4466-B723-13A4E8B85EE8}" dt="2020-09-25T20:18:00.661" v="4" actId="47"/>
        <pc:sldMkLst>
          <pc:docMk/>
          <pc:sldMk cId="2849600526" sldId="898"/>
        </pc:sldMkLst>
      </pc:sldChg>
      <pc:sldChg chg="add del">
        <pc:chgData name="Conrad McCallum" userId="33024524-9e4b-4056-a238-386a22bc4724" providerId="ADAL" clId="{5D4639B2-F18B-4466-B723-13A4E8B85EE8}" dt="2020-09-25T20:18:09.682" v="8"/>
        <pc:sldMkLst>
          <pc:docMk/>
          <pc:sldMk cId="410332439" sldId="899"/>
        </pc:sldMkLst>
      </pc:sldChg>
      <pc:sldChg chg="modSp mod">
        <pc:chgData name="Conrad McCallum" userId="33024524-9e4b-4056-a238-386a22bc4724" providerId="ADAL" clId="{5D4639B2-F18B-4466-B723-13A4E8B85EE8}" dt="2020-09-25T20:22:15.407" v="40" actId="6549"/>
        <pc:sldMkLst>
          <pc:docMk/>
          <pc:sldMk cId="3203566872" sldId="925"/>
        </pc:sldMkLst>
        <pc:spChg chg="mod">
          <ac:chgData name="Conrad McCallum" userId="33024524-9e4b-4056-a238-386a22bc4724" providerId="ADAL" clId="{5D4639B2-F18B-4466-B723-13A4E8B85EE8}" dt="2020-09-25T20:22:15.407" v="40" actId="6549"/>
          <ac:spMkLst>
            <pc:docMk/>
            <pc:sldMk cId="3203566872" sldId="925"/>
            <ac:spMk id="21" creationId="{50D8A76F-829F-4EED-BE2B-574F60FEE48E}"/>
          </ac:spMkLst>
        </pc:spChg>
      </pc:sldChg>
      <pc:sldChg chg="modSp mod">
        <pc:chgData name="Conrad McCallum" userId="33024524-9e4b-4056-a238-386a22bc4724" providerId="ADAL" clId="{5D4639B2-F18B-4466-B723-13A4E8B85EE8}" dt="2020-09-25T20:22:18.917" v="45" actId="20577"/>
        <pc:sldMkLst>
          <pc:docMk/>
          <pc:sldMk cId="2598188191" sldId="927"/>
        </pc:sldMkLst>
        <pc:spChg chg="mod">
          <ac:chgData name="Conrad McCallum" userId="33024524-9e4b-4056-a238-386a22bc4724" providerId="ADAL" clId="{5D4639B2-F18B-4466-B723-13A4E8B85EE8}" dt="2020-09-25T20:22:18.917" v="45" actId="20577"/>
          <ac:spMkLst>
            <pc:docMk/>
            <pc:sldMk cId="2598188191" sldId="927"/>
            <ac:spMk id="21" creationId="{50D8A76F-829F-4EED-BE2B-574F60FEE48E}"/>
          </ac:spMkLst>
        </pc:spChg>
      </pc:sldChg>
      <pc:sldChg chg="add">
        <pc:chgData name="Conrad McCallum" userId="33024524-9e4b-4056-a238-386a22bc4724" providerId="ADAL" clId="{5D4639B2-F18B-4466-B723-13A4E8B85EE8}" dt="2020-09-25T20:18:09.682" v="8"/>
        <pc:sldMkLst>
          <pc:docMk/>
          <pc:sldMk cId="961525058" sldId="930"/>
        </pc:sldMkLst>
      </pc:sldChg>
      <pc:sldChg chg="del">
        <pc:chgData name="Conrad McCallum" userId="33024524-9e4b-4056-a238-386a22bc4724" providerId="ADAL" clId="{5D4639B2-F18B-4466-B723-13A4E8B85EE8}" dt="2020-09-25T20:17:57.318" v="0" actId="47"/>
        <pc:sldMkLst>
          <pc:docMk/>
          <pc:sldMk cId="1319406964" sldId="930"/>
        </pc:sldMkLst>
      </pc:sldChg>
      <pc:sldChg chg="modSp add mod">
        <pc:chgData name="Conrad McCallum" userId="33024524-9e4b-4056-a238-386a22bc4724" providerId="ADAL" clId="{5D4639B2-F18B-4466-B723-13A4E8B85EE8}" dt="2020-09-25T20:18:50.388" v="9" actId="20577"/>
        <pc:sldMkLst>
          <pc:docMk/>
          <pc:sldMk cId="1611033818" sldId="931"/>
        </pc:sldMkLst>
        <pc:spChg chg="mod">
          <ac:chgData name="Conrad McCallum" userId="33024524-9e4b-4056-a238-386a22bc4724" providerId="ADAL" clId="{5D4639B2-F18B-4466-B723-13A4E8B85EE8}" dt="2020-09-25T20:18:50.388" v="9" actId="20577"/>
          <ac:spMkLst>
            <pc:docMk/>
            <pc:sldMk cId="1611033818" sldId="931"/>
            <ac:spMk id="17" creationId="{186C9CC6-11A4-40FC-A8B5-93CA0C7A0BDA}"/>
          </ac:spMkLst>
        </pc:spChg>
      </pc:sldChg>
      <pc:sldChg chg="del">
        <pc:chgData name="Conrad McCallum" userId="33024524-9e4b-4056-a238-386a22bc4724" providerId="ADAL" clId="{5D4639B2-F18B-4466-B723-13A4E8B85EE8}" dt="2020-09-25T20:18:03.627" v="7" actId="47"/>
        <pc:sldMkLst>
          <pc:docMk/>
          <pc:sldMk cId="2034713732" sldId="931"/>
        </pc:sldMkLst>
      </pc:sldChg>
      <pc:sldChg chg="modSp mod">
        <pc:chgData name="Conrad McCallum" userId="33024524-9e4b-4056-a238-386a22bc4724" providerId="ADAL" clId="{5D4639B2-F18B-4466-B723-13A4E8B85EE8}" dt="2020-09-25T20:22:25.232" v="46" actId="6549"/>
        <pc:sldMkLst>
          <pc:docMk/>
          <pc:sldMk cId="482711345" sldId="932"/>
        </pc:sldMkLst>
        <pc:spChg chg="mod">
          <ac:chgData name="Conrad McCallum" userId="33024524-9e4b-4056-a238-386a22bc4724" providerId="ADAL" clId="{5D4639B2-F18B-4466-B723-13A4E8B85EE8}" dt="2020-09-25T20:22:25.232" v="46" actId="6549"/>
          <ac:spMkLst>
            <pc:docMk/>
            <pc:sldMk cId="482711345" sldId="932"/>
            <ac:spMk id="21" creationId="{50D8A76F-829F-4EED-BE2B-574F60FEE48E}"/>
          </ac:spMkLst>
        </pc:spChg>
      </pc:sldChg>
      <pc:sldChg chg="modSp mod">
        <pc:chgData name="Conrad McCallum" userId="33024524-9e4b-4056-a238-386a22bc4724" providerId="ADAL" clId="{5D4639B2-F18B-4466-B723-13A4E8B85EE8}" dt="2020-09-25T20:24:28.016" v="113" actId="20577"/>
        <pc:sldMkLst>
          <pc:docMk/>
          <pc:sldMk cId="617868662" sldId="933"/>
        </pc:sldMkLst>
        <pc:spChg chg="mod">
          <ac:chgData name="Conrad McCallum" userId="33024524-9e4b-4056-a238-386a22bc4724" providerId="ADAL" clId="{5D4639B2-F18B-4466-B723-13A4E8B85EE8}" dt="2020-09-25T20:24:28.016" v="113" actId="20577"/>
          <ac:spMkLst>
            <pc:docMk/>
            <pc:sldMk cId="617868662" sldId="933"/>
            <ac:spMk id="2" creationId="{FEA43FDF-1F09-4F6B-97C4-A03119CA4915}"/>
          </ac:spMkLst>
        </pc:spChg>
      </pc:sldChg>
      <pc:sldChg chg="modSp add mod">
        <pc:chgData name="Conrad McCallum" userId="33024524-9e4b-4056-a238-386a22bc4724" providerId="ADAL" clId="{5D4639B2-F18B-4466-B723-13A4E8B85EE8}" dt="2020-09-25T20:22:45.262" v="48" actId="1036"/>
        <pc:sldMkLst>
          <pc:docMk/>
          <pc:sldMk cId="1319406964" sldId="934"/>
        </pc:sldMkLst>
        <pc:spChg chg="mod">
          <ac:chgData name="Conrad McCallum" userId="33024524-9e4b-4056-a238-386a22bc4724" providerId="ADAL" clId="{5D4639B2-F18B-4466-B723-13A4E8B85EE8}" dt="2020-09-25T20:22:45.262" v="48" actId="1036"/>
          <ac:spMkLst>
            <pc:docMk/>
            <pc:sldMk cId="1319406964" sldId="934"/>
            <ac:spMk id="9" creationId="{6C20ACC0-69D0-402B-B334-B83509629916}"/>
          </ac:spMkLst>
        </pc:spChg>
      </pc:sldChg>
      <pc:sldChg chg="add ord">
        <pc:chgData name="Conrad McCallum" userId="33024524-9e4b-4056-a238-386a22bc4724" providerId="ADAL" clId="{5D4639B2-F18B-4466-B723-13A4E8B85EE8}" dt="2020-09-25T20:19:39.876" v="11"/>
        <pc:sldMkLst>
          <pc:docMk/>
          <pc:sldMk cId="497956974" sldId="9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321ED-B2C9-0D48-956F-A92D3C19091A}" type="datetimeFigureOut">
              <a:rPr lang="en-US" smtClean="0"/>
              <a:t>9/25/2020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5A919-F8AD-A64A-BEA2-B66A6D0F2D45}" type="slidenum">
              <a:rPr lang="en-US" smtClean="0"/>
              <a:t>‹#›</a:t>
            </a:fld>
            <a:endParaRPr lang="en-US"/>
          </a:p>
        </p:txBody>
      </p:sp>
    </p:spTree>
    <p:extLst>
      <p:ext uri="{BB962C8B-B14F-4D97-AF65-F5344CB8AC3E}">
        <p14:creationId xmlns:p14="http://schemas.microsoft.com/office/powerpoint/2010/main" val="153371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05A919-F8AD-A64A-BEA2-B66A6D0F2D45}" type="slidenum">
              <a:rPr lang="en-US" smtClean="0"/>
              <a:t>6</a:t>
            </a:fld>
            <a:endParaRPr lang="en-US"/>
          </a:p>
        </p:txBody>
      </p:sp>
    </p:spTree>
    <p:extLst>
      <p:ext uri="{BB962C8B-B14F-4D97-AF65-F5344CB8AC3E}">
        <p14:creationId xmlns:p14="http://schemas.microsoft.com/office/powerpoint/2010/main" val="4208600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05A919-F8AD-A64A-BEA2-B66A6D0F2D45}" type="slidenum">
              <a:rPr lang="en-US" smtClean="0"/>
              <a:t>7</a:t>
            </a:fld>
            <a:endParaRPr lang="en-US"/>
          </a:p>
        </p:txBody>
      </p:sp>
    </p:spTree>
    <p:extLst>
      <p:ext uri="{BB962C8B-B14F-4D97-AF65-F5344CB8AC3E}">
        <p14:creationId xmlns:p14="http://schemas.microsoft.com/office/powerpoint/2010/main" val="2942572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2134599"/>
            <a:ext cx="9490656" cy="1430024"/>
          </a:xfrm>
        </p:spPr>
        <p:txBody>
          <a:bodyPr anchor="t" anchorCtr="0">
            <a:normAutofit/>
          </a:bodyPr>
          <a:lstStyle>
            <a:lvl1pPr algn="l">
              <a:defRPr sz="5000" baseline="0">
                <a:latin typeface="Montserrat Light" charset="0"/>
              </a:defRPr>
            </a:lvl1pPr>
          </a:lstStyle>
          <a:p>
            <a:r>
              <a:rPr lang="en-US"/>
              <a:t>Click to edit Master title style</a:t>
            </a:r>
          </a:p>
        </p:txBody>
      </p:sp>
      <p:sp>
        <p:nvSpPr>
          <p:cNvPr id="3" name="Subtitle 2"/>
          <p:cNvSpPr>
            <a:spLocks noGrp="1"/>
          </p:cNvSpPr>
          <p:nvPr>
            <p:ph type="subTitle" idx="1"/>
          </p:nvPr>
        </p:nvSpPr>
        <p:spPr>
          <a:xfrm>
            <a:off x="838200" y="3656699"/>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958" y="522018"/>
            <a:ext cx="4597400" cy="142115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958" y="522018"/>
            <a:ext cx="4597400" cy="1421156"/>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sp>
        <p:nvSpPr>
          <p:cNvPr id="4" name="Footer Placeholder 3">
            <a:extLst>
              <a:ext uri="{FF2B5EF4-FFF2-40B4-BE49-F238E27FC236}">
                <a16:creationId xmlns:a16="http://schemas.microsoft.com/office/drawing/2014/main" id="{41AAF91A-3258-BF4D-9422-2EB333CF06DE}"/>
              </a:ext>
            </a:extLst>
          </p:cNvPr>
          <p:cNvSpPr>
            <a:spLocks noGrp="1"/>
          </p:cNvSpPr>
          <p:nvPr>
            <p:ph type="ftr" sz="quarter" idx="10"/>
          </p:nvPr>
        </p:nvSpPr>
        <p:spPr/>
        <p:txBody>
          <a:bodyPr/>
          <a:lstStyle>
            <a:lvl1pPr>
              <a:defRPr baseline="0">
                <a:solidFill>
                  <a:schemeClr val="tx1"/>
                </a:solidFill>
              </a:defRPr>
            </a:lvl1pPr>
          </a:lstStyle>
          <a:p>
            <a:r>
              <a:rPr lang="en-US"/>
              <a:t>© 2020, Continental Automated Buildings Association</a:t>
            </a:r>
          </a:p>
        </p:txBody>
      </p:sp>
    </p:spTree>
    <p:extLst>
      <p:ext uri="{BB962C8B-B14F-4D97-AF65-F5344CB8AC3E}">
        <p14:creationId xmlns:p14="http://schemas.microsoft.com/office/powerpoint/2010/main" val="85658379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1469581"/>
            <a:ext cx="9490656" cy="1430024"/>
          </a:xfrm>
        </p:spPr>
        <p:txBody>
          <a:bodyPr anchor="t" anchorCtr="0">
            <a:normAutofit/>
          </a:bodyPr>
          <a:lstStyle>
            <a:lvl1pPr algn="l">
              <a:defRPr sz="5000" baseline="0">
                <a:latin typeface="Montserrat Light" charset="0"/>
              </a:defRPr>
            </a:lvl1pPr>
          </a:lstStyle>
          <a:p>
            <a:r>
              <a:rPr lang="en-US"/>
              <a:t>Click to edit Master title style</a:t>
            </a:r>
          </a:p>
        </p:txBody>
      </p:sp>
      <p:sp>
        <p:nvSpPr>
          <p:cNvPr id="3" name="Subtitle 2"/>
          <p:cNvSpPr>
            <a:spLocks noGrp="1"/>
          </p:cNvSpPr>
          <p:nvPr>
            <p:ph type="subTitle" idx="1"/>
          </p:nvPr>
        </p:nvSpPr>
        <p:spPr>
          <a:xfrm>
            <a:off x="838200" y="2991681"/>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894" y="489760"/>
            <a:ext cx="1062876" cy="761524"/>
          </a:xfrm>
          <a:prstGeom prst="rect">
            <a:avLst/>
          </a:prstGeom>
        </p:spPr>
      </p:pic>
      <p:sp>
        <p:nvSpPr>
          <p:cNvPr id="5" name="Footer Placeholder 4">
            <a:extLst>
              <a:ext uri="{FF2B5EF4-FFF2-40B4-BE49-F238E27FC236}">
                <a16:creationId xmlns:a16="http://schemas.microsoft.com/office/drawing/2014/main" id="{E8F5A961-FC43-C548-8F3F-1E08153C03A7}"/>
              </a:ext>
            </a:extLst>
          </p:cNvPr>
          <p:cNvSpPr>
            <a:spLocks noGrp="1"/>
          </p:cNvSpPr>
          <p:nvPr>
            <p:ph type="ftr" sz="quarter" idx="10"/>
          </p:nvPr>
        </p:nvSpPr>
        <p:spPr/>
        <p:txBody>
          <a:bodyPr/>
          <a:lstStyle>
            <a:lvl1pPr>
              <a:defRPr baseline="0">
                <a:solidFill>
                  <a:schemeClr val="tx1"/>
                </a:solidFill>
              </a:defRPr>
            </a:lvl1pPr>
          </a:lstStyle>
          <a:p>
            <a:r>
              <a:rPr lang="en-US"/>
              <a:t>© 2020, Continental Automated Buildings Association</a:t>
            </a:r>
          </a:p>
        </p:txBody>
      </p:sp>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88" y="1233488"/>
            <a:ext cx="7202487"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Table of Contents</a:t>
            </a:r>
          </a:p>
        </p:txBody>
      </p:sp>
      <p:sp>
        <p:nvSpPr>
          <p:cNvPr id="3" name="Footer Placeholder 2">
            <a:extLst>
              <a:ext uri="{FF2B5EF4-FFF2-40B4-BE49-F238E27FC236}">
                <a16:creationId xmlns:a16="http://schemas.microsoft.com/office/drawing/2014/main" id="{B4BE8FEB-B3D2-E740-A1F9-08B6739F27A2}"/>
              </a:ext>
            </a:extLst>
          </p:cNvPr>
          <p:cNvSpPr>
            <a:spLocks noGrp="1"/>
          </p:cNvSpPr>
          <p:nvPr>
            <p:ph type="ftr" sz="quarter" idx="13"/>
          </p:nvPr>
        </p:nvSpPr>
        <p:spPr/>
        <p:txBody>
          <a:bodyPr/>
          <a:lstStyle/>
          <a:p>
            <a:r>
              <a:rPr lang="en-US"/>
              <a:t>© 2020, Continental Automated Buildings Association</a:t>
            </a:r>
          </a:p>
        </p:txBody>
      </p:sp>
      <p:sp>
        <p:nvSpPr>
          <p:cNvPr id="4" name="Slide Number Placeholder 3">
            <a:extLst>
              <a:ext uri="{FF2B5EF4-FFF2-40B4-BE49-F238E27FC236}">
                <a16:creationId xmlns:a16="http://schemas.microsoft.com/office/drawing/2014/main" id="{E0EA2349-05C3-9E4C-88BE-36723E4B6E80}"/>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60071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4DFFCA3-F12E-F04F-A9D5-54E581505E19}"/>
              </a:ext>
            </a:extLst>
          </p:cNvPr>
          <p:cNvSpPr>
            <a:spLocks noGrp="1"/>
          </p:cNvSpPr>
          <p:nvPr>
            <p:ph type="ftr" sz="quarter" idx="10"/>
          </p:nvPr>
        </p:nvSpPr>
        <p:spPr/>
        <p:txBody>
          <a:bodyPr/>
          <a:lstStyle/>
          <a:p>
            <a:r>
              <a:rPr lang="en-US"/>
              <a:t>© 2020, Continental Automated Buildings Association</a:t>
            </a:r>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2436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4" name="Footer Placeholder 3">
            <a:extLst>
              <a:ext uri="{FF2B5EF4-FFF2-40B4-BE49-F238E27FC236}">
                <a16:creationId xmlns:a16="http://schemas.microsoft.com/office/drawing/2014/main" id="{AC577C27-9A10-394B-A2D2-8F3424F3D6E0}"/>
              </a:ext>
            </a:extLst>
          </p:cNvPr>
          <p:cNvSpPr>
            <a:spLocks noGrp="1"/>
          </p:cNvSpPr>
          <p:nvPr>
            <p:ph type="ftr" sz="quarter" idx="13"/>
          </p:nvPr>
        </p:nvSpPr>
        <p:spPr/>
        <p:txBody>
          <a:bodyPr/>
          <a:lstStyle/>
          <a:p>
            <a:r>
              <a:rPr lang="en-US"/>
              <a:t>© 2020, Continental Automated Buildings Association</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89086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84664"/>
            <a:ext cx="5181600" cy="41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5" name="Footer Placeholder 4">
            <a:extLst>
              <a:ext uri="{FF2B5EF4-FFF2-40B4-BE49-F238E27FC236}">
                <a16:creationId xmlns:a16="http://schemas.microsoft.com/office/drawing/2014/main" id="{8B278174-CF46-684D-BD2C-01424DDB129B}"/>
              </a:ext>
            </a:extLst>
          </p:cNvPr>
          <p:cNvSpPr>
            <a:spLocks noGrp="1"/>
          </p:cNvSpPr>
          <p:nvPr>
            <p:ph type="ftr" sz="quarter" idx="13"/>
          </p:nvPr>
        </p:nvSpPr>
        <p:spPr/>
        <p:txBody>
          <a:bodyPr/>
          <a:lstStyle/>
          <a:p>
            <a:r>
              <a:rPr lang="en-US"/>
              <a:t>© 2020, Continental Automated Buildings Association</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4077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Text</a:t>
            </a:r>
          </a:p>
        </p:txBody>
      </p:sp>
      <p:sp>
        <p:nvSpPr>
          <p:cNvPr id="3" name="Footer Placeholder 2">
            <a:extLst>
              <a:ext uri="{FF2B5EF4-FFF2-40B4-BE49-F238E27FC236}">
                <a16:creationId xmlns:a16="http://schemas.microsoft.com/office/drawing/2014/main" id="{26FFE725-3D11-7842-874E-6ED32D37B5AB}"/>
              </a:ext>
            </a:extLst>
          </p:cNvPr>
          <p:cNvSpPr>
            <a:spLocks noGrp="1"/>
          </p:cNvSpPr>
          <p:nvPr>
            <p:ph type="ftr" sz="quarter" idx="14"/>
          </p:nvPr>
        </p:nvSpPr>
        <p:spPr/>
        <p:txBody>
          <a:bodyPr/>
          <a:lstStyle/>
          <a:p>
            <a:r>
              <a:rPr lang="en-US"/>
              <a:t>© 2020, Continental Automated Buildings Association</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9772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Enter Header text</a:t>
            </a:r>
          </a:p>
        </p:txBody>
      </p:sp>
      <p:sp>
        <p:nvSpPr>
          <p:cNvPr id="3" name="Footer Placeholder 2">
            <a:extLst>
              <a:ext uri="{FF2B5EF4-FFF2-40B4-BE49-F238E27FC236}">
                <a16:creationId xmlns:a16="http://schemas.microsoft.com/office/drawing/2014/main" id="{AF03E2FB-8494-A04C-B7C2-13E3027595D9}"/>
              </a:ext>
            </a:extLst>
          </p:cNvPr>
          <p:cNvSpPr>
            <a:spLocks noGrp="1"/>
          </p:cNvSpPr>
          <p:nvPr>
            <p:ph type="ftr" sz="quarter" idx="14"/>
          </p:nvPr>
        </p:nvSpPr>
        <p:spPr/>
        <p:txBody>
          <a:bodyPr/>
          <a:lstStyle/>
          <a:p>
            <a:r>
              <a:rPr lang="en-US"/>
              <a:t>© 2020, Continental Automated Buildings Association</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072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
        <p:nvSpPr>
          <p:cNvPr id="5" name="Slide Number Placeholder 4">
            <a:extLst>
              <a:ext uri="{FF2B5EF4-FFF2-40B4-BE49-F238E27FC236}">
                <a16:creationId xmlns:a16="http://schemas.microsoft.com/office/drawing/2014/main" id="{CD570C52-4A05-1744-BCD2-0537DC4DCF4C}"/>
              </a:ext>
            </a:extLst>
          </p:cNvPr>
          <p:cNvSpPr>
            <a:spLocks noGrp="1"/>
          </p:cNvSpPr>
          <p:nvPr>
            <p:ph type="sldNum" sz="quarter" idx="4"/>
          </p:nvPr>
        </p:nvSpPr>
        <p:spPr>
          <a:xfrm>
            <a:off x="833388" y="6356351"/>
            <a:ext cx="620027" cy="352458"/>
          </a:xfrm>
          <a:prstGeom prst="rect">
            <a:avLst/>
          </a:prstGeom>
        </p:spPr>
        <p:txBody>
          <a:bodyPr vert="horz" lIns="91440" tIns="45720" rIns="91440" bIns="45720" rtlCol="0" anchor="ctr"/>
          <a:lstStyle>
            <a:lvl1pPr algn="l">
              <a:defRPr sz="1200" baseline="0">
                <a:solidFill>
                  <a:schemeClr val="tx1"/>
                </a:solidFill>
              </a:defRPr>
            </a:lvl1pPr>
          </a:lstStyle>
          <a:p>
            <a:fld id="{4658F449-AC56-C64A-8488-86A10DE691DA}" type="slidenum">
              <a:rPr lang="en-US" smtClean="0"/>
              <a:pPr/>
              <a:t>‹#›</a:t>
            </a:fld>
            <a:endParaRPr lang="en-US"/>
          </a:p>
        </p:txBody>
      </p:sp>
      <p:sp>
        <p:nvSpPr>
          <p:cNvPr id="6" name="Footer Placeholder 5">
            <a:extLst>
              <a:ext uri="{FF2B5EF4-FFF2-40B4-BE49-F238E27FC236}">
                <a16:creationId xmlns:a16="http://schemas.microsoft.com/office/drawing/2014/main" id="{BE5E1C2C-2A72-7C4F-9C59-673899DC78BB}"/>
              </a:ext>
            </a:extLst>
          </p:cNvPr>
          <p:cNvSpPr>
            <a:spLocks noGrp="1"/>
          </p:cNvSpPr>
          <p:nvPr>
            <p:ph type="ftr" sz="quarter" idx="3"/>
          </p:nvPr>
        </p:nvSpPr>
        <p:spPr>
          <a:xfrm>
            <a:off x="1645920" y="6356350"/>
            <a:ext cx="4438048" cy="365125"/>
          </a:xfrm>
          <a:prstGeom prst="rect">
            <a:avLst/>
          </a:prstGeom>
        </p:spPr>
        <p:txBody>
          <a:bodyPr vert="horz" lIns="91440" tIns="45720" rIns="91440" bIns="45720" rtlCol="0" anchor="ctr"/>
          <a:lstStyle>
            <a:lvl1pPr algn="l">
              <a:defRPr sz="1000" baseline="0">
                <a:solidFill>
                  <a:schemeClr val="accent2"/>
                </a:solidFill>
              </a:defRPr>
            </a:lvl1pPr>
          </a:lstStyle>
          <a:p>
            <a:r>
              <a:rPr lang="en-US"/>
              <a:t>© 2020, Continental Automated Buildings Association</a:t>
            </a:r>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279781" y="-274437"/>
            <a:ext cx="1931469" cy="1255633"/>
          </a:xfrm>
          <a:prstGeom prst="rect">
            <a:avLst/>
          </a:prstGeom>
        </p:spPr>
      </p:pic>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Lst>
  <p:hf hd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529" userDrawn="1">
          <p15:clr>
            <a:srgbClr val="F26B43"/>
          </p15:clr>
        </p15:guide>
        <p15:guide id="9" pos="715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click.agilitypr.delivery/ls/click?upn=jciR6Xz9jrxQlWrd9kgTB25eJsAKWEZMzIi4EGqAJiE-3DtH06_-2FGvGjPK3FqeQaYP-2FMHAz8pjPK5q5AuB83myYHT7h0c0nt5dhBNh6iJBDGQVh4MNNsDV6NgaXokevIDT0bkCmZYE4d-2FjiVsD2dZimHbD4JoSHam-2BZqoNuLDheZCqS4G-2FG8PcNZlUcAQyHnhp20d7rMH-2B1E2bEY8BDc2O57V-2B-2B4kfhXFMFXPt3tS6X5jvLja7Lk8R7aH-2FG1A-2BSRFl-2B90VpvWX16hcgqbEjltwMg95jW-2FUrWmfoi0ikAAyr7MR6tqpHHXHa6t-2FRG-2B7K916Oa4R6WEuwV9eTndWWRa7UTEu8YUGPuNQGA9KEtNSJm4L3PiO-2FDhr1fTnxBC2XWP7B6Ur28lo0xcTbTVxCycw3VyagsLLgtUKDXj-2BLvUKpZyQU8MxNkSSKiDwGwjKpzLERz84O-2BLIevyzqieC60e7-2BDe2wOBg-3D" TargetMode="External"/><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C8E147-0753-4CE0-AFEF-9DC7AB03098B}"/>
              </a:ext>
            </a:extLst>
          </p:cNvPr>
          <p:cNvPicPr>
            <a:picLocks noChangeAspect="1"/>
          </p:cNvPicPr>
          <p:nvPr/>
        </p:nvPicPr>
        <p:blipFill rotWithShape="1">
          <a:blip r:embed="rId2"/>
          <a:srcRect l="11037"/>
          <a:stretch/>
        </p:blipFill>
        <p:spPr>
          <a:xfrm>
            <a:off x="9662017" y="936211"/>
            <a:ext cx="2529983" cy="1706321"/>
          </a:xfrm>
          <a:prstGeom prst="rect">
            <a:avLst/>
          </a:prstGeom>
        </p:spPr>
      </p:pic>
      <p:sp>
        <p:nvSpPr>
          <p:cNvPr id="4" name="Title 3"/>
          <p:cNvSpPr>
            <a:spLocks noGrp="1"/>
          </p:cNvSpPr>
          <p:nvPr>
            <p:ph type="title"/>
          </p:nvPr>
        </p:nvSpPr>
        <p:spPr>
          <a:xfrm>
            <a:off x="839793" y="170727"/>
            <a:ext cx="9436721" cy="524107"/>
          </a:xfrm>
        </p:spPr>
        <p:txBody>
          <a:bodyPr/>
          <a:lstStyle/>
          <a:p>
            <a:r>
              <a:rPr lang="en-US" dirty="0"/>
              <a:t>Agenda</a:t>
            </a:r>
            <a:r>
              <a:rPr lang="en-US" sz="2800" dirty="0"/>
              <a:t> – Building Awareness and External Relations</a:t>
            </a:r>
            <a:endParaRPr lang="en-US" dirty="0"/>
          </a:p>
        </p:txBody>
      </p:sp>
      <p:sp>
        <p:nvSpPr>
          <p:cNvPr id="5" name="Text Placeholder 4"/>
          <p:cNvSpPr>
            <a:spLocks noGrp="1"/>
          </p:cNvSpPr>
          <p:nvPr>
            <p:ph type="body" sz="quarter" idx="12"/>
          </p:nvPr>
        </p:nvSpPr>
        <p:spPr>
          <a:xfrm>
            <a:off x="839793" y="1299573"/>
            <a:ext cx="11156464" cy="4932362"/>
          </a:xfrm>
        </p:spPr>
        <p:txBody>
          <a:bodyPr>
            <a:normAutofit/>
          </a:bodyPr>
          <a:lstStyle/>
          <a:p>
            <a:pPr marL="0" indent="0">
              <a:buNone/>
            </a:pPr>
            <a:r>
              <a:rPr lang="en-US" sz="2400" dirty="0"/>
              <a:t>A.   Agenda</a:t>
            </a:r>
          </a:p>
          <a:p>
            <a:pPr marL="0" indent="0">
              <a:buNone/>
            </a:pPr>
            <a:r>
              <a:rPr lang="en-US" sz="2400" dirty="0"/>
              <a:t>B.   About the “Building Awareness and External Relations” Working Group</a:t>
            </a:r>
          </a:p>
          <a:p>
            <a:pPr marL="0" indent="0">
              <a:buNone/>
            </a:pPr>
            <a:r>
              <a:rPr lang="en-US" sz="2400" dirty="0"/>
              <a:t>C.   Review and discussion of three (3) main tactics </a:t>
            </a:r>
          </a:p>
          <a:p>
            <a:pPr marL="0" indent="0">
              <a:buNone/>
            </a:pPr>
            <a:r>
              <a:rPr lang="en-US" sz="2400" dirty="0"/>
              <a:t>	1) Enhance channels to build awareness of CABA as a key industry resource for research and networking</a:t>
            </a:r>
          </a:p>
          <a:p>
            <a:pPr marL="0" indent="0">
              <a:buNone/>
            </a:pPr>
            <a:r>
              <a:rPr lang="en-US" sz="2400" dirty="0"/>
              <a:t>	2) Develop a content marketing strategy to enhance external relations</a:t>
            </a:r>
          </a:p>
          <a:p>
            <a:pPr marL="0" indent="0">
              <a:buNone/>
            </a:pPr>
            <a:r>
              <a:rPr lang="en-US" sz="2400" dirty="0"/>
              <a:t>	3) Use social media to raise profile of CABA</a:t>
            </a:r>
          </a:p>
          <a:p>
            <a:pPr marL="0" indent="0">
              <a:buNone/>
            </a:pPr>
            <a:r>
              <a:rPr lang="en-US" sz="2400" dirty="0"/>
              <a:t>D.  New business or recommendations	</a:t>
            </a:r>
          </a:p>
          <a:p>
            <a:pPr marL="0" indent="0">
              <a:buNone/>
            </a:pPr>
            <a:r>
              <a:rPr lang="en-US" sz="2400" dirty="0"/>
              <a:t>E.   Adjournment</a:t>
            </a:r>
          </a:p>
        </p:txBody>
      </p:sp>
      <p:sp>
        <p:nvSpPr>
          <p:cNvPr id="2" name="Slide Number Placeholder 1">
            <a:extLst>
              <a:ext uri="{FF2B5EF4-FFF2-40B4-BE49-F238E27FC236}">
                <a16:creationId xmlns:a16="http://schemas.microsoft.com/office/drawing/2014/main" id="{03E6F4FB-BF07-48AE-AFF6-D4E572C2D504}"/>
              </a:ext>
            </a:extLst>
          </p:cNvPr>
          <p:cNvSpPr>
            <a:spLocks noGrp="1"/>
          </p:cNvSpPr>
          <p:nvPr>
            <p:ph type="sldNum" sz="quarter" idx="14"/>
          </p:nvPr>
        </p:nvSpPr>
        <p:spPr/>
        <p:txBody>
          <a:bodyPr/>
          <a:lstStyle/>
          <a:p>
            <a:fld id="{4658F449-AC56-C64A-8488-86A10DE691DA}" type="slidenum">
              <a:rPr lang="en-US" smtClean="0"/>
              <a:pPr/>
              <a:t>1</a:t>
            </a:fld>
            <a:endParaRPr lang="en-US"/>
          </a:p>
        </p:txBody>
      </p:sp>
      <p:sp>
        <p:nvSpPr>
          <p:cNvPr id="6" name="Footer Placeholder 3">
            <a:extLst>
              <a:ext uri="{FF2B5EF4-FFF2-40B4-BE49-F238E27FC236}">
                <a16:creationId xmlns:a16="http://schemas.microsoft.com/office/drawing/2014/main" id="{90C0885D-6195-4712-A200-0A9B25168CEC}"/>
              </a:ext>
            </a:extLst>
          </p:cNvPr>
          <p:cNvSpPr>
            <a:spLocks noGrp="1"/>
          </p:cNvSpPr>
          <p:nvPr>
            <p:ph type="ftr" sz="quarter" idx="13"/>
          </p:nvPr>
        </p:nvSpPr>
        <p:spPr>
          <a:xfrm>
            <a:off x="1645920" y="6356350"/>
            <a:ext cx="4438048" cy="365125"/>
          </a:xfrm>
        </p:spPr>
        <p:txBody>
          <a:bodyPr/>
          <a:lstStyle/>
          <a:p>
            <a:r>
              <a:rPr lang="en-US"/>
              <a:t>© 2020, Continental Automated Buildings Association</a:t>
            </a:r>
          </a:p>
        </p:txBody>
      </p:sp>
    </p:spTree>
    <p:extLst>
      <p:ext uri="{BB962C8B-B14F-4D97-AF65-F5344CB8AC3E}">
        <p14:creationId xmlns:p14="http://schemas.microsoft.com/office/powerpoint/2010/main" val="2923181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54DE-FE10-4121-B54F-CC3C86A1B11A}"/>
              </a:ext>
            </a:extLst>
          </p:cNvPr>
          <p:cNvSpPr>
            <a:spLocks noGrp="1"/>
          </p:cNvSpPr>
          <p:nvPr>
            <p:ph type="title"/>
          </p:nvPr>
        </p:nvSpPr>
        <p:spPr/>
        <p:txBody>
          <a:bodyPr/>
          <a:lstStyle/>
          <a:p>
            <a:r>
              <a:rPr lang="en-US" spc="-5" dirty="0">
                <a:latin typeface="Montserrat Light"/>
              </a:rPr>
              <a:t>Web site engagement and SEO</a:t>
            </a:r>
            <a:endParaRPr lang="en-US" dirty="0"/>
          </a:p>
        </p:txBody>
      </p:sp>
      <p:sp>
        <p:nvSpPr>
          <p:cNvPr id="11" name="Text Placeholder 10">
            <a:extLst>
              <a:ext uri="{FF2B5EF4-FFF2-40B4-BE49-F238E27FC236}">
                <a16:creationId xmlns:a16="http://schemas.microsoft.com/office/drawing/2014/main" id="{075D72A9-02E7-4EDA-A0CB-AE36056A04F7}"/>
              </a:ext>
            </a:extLst>
          </p:cNvPr>
          <p:cNvSpPr>
            <a:spLocks noGrp="1"/>
          </p:cNvSpPr>
          <p:nvPr>
            <p:ph type="body" sz="quarter" idx="12"/>
          </p:nvPr>
        </p:nvSpPr>
        <p:spPr>
          <a:xfrm>
            <a:off x="958024" y="2948888"/>
            <a:ext cx="10512425" cy="532833"/>
          </a:xfrm>
        </p:spPr>
        <p:txBody>
          <a:bodyPr>
            <a:noAutofit/>
          </a:bodyPr>
          <a:lstStyle/>
          <a:p>
            <a:pPr marL="0" indent="0">
              <a:buNone/>
            </a:pPr>
            <a:r>
              <a:rPr lang="en-US" dirty="0">
                <a:solidFill>
                  <a:schemeClr val="tx2"/>
                </a:solidFill>
                <a:latin typeface="Montserrat"/>
              </a:rPr>
              <a:t>Referrals Reflect a Diversity of Sources - with the CABA </a:t>
            </a:r>
            <a:r>
              <a:rPr lang="en-US" dirty="0" err="1">
                <a:solidFill>
                  <a:schemeClr val="tx2"/>
                </a:solidFill>
                <a:latin typeface="Montserrat"/>
              </a:rPr>
              <a:t>NewsBrief</a:t>
            </a:r>
            <a:r>
              <a:rPr lang="en-US" dirty="0">
                <a:solidFill>
                  <a:schemeClr val="tx2"/>
                </a:solidFill>
                <a:latin typeface="Montserrat"/>
              </a:rPr>
              <a:t> being the Leading Source</a:t>
            </a:r>
          </a:p>
          <a:p>
            <a:endParaRPr lang="en-US" dirty="0">
              <a:latin typeface="Montserrat"/>
            </a:endParaRPr>
          </a:p>
        </p:txBody>
      </p:sp>
      <p:sp>
        <p:nvSpPr>
          <p:cNvPr id="3" name="Footer Placeholder 2">
            <a:extLst>
              <a:ext uri="{FF2B5EF4-FFF2-40B4-BE49-F238E27FC236}">
                <a16:creationId xmlns:a16="http://schemas.microsoft.com/office/drawing/2014/main" id="{E58EBDDC-356F-4496-A60E-28B3A253BB0C}"/>
              </a:ext>
            </a:extLst>
          </p:cNvPr>
          <p:cNvSpPr>
            <a:spLocks noGrp="1"/>
          </p:cNvSpPr>
          <p:nvPr>
            <p:ph type="ftr" sz="quarter" idx="13"/>
          </p:nvPr>
        </p:nvSpPr>
        <p:spPr/>
        <p:txBody>
          <a:bodyPr/>
          <a:lstStyle/>
          <a:p>
            <a:r>
              <a:rPr lang="en-US"/>
              <a:t>© 2020, Continental Automated Buildings Association</a:t>
            </a:r>
            <a:endParaRPr lang="en-US" dirty="0"/>
          </a:p>
        </p:txBody>
      </p:sp>
      <p:sp>
        <p:nvSpPr>
          <p:cNvPr id="4" name="Slide Number Placeholder 3">
            <a:extLst>
              <a:ext uri="{FF2B5EF4-FFF2-40B4-BE49-F238E27FC236}">
                <a16:creationId xmlns:a16="http://schemas.microsoft.com/office/drawing/2014/main" id="{8EB51476-8EAC-45DA-8D7B-F979DE8461F8}"/>
              </a:ext>
            </a:extLst>
          </p:cNvPr>
          <p:cNvSpPr>
            <a:spLocks noGrp="1"/>
          </p:cNvSpPr>
          <p:nvPr>
            <p:ph type="sldNum" sz="quarter" idx="14"/>
          </p:nvPr>
        </p:nvSpPr>
        <p:spPr/>
        <p:txBody>
          <a:bodyPr/>
          <a:lstStyle/>
          <a:p>
            <a:fld id="{4658F449-AC56-C64A-8488-86A10DE691DA}" type="slidenum">
              <a:rPr lang="en-US" smtClean="0"/>
              <a:pPr/>
              <a:t>10</a:t>
            </a:fld>
            <a:endParaRPr lang="en-US"/>
          </a:p>
        </p:txBody>
      </p:sp>
      <p:sp>
        <p:nvSpPr>
          <p:cNvPr id="5" name="TextBox 4">
            <a:extLst>
              <a:ext uri="{FF2B5EF4-FFF2-40B4-BE49-F238E27FC236}">
                <a16:creationId xmlns:a16="http://schemas.microsoft.com/office/drawing/2014/main" id="{4B4EAE21-F2A3-4300-83A8-7443ACB6D6AB}"/>
              </a:ext>
            </a:extLst>
          </p:cNvPr>
          <p:cNvSpPr txBox="1"/>
          <p:nvPr/>
        </p:nvSpPr>
        <p:spPr>
          <a:xfrm>
            <a:off x="973124" y="3830304"/>
            <a:ext cx="4438048" cy="1384995"/>
          </a:xfrm>
          <a:prstGeom prst="rect">
            <a:avLst/>
          </a:prstGeom>
          <a:noFill/>
        </p:spPr>
        <p:txBody>
          <a:bodyPr wrap="square" rtlCol="0">
            <a:spAutoFit/>
          </a:bodyPr>
          <a:lstStyle/>
          <a:p>
            <a:r>
              <a:rPr lang="en-US" sz="2800" dirty="0">
                <a:solidFill>
                  <a:schemeClr val="tx2"/>
                </a:solidFill>
              </a:rPr>
              <a:t>Multiview – 49%</a:t>
            </a:r>
            <a:br>
              <a:rPr lang="en-US" sz="2800" dirty="0">
                <a:solidFill>
                  <a:schemeClr val="tx2"/>
                </a:solidFill>
              </a:rPr>
            </a:br>
            <a:r>
              <a:rPr lang="en-US" sz="2800" dirty="0">
                <a:solidFill>
                  <a:schemeClr val="tx2"/>
                </a:solidFill>
              </a:rPr>
              <a:t>LinkedIn 13%</a:t>
            </a:r>
            <a:br>
              <a:rPr lang="en-US" sz="2800" dirty="0">
                <a:solidFill>
                  <a:schemeClr val="tx2"/>
                </a:solidFill>
              </a:rPr>
            </a:br>
            <a:r>
              <a:rPr lang="en-US" sz="2800" dirty="0">
                <a:solidFill>
                  <a:schemeClr val="tx2"/>
                </a:solidFill>
              </a:rPr>
              <a:t>Other – 37%</a:t>
            </a:r>
          </a:p>
        </p:txBody>
      </p:sp>
      <p:pic>
        <p:nvPicPr>
          <p:cNvPr id="12" name="Picture 11">
            <a:extLst>
              <a:ext uri="{FF2B5EF4-FFF2-40B4-BE49-F238E27FC236}">
                <a16:creationId xmlns:a16="http://schemas.microsoft.com/office/drawing/2014/main" id="{588EA3C8-C312-41BC-BC9F-BD56ADC8CAC5}"/>
              </a:ext>
            </a:extLst>
          </p:cNvPr>
          <p:cNvPicPr>
            <a:picLocks noChangeAspect="1"/>
          </p:cNvPicPr>
          <p:nvPr/>
        </p:nvPicPr>
        <p:blipFill rotWithShape="1">
          <a:blip r:embed="rId2"/>
          <a:srcRect l="28209" r="26488"/>
          <a:stretch/>
        </p:blipFill>
        <p:spPr>
          <a:xfrm>
            <a:off x="3864944" y="3994637"/>
            <a:ext cx="3900881" cy="1057275"/>
          </a:xfrm>
          <a:prstGeom prst="rect">
            <a:avLst/>
          </a:prstGeom>
        </p:spPr>
      </p:pic>
      <p:pic>
        <p:nvPicPr>
          <p:cNvPr id="14" name="Picture 13">
            <a:extLst>
              <a:ext uri="{FF2B5EF4-FFF2-40B4-BE49-F238E27FC236}">
                <a16:creationId xmlns:a16="http://schemas.microsoft.com/office/drawing/2014/main" id="{ED656346-615B-4EB2-B89B-07FF787AAA17}"/>
              </a:ext>
            </a:extLst>
          </p:cNvPr>
          <p:cNvPicPr>
            <a:picLocks noChangeAspect="1"/>
          </p:cNvPicPr>
          <p:nvPr/>
        </p:nvPicPr>
        <p:blipFill>
          <a:blip r:embed="rId3"/>
          <a:stretch>
            <a:fillRect/>
          </a:stretch>
        </p:blipFill>
        <p:spPr>
          <a:xfrm>
            <a:off x="7959482" y="4033213"/>
            <a:ext cx="3900880" cy="1254381"/>
          </a:xfrm>
          <a:prstGeom prst="rect">
            <a:avLst/>
          </a:prstGeom>
        </p:spPr>
      </p:pic>
      <p:sp>
        <p:nvSpPr>
          <p:cNvPr id="15" name="TextBox 14">
            <a:extLst>
              <a:ext uri="{FF2B5EF4-FFF2-40B4-BE49-F238E27FC236}">
                <a16:creationId xmlns:a16="http://schemas.microsoft.com/office/drawing/2014/main" id="{43CB63F2-2AD1-4E36-8D49-26027C6CFD43}"/>
              </a:ext>
            </a:extLst>
          </p:cNvPr>
          <p:cNvSpPr txBox="1"/>
          <p:nvPr/>
        </p:nvSpPr>
        <p:spPr>
          <a:xfrm>
            <a:off x="915448" y="1424255"/>
            <a:ext cx="10361103" cy="954107"/>
          </a:xfrm>
          <a:prstGeom prst="rect">
            <a:avLst/>
          </a:prstGeom>
          <a:noFill/>
        </p:spPr>
        <p:txBody>
          <a:bodyPr wrap="square" rtlCol="0">
            <a:spAutoFit/>
          </a:bodyPr>
          <a:lstStyle/>
          <a:p>
            <a:r>
              <a:rPr lang="en-US" sz="2800" dirty="0">
                <a:solidFill>
                  <a:schemeClr val="tx2"/>
                </a:solidFill>
              </a:rPr>
              <a:t>Channels for inbound traffic may be divided into Direct (69%), Organic Search (21%) and Referral (10%)</a:t>
            </a:r>
          </a:p>
        </p:txBody>
      </p:sp>
    </p:spTree>
    <p:extLst>
      <p:ext uri="{BB962C8B-B14F-4D97-AF65-F5344CB8AC3E}">
        <p14:creationId xmlns:p14="http://schemas.microsoft.com/office/powerpoint/2010/main" val="3150802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D2D28-4724-4CF2-8329-EC2FEB139A3A}"/>
              </a:ext>
            </a:extLst>
          </p:cNvPr>
          <p:cNvPicPr>
            <a:picLocks noChangeAspect="1"/>
          </p:cNvPicPr>
          <p:nvPr/>
        </p:nvPicPr>
        <p:blipFill rotWithShape="1">
          <a:blip r:embed="rId2"/>
          <a:srcRect t="8544"/>
          <a:stretch/>
        </p:blipFill>
        <p:spPr>
          <a:xfrm>
            <a:off x="4767632" y="1460967"/>
            <a:ext cx="4576188" cy="2950982"/>
          </a:xfrm>
          <a:prstGeom prst="rect">
            <a:avLst/>
          </a:prstGeom>
        </p:spPr>
      </p:pic>
      <p:sp>
        <p:nvSpPr>
          <p:cNvPr id="2" name="Title 1">
            <a:extLst>
              <a:ext uri="{FF2B5EF4-FFF2-40B4-BE49-F238E27FC236}">
                <a16:creationId xmlns:a16="http://schemas.microsoft.com/office/drawing/2014/main" id="{6C5154DE-FE10-4121-B54F-CC3C86A1B11A}"/>
              </a:ext>
            </a:extLst>
          </p:cNvPr>
          <p:cNvSpPr>
            <a:spLocks noGrp="1"/>
          </p:cNvSpPr>
          <p:nvPr>
            <p:ph type="title"/>
          </p:nvPr>
        </p:nvSpPr>
        <p:spPr/>
        <p:txBody>
          <a:bodyPr/>
          <a:lstStyle/>
          <a:p>
            <a:r>
              <a:rPr lang="en-US" spc="-5" dirty="0">
                <a:latin typeface="Montserrat Light"/>
              </a:rPr>
              <a:t>Web site engagement and SEO</a:t>
            </a:r>
            <a:endParaRPr lang="en-US" dirty="0"/>
          </a:p>
        </p:txBody>
      </p:sp>
      <p:sp>
        <p:nvSpPr>
          <p:cNvPr id="3" name="Footer Placeholder 2">
            <a:extLst>
              <a:ext uri="{FF2B5EF4-FFF2-40B4-BE49-F238E27FC236}">
                <a16:creationId xmlns:a16="http://schemas.microsoft.com/office/drawing/2014/main" id="{E58EBDDC-356F-4496-A60E-28B3A253BB0C}"/>
              </a:ext>
            </a:extLst>
          </p:cNvPr>
          <p:cNvSpPr>
            <a:spLocks noGrp="1"/>
          </p:cNvSpPr>
          <p:nvPr>
            <p:ph type="ftr" sz="quarter" idx="13"/>
          </p:nvPr>
        </p:nvSpPr>
        <p:spPr/>
        <p:txBody>
          <a:bodyPr/>
          <a:lstStyle/>
          <a:p>
            <a:r>
              <a:rPr lang="en-US"/>
              <a:t>© 2020, Continental Automated Buildings Association</a:t>
            </a:r>
            <a:endParaRPr lang="en-US" dirty="0"/>
          </a:p>
        </p:txBody>
      </p:sp>
      <p:sp>
        <p:nvSpPr>
          <p:cNvPr id="4" name="Slide Number Placeholder 3">
            <a:extLst>
              <a:ext uri="{FF2B5EF4-FFF2-40B4-BE49-F238E27FC236}">
                <a16:creationId xmlns:a16="http://schemas.microsoft.com/office/drawing/2014/main" id="{8EB51476-8EAC-45DA-8D7B-F979DE8461F8}"/>
              </a:ext>
            </a:extLst>
          </p:cNvPr>
          <p:cNvSpPr>
            <a:spLocks noGrp="1"/>
          </p:cNvSpPr>
          <p:nvPr>
            <p:ph type="sldNum" sz="quarter" idx="14"/>
          </p:nvPr>
        </p:nvSpPr>
        <p:spPr/>
        <p:txBody>
          <a:bodyPr/>
          <a:lstStyle/>
          <a:p>
            <a:fld id="{4658F449-AC56-C64A-8488-86A10DE691DA}" type="slidenum">
              <a:rPr lang="en-US" smtClean="0"/>
              <a:pPr/>
              <a:t>11</a:t>
            </a:fld>
            <a:endParaRPr lang="en-US"/>
          </a:p>
        </p:txBody>
      </p:sp>
      <p:sp>
        <p:nvSpPr>
          <p:cNvPr id="7" name="Text Placeholder 6">
            <a:extLst>
              <a:ext uri="{FF2B5EF4-FFF2-40B4-BE49-F238E27FC236}">
                <a16:creationId xmlns:a16="http://schemas.microsoft.com/office/drawing/2014/main" id="{F801A7AC-DE58-4463-8482-725075714754}"/>
              </a:ext>
            </a:extLst>
          </p:cNvPr>
          <p:cNvSpPr>
            <a:spLocks noGrp="1"/>
          </p:cNvSpPr>
          <p:nvPr>
            <p:ph type="body" sz="quarter" idx="12"/>
          </p:nvPr>
        </p:nvSpPr>
        <p:spPr>
          <a:xfrm>
            <a:off x="395172" y="1233488"/>
            <a:ext cx="10512425" cy="512762"/>
          </a:xfrm>
        </p:spPr>
        <p:txBody>
          <a:bodyPr/>
          <a:lstStyle/>
          <a:p>
            <a:r>
              <a:rPr lang="en-US" b="1" dirty="0">
                <a:solidFill>
                  <a:schemeClr val="tx2"/>
                </a:solidFill>
              </a:rPr>
              <a:t>Top Landing Pages</a:t>
            </a:r>
          </a:p>
        </p:txBody>
      </p:sp>
      <p:sp>
        <p:nvSpPr>
          <p:cNvPr id="8" name="TextBox 7">
            <a:extLst>
              <a:ext uri="{FF2B5EF4-FFF2-40B4-BE49-F238E27FC236}">
                <a16:creationId xmlns:a16="http://schemas.microsoft.com/office/drawing/2014/main" id="{43662739-0E72-480B-AED8-F03B4E9D7A50}"/>
              </a:ext>
            </a:extLst>
          </p:cNvPr>
          <p:cNvSpPr txBox="1"/>
          <p:nvPr/>
        </p:nvSpPr>
        <p:spPr>
          <a:xfrm>
            <a:off x="536895" y="1746250"/>
            <a:ext cx="4815281" cy="4247317"/>
          </a:xfrm>
          <a:prstGeom prst="rect">
            <a:avLst/>
          </a:prstGeom>
          <a:noFill/>
        </p:spPr>
        <p:txBody>
          <a:bodyPr wrap="square" rtlCol="0">
            <a:spAutoFit/>
          </a:bodyPr>
          <a:lstStyle/>
          <a:p>
            <a:r>
              <a:rPr lang="en-US" dirty="0">
                <a:solidFill>
                  <a:schemeClr val="tx2"/>
                </a:solidFill>
              </a:rPr>
              <a:t>CABA Home Page – 46%</a:t>
            </a:r>
            <a:br>
              <a:rPr lang="en-US" dirty="0">
                <a:solidFill>
                  <a:schemeClr val="tx2"/>
                </a:solidFill>
              </a:rPr>
            </a:br>
            <a:r>
              <a:rPr lang="en-US" dirty="0">
                <a:solidFill>
                  <a:schemeClr val="tx2"/>
                </a:solidFill>
              </a:rPr>
              <a:t>CABA Research Library (members’ area) 10%</a:t>
            </a:r>
            <a:br>
              <a:rPr lang="en-US" dirty="0">
                <a:solidFill>
                  <a:schemeClr val="tx2"/>
                </a:solidFill>
              </a:rPr>
            </a:br>
            <a:r>
              <a:rPr lang="en-US" dirty="0">
                <a:solidFill>
                  <a:schemeClr val="tx2"/>
                </a:solidFill>
              </a:rPr>
              <a:t>Councils – 9%</a:t>
            </a:r>
            <a:br>
              <a:rPr lang="en-US" dirty="0">
                <a:solidFill>
                  <a:schemeClr val="tx2"/>
                </a:solidFill>
              </a:rPr>
            </a:br>
            <a:r>
              <a:rPr lang="en-US" dirty="0">
                <a:solidFill>
                  <a:schemeClr val="tx2"/>
                </a:solidFill>
              </a:rPr>
              <a:t>Other – 33% (CABA Journal, CABA White Papers, Research Reports, Membership pages, About Us, Contact Us)</a:t>
            </a:r>
          </a:p>
          <a:p>
            <a:endParaRPr lang="en-US" dirty="0">
              <a:solidFill>
                <a:schemeClr val="tx2"/>
              </a:solidFill>
            </a:endParaRPr>
          </a:p>
          <a:p>
            <a:r>
              <a:rPr lang="en-US" b="1" dirty="0">
                <a:solidFill>
                  <a:schemeClr val="tx2"/>
                </a:solidFill>
              </a:rPr>
              <a:t>Other examples</a:t>
            </a:r>
            <a:r>
              <a:rPr lang="en-US" dirty="0">
                <a:solidFill>
                  <a:schemeClr val="tx2"/>
                </a:solidFill>
              </a:rPr>
              <a:t>:</a:t>
            </a:r>
          </a:p>
          <a:p>
            <a:endParaRPr lang="en-US" dirty="0">
              <a:solidFill>
                <a:schemeClr val="tx2"/>
              </a:solidFill>
            </a:endParaRPr>
          </a:p>
          <a:p>
            <a:pPr marL="285750" indent="-285750">
              <a:buFont typeface="Arial" panose="020B0604020202020204" pitchFamily="34" charset="0"/>
              <a:buChar char="•"/>
            </a:pPr>
            <a:r>
              <a:rPr lang="en-US" dirty="0">
                <a:solidFill>
                  <a:schemeClr val="tx2"/>
                </a:solidFill>
              </a:rPr>
              <a:t>Intelligent Buildings and COVID-19 (2.5%)</a:t>
            </a:r>
          </a:p>
          <a:p>
            <a:pPr marL="285750" indent="-285750">
              <a:buFont typeface="Arial" panose="020B0604020202020204" pitchFamily="34" charset="0"/>
              <a:buChar char="•"/>
            </a:pPr>
            <a:r>
              <a:rPr lang="en-US" dirty="0">
                <a:solidFill>
                  <a:schemeClr val="tx2"/>
                </a:solidFill>
              </a:rPr>
              <a:t>“Defining the Digital Twin for Buildings” (2%)</a:t>
            </a:r>
          </a:p>
          <a:p>
            <a:pPr marL="285750" indent="-285750">
              <a:buFont typeface="Arial" panose="020B0604020202020204" pitchFamily="34" charset="0"/>
              <a:buChar char="•"/>
            </a:pPr>
            <a:r>
              <a:rPr lang="en-US" dirty="0">
                <a:solidFill>
                  <a:schemeClr val="tx2"/>
                </a:solidFill>
              </a:rPr>
              <a:t>IoT Cybersecurity Guidelines, Standards and Verification Systems (1.4%)</a:t>
            </a:r>
            <a:br>
              <a:rPr lang="en-US" dirty="0">
                <a:solidFill>
                  <a:schemeClr val="tx2"/>
                </a:solidFill>
              </a:rPr>
            </a:br>
            <a:br>
              <a:rPr lang="en-US" dirty="0">
                <a:solidFill>
                  <a:schemeClr val="tx2"/>
                </a:solidFill>
              </a:rPr>
            </a:br>
            <a:endParaRPr lang="en-US" dirty="0">
              <a:solidFill>
                <a:schemeClr val="tx2"/>
              </a:solidFill>
            </a:endParaRPr>
          </a:p>
        </p:txBody>
      </p:sp>
      <p:pic>
        <p:nvPicPr>
          <p:cNvPr id="10" name="Picture 9">
            <a:extLst>
              <a:ext uri="{FF2B5EF4-FFF2-40B4-BE49-F238E27FC236}">
                <a16:creationId xmlns:a16="http://schemas.microsoft.com/office/drawing/2014/main" id="{D1AA5A16-017F-46DF-BD39-84C258E8C46F}"/>
              </a:ext>
            </a:extLst>
          </p:cNvPr>
          <p:cNvPicPr>
            <a:picLocks noChangeAspect="1"/>
          </p:cNvPicPr>
          <p:nvPr/>
        </p:nvPicPr>
        <p:blipFill>
          <a:blip r:embed="rId3"/>
          <a:stretch>
            <a:fillRect/>
          </a:stretch>
        </p:blipFill>
        <p:spPr>
          <a:xfrm>
            <a:off x="9238439" y="3727746"/>
            <a:ext cx="1911912" cy="2536501"/>
          </a:xfrm>
          <a:prstGeom prst="rect">
            <a:avLst/>
          </a:prstGeom>
        </p:spPr>
      </p:pic>
      <p:pic>
        <p:nvPicPr>
          <p:cNvPr id="16" name="Picture 15">
            <a:extLst>
              <a:ext uri="{FF2B5EF4-FFF2-40B4-BE49-F238E27FC236}">
                <a16:creationId xmlns:a16="http://schemas.microsoft.com/office/drawing/2014/main" id="{3EB29770-53E2-402B-AB6E-4DA060883344}"/>
              </a:ext>
            </a:extLst>
          </p:cNvPr>
          <p:cNvPicPr>
            <a:picLocks noChangeAspect="1"/>
          </p:cNvPicPr>
          <p:nvPr/>
        </p:nvPicPr>
        <p:blipFill>
          <a:blip r:embed="rId4"/>
          <a:stretch>
            <a:fillRect/>
          </a:stretch>
        </p:blipFill>
        <p:spPr>
          <a:xfrm>
            <a:off x="4065497" y="5288791"/>
            <a:ext cx="5346258" cy="671441"/>
          </a:xfrm>
          <a:prstGeom prst="rect">
            <a:avLst/>
          </a:prstGeom>
          <a:solidFill>
            <a:schemeClr val="bg1">
              <a:lumMod val="75000"/>
            </a:schemeClr>
          </a:solidFill>
        </p:spPr>
      </p:pic>
      <p:pic>
        <p:nvPicPr>
          <p:cNvPr id="20" name="Picture 19">
            <a:extLst>
              <a:ext uri="{FF2B5EF4-FFF2-40B4-BE49-F238E27FC236}">
                <a16:creationId xmlns:a16="http://schemas.microsoft.com/office/drawing/2014/main" id="{FDCAB246-90FC-43B4-A1A1-DE9C3574AB47}"/>
              </a:ext>
            </a:extLst>
          </p:cNvPr>
          <p:cNvPicPr>
            <a:picLocks noChangeAspect="1"/>
          </p:cNvPicPr>
          <p:nvPr/>
        </p:nvPicPr>
        <p:blipFill>
          <a:blip r:embed="rId5"/>
          <a:stretch>
            <a:fillRect/>
          </a:stretch>
        </p:blipFill>
        <p:spPr>
          <a:xfrm>
            <a:off x="9343820" y="1003646"/>
            <a:ext cx="2186449" cy="2724100"/>
          </a:xfrm>
          <a:prstGeom prst="rect">
            <a:avLst/>
          </a:prstGeom>
        </p:spPr>
      </p:pic>
    </p:spTree>
    <p:extLst>
      <p:ext uri="{BB962C8B-B14F-4D97-AF65-F5344CB8AC3E}">
        <p14:creationId xmlns:p14="http://schemas.microsoft.com/office/powerpoint/2010/main" val="1240970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54DE-FE10-4121-B54F-CC3C86A1B11A}"/>
              </a:ext>
            </a:extLst>
          </p:cNvPr>
          <p:cNvSpPr>
            <a:spLocks noGrp="1"/>
          </p:cNvSpPr>
          <p:nvPr>
            <p:ph type="title"/>
          </p:nvPr>
        </p:nvSpPr>
        <p:spPr/>
        <p:txBody>
          <a:bodyPr/>
          <a:lstStyle/>
          <a:p>
            <a:r>
              <a:rPr lang="en-US" spc="-5" dirty="0">
                <a:latin typeface="Montserrat Light"/>
              </a:rPr>
              <a:t>Web site engagement and SEO</a:t>
            </a:r>
            <a:endParaRPr lang="en-US" dirty="0"/>
          </a:p>
        </p:txBody>
      </p:sp>
      <p:sp>
        <p:nvSpPr>
          <p:cNvPr id="3" name="Footer Placeholder 2">
            <a:extLst>
              <a:ext uri="{FF2B5EF4-FFF2-40B4-BE49-F238E27FC236}">
                <a16:creationId xmlns:a16="http://schemas.microsoft.com/office/drawing/2014/main" id="{E58EBDDC-356F-4496-A60E-28B3A253BB0C}"/>
              </a:ext>
            </a:extLst>
          </p:cNvPr>
          <p:cNvSpPr>
            <a:spLocks noGrp="1"/>
          </p:cNvSpPr>
          <p:nvPr>
            <p:ph type="ftr" sz="quarter" idx="13"/>
          </p:nvPr>
        </p:nvSpPr>
        <p:spPr/>
        <p:txBody>
          <a:bodyPr/>
          <a:lstStyle/>
          <a:p>
            <a:r>
              <a:rPr lang="en-US"/>
              <a:t>© 2020, Continental Automated Buildings Association</a:t>
            </a:r>
            <a:endParaRPr lang="en-US" dirty="0"/>
          </a:p>
        </p:txBody>
      </p:sp>
      <p:sp>
        <p:nvSpPr>
          <p:cNvPr id="4" name="Slide Number Placeholder 3">
            <a:extLst>
              <a:ext uri="{FF2B5EF4-FFF2-40B4-BE49-F238E27FC236}">
                <a16:creationId xmlns:a16="http://schemas.microsoft.com/office/drawing/2014/main" id="{8EB51476-8EAC-45DA-8D7B-F979DE8461F8}"/>
              </a:ext>
            </a:extLst>
          </p:cNvPr>
          <p:cNvSpPr>
            <a:spLocks noGrp="1"/>
          </p:cNvSpPr>
          <p:nvPr>
            <p:ph type="sldNum" sz="quarter" idx="14"/>
          </p:nvPr>
        </p:nvSpPr>
        <p:spPr/>
        <p:txBody>
          <a:bodyPr/>
          <a:lstStyle/>
          <a:p>
            <a:fld id="{4658F449-AC56-C64A-8488-86A10DE691DA}" type="slidenum">
              <a:rPr lang="en-US" smtClean="0"/>
              <a:pPr/>
              <a:t>12</a:t>
            </a:fld>
            <a:endParaRPr lang="en-US"/>
          </a:p>
        </p:txBody>
      </p:sp>
      <p:pic>
        <p:nvPicPr>
          <p:cNvPr id="6" name="Picture 5">
            <a:extLst>
              <a:ext uri="{FF2B5EF4-FFF2-40B4-BE49-F238E27FC236}">
                <a16:creationId xmlns:a16="http://schemas.microsoft.com/office/drawing/2014/main" id="{6A4143BE-2C23-4164-83E8-D6F07073351E}"/>
              </a:ext>
            </a:extLst>
          </p:cNvPr>
          <p:cNvPicPr>
            <a:picLocks noChangeAspect="1"/>
          </p:cNvPicPr>
          <p:nvPr/>
        </p:nvPicPr>
        <p:blipFill>
          <a:blip r:embed="rId2"/>
          <a:stretch>
            <a:fillRect/>
          </a:stretch>
        </p:blipFill>
        <p:spPr>
          <a:xfrm>
            <a:off x="4101482" y="1513644"/>
            <a:ext cx="3213718" cy="3081138"/>
          </a:xfrm>
          <a:prstGeom prst="rect">
            <a:avLst/>
          </a:prstGeom>
        </p:spPr>
      </p:pic>
      <p:sp>
        <p:nvSpPr>
          <p:cNvPr id="8" name="TextBox 7">
            <a:extLst>
              <a:ext uri="{FF2B5EF4-FFF2-40B4-BE49-F238E27FC236}">
                <a16:creationId xmlns:a16="http://schemas.microsoft.com/office/drawing/2014/main" id="{BE26F1B9-342C-4041-BACD-93A78B7A171F}"/>
              </a:ext>
            </a:extLst>
          </p:cNvPr>
          <p:cNvSpPr txBox="1"/>
          <p:nvPr/>
        </p:nvSpPr>
        <p:spPr>
          <a:xfrm>
            <a:off x="2035944" y="1252034"/>
            <a:ext cx="7306323" cy="523220"/>
          </a:xfrm>
          <a:prstGeom prst="rect">
            <a:avLst/>
          </a:prstGeom>
          <a:noFill/>
        </p:spPr>
        <p:txBody>
          <a:bodyPr wrap="square" rtlCol="0">
            <a:spAutoFit/>
          </a:bodyPr>
          <a:lstStyle/>
          <a:p>
            <a:pPr algn="ctr"/>
            <a:r>
              <a:rPr lang="en-US" sz="2800" dirty="0">
                <a:solidFill>
                  <a:schemeClr val="tx2"/>
                </a:solidFill>
              </a:rPr>
              <a:t>Web Site Traffic Categories</a:t>
            </a:r>
          </a:p>
        </p:txBody>
      </p:sp>
      <p:pic>
        <p:nvPicPr>
          <p:cNvPr id="9" name="Picture 8" descr="Text&#10;&#10;Description automatically generated">
            <a:extLst>
              <a:ext uri="{FF2B5EF4-FFF2-40B4-BE49-F238E27FC236}">
                <a16:creationId xmlns:a16="http://schemas.microsoft.com/office/drawing/2014/main" id="{952B6BAE-7321-4A12-9858-A728AB3C0098}"/>
              </a:ext>
            </a:extLst>
          </p:cNvPr>
          <p:cNvPicPr>
            <a:picLocks noChangeAspect="1"/>
          </p:cNvPicPr>
          <p:nvPr/>
        </p:nvPicPr>
        <p:blipFill>
          <a:blip r:embed="rId3"/>
          <a:stretch>
            <a:fillRect/>
          </a:stretch>
        </p:blipFill>
        <p:spPr>
          <a:xfrm>
            <a:off x="1335572" y="4520328"/>
            <a:ext cx="8707065" cy="1648055"/>
          </a:xfrm>
          <a:prstGeom prst="rect">
            <a:avLst/>
          </a:prstGeom>
        </p:spPr>
      </p:pic>
    </p:spTree>
    <p:extLst>
      <p:ext uri="{BB962C8B-B14F-4D97-AF65-F5344CB8AC3E}">
        <p14:creationId xmlns:p14="http://schemas.microsoft.com/office/powerpoint/2010/main" val="961525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54DE-FE10-4121-B54F-CC3C86A1B11A}"/>
              </a:ext>
            </a:extLst>
          </p:cNvPr>
          <p:cNvSpPr>
            <a:spLocks noGrp="1"/>
          </p:cNvSpPr>
          <p:nvPr>
            <p:ph type="title"/>
          </p:nvPr>
        </p:nvSpPr>
        <p:spPr/>
        <p:txBody>
          <a:bodyPr/>
          <a:lstStyle/>
          <a:p>
            <a:r>
              <a:rPr lang="en-US" spc="-5" dirty="0">
                <a:latin typeface="Montserrat Light"/>
              </a:rPr>
              <a:t>Web site engagement and SEO</a:t>
            </a:r>
            <a:endParaRPr lang="en-US" dirty="0"/>
          </a:p>
        </p:txBody>
      </p:sp>
      <p:sp>
        <p:nvSpPr>
          <p:cNvPr id="3" name="Footer Placeholder 2">
            <a:extLst>
              <a:ext uri="{FF2B5EF4-FFF2-40B4-BE49-F238E27FC236}">
                <a16:creationId xmlns:a16="http://schemas.microsoft.com/office/drawing/2014/main" id="{E58EBDDC-356F-4496-A60E-28B3A253BB0C}"/>
              </a:ext>
            </a:extLst>
          </p:cNvPr>
          <p:cNvSpPr>
            <a:spLocks noGrp="1"/>
          </p:cNvSpPr>
          <p:nvPr>
            <p:ph type="ftr" sz="quarter" idx="13"/>
          </p:nvPr>
        </p:nvSpPr>
        <p:spPr/>
        <p:txBody>
          <a:bodyPr/>
          <a:lstStyle/>
          <a:p>
            <a:r>
              <a:rPr lang="en-US"/>
              <a:t>© 2020, Continental Automated Buildings Association</a:t>
            </a:r>
            <a:endParaRPr lang="en-US" dirty="0"/>
          </a:p>
        </p:txBody>
      </p:sp>
      <p:sp>
        <p:nvSpPr>
          <p:cNvPr id="4" name="Slide Number Placeholder 3">
            <a:extLst>
              <a:ext uri="{FF2B5EF4-FFF2-40B4-BE49-F238E27FC236}">
                <a16:creationId xmlns:a16="http://schemas.microsoft.com/office/drawing/2014/main" id="{8EB51476-8EAC-45DA-8D7B-F979DE8461F8}"/>
              </a:ext>
            </a:extLst>
          </p:cNvPr>
          <p:cNvSpPr>
            <a:spLocks noGrp="1"/>
          </p:cNvSpPr>
          <p:nvPr>
            <p:ph type="sldNum" sz="quarter" idx="14"/>
          </p:nvPr>
        </p:nvSpPr>
        <p:spPr/>
        <p:txBody>
          <a:bodyPr/>
          <a:lstStyle/>
          <a:p>
            <a:fld id="{4658F449-AC56-C64A-8488-86A10DE691DA}" type="slidenum">
              <a:rPr lang="en-US" smtClean="0"/>
              <a:pPr/>
              <a:t>13</a:t>
            </a:fld>
            <a:endParaRPr lang="en-US"/>
          </a:p>
        </p:txBody>
      </p:sp>
      <p:sp>
        <p:nvSpPr>
          <p:cNvPr id="5" name="TextBox 4">
            <a:extLst>
              <a:ext uri="{FF2B5EF4-FFF2-40B4-BE49-F238E27FC236}">
                <a16:creationId xmlns:a16="http://schemas.microsoft.com/office/drawing/2014/main" id="{AB5BA318-F1A6-4177-9F11-72F238050D47}"/>
              </a:ext>
            </a:extLst>
          </p:cNvPr>
          <p:cNvSpPr txBox="1"/>
          <p:nvPr/>
        </p:nvSpPr>
        <p:spPr>
          <a:xfrm>
            <a:off x="2583402" y="1189608"/>
            <a:ext cx="7324078" cy="914400"/>
          </a:xfrm>
          <a:prstGeom prst="rect">
            <a:avLst/>
          </a:prstGeom>
          <a:noFill/>
        </p:spPr>
        <p:txBody>
          <a:bodyPr wrap="square" rtlCol="0">
            <a:spAutoFit/>
          </a:bodyPr>
          <a:lstStyle/>
          <a:p>
            <a:endParaRPr lang="en-US" dirty="0"/>
          </a:p>
        </p:txBody>
      </p:sp>
      <p:pic>
        <p:nvPicPr>
          <p:cNvPr id="1026" name="Picture 3">
            <a:extLst>
              <a:ext uri="{FF2B5EF4-FFF2-40B4-BE49-F238E27FC236}">
                <a16:creationId xmlns:a16="http://schemas.microsoft.com/office/drawing/2014/main" id="{85CAB9CD-B8F4-42B0-BE8C-22AA17EBA6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548"/>
          <a:stretch/>
        </p:blipFill>
        <p:spPr bwMode="auto">
          <a:xfrm>
            <a:off x="408988" y="1189608"/>
            <a:ext cx="2298702" cy="372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83294916-9033-4F44-A7D0-E732F57A8CF8}"/>
              </a:ext>
            </a:extLst>
          </p:cNvPr>
          <p:cNvPicPr>
            <a:picLocks noChangeAspect="1"/>
          </p:cNvPicPr>
          <p:nvPr/>
        </p:nvPicPr>
        <p:blipFill rotWithShape="1">
          <a:blip r:embed="rId3"/>
          <a:srcRect l="1965" r="2070" b="3230"/>
          <a:stretch/>
        </p:blipFill>
        <p:spPr>
          <a:xfrm>
            <a:off x="7711440" y="1189608"/>
            <a:ext cx="3852909" cy="3723858"/>
          </a:xfrm>
          <a:prstGeom prst="rect">
            <a:avLst/>
          </a:prstGeom>
        </p:spPr>
      </p:pic>
      <p:sp>
        <p:nvSpPr>
          <p:cNvPr id="17" name="TextBox 16">
            <a:extLst>
              <a:ext uri="{FF2B5EF4-FFF2-40B4-BE49-F238E27FC236}">
                <a16:creationId xmlns:a16="http://schemas.microsoft.com/office/drawing/2014/main" id="{186C9CC6-11A4-40FC-A8B5-93CA0C7A0BDA}"/>
              </a:ext>
            </a:extLst>
          </p:cNvPr>
          <p:cNvSpPr txBox="1"/>
          <p:nvPr/>
        </p:nvSpPr>
        <p:spPr>
          <a:xfrm>
            <a:off x="2284519" y="1269507"/>
            <a:ext cx="5172723" cy="2031325"/>
          </a:xfrm>
          <a:prstGeom prst="rect">
            <a:avLst/>
          </a:prstGeom>
          <a:noFill/>
        </p:spPr>
        <p:txBody>
          <a:bodyPr wrap="square" rtlCol="0">
            <a:spAutoFit/>
          </a:bodyPr>
          <a:lstStyle/>
          <a:p>
            <a:r>
              <a:rPr lang="en-US" b="1" dirty="0">
                <a:solidFill>
                  <a:srgbClr val="002060"/>
                </a:solidFill>
              </a:rPr>
              <a:t>Top Report Downloads</a:t>
            </a:r>
          </a:p>
          <a:p>
            <a:r>
              <a:rPr lang="en-US" dirty="0">
                <a:solidFill>
                  <a:srgbClr val="002060"/>
                </a:solidFill>
              </a:rPr>
              <a:t>1. Intelligent Buildings and Big Data – Full Report</a:t>
            </a:r>
            <a:br>
              <a:rPr lang="en-US" dirty="0">
                <a:solidFill>
                  <a:srgbClr val="002060"/>
                </a:solidFill>
              </a:rPr>
            </a:br>
            <a:r>
              <a:rPr lang="en-US" dirty="0">
                <a:solidFill>
                  <a:srgbClr val="002060"/>
                </a:solidFill>
              </a:rPr>
              <a:t>2. Zero-Net Energy Building Controls – Full Report</a:t>
            </a:r>
          </a:p>
          <a:p>
            <a:r>
              <a:rPr lang="en-US" dirty="0">
                <a:solidFill>
                  <a:srgbClr val="002060"/>
                </a:solidFill>
              </a:rPr>
              <a:t>3. Intelligent Building and the Impact of the Internet of Things – ES</a:t>
            </a:r>
          </a:p>
          <a:p>
            <a:r>
              <a:rPr lang="en-US" dirty="0">
                <a:solidFill>
                  <a:srgbClr val="002060"/>
                </a:solidFill>
              </a:rPr>
              <a:t>4. Improving Organizational Productivity with BAS - ES</a:t>
            </a:r>
          </a:p>
          <a:p>
            <a:r>
              <a:rPr lang="en-US" dirty="0">
                <a:solidFill>
                  <a:srgbClr val="002060"/>
                </a:solidFill>
              </a:rPr>
              <a:t>5. Monetization of Intelligent Buildings - ES </a:t>
            </a:r>
          </a:p>
        </p:txBody>
      </p:sp>
      <p:sp>
        <p:nvSpPr>
          <p:cNvPr id="18" name="TextBox 17">
            <a:extLst>
              <a:ext uri="{FF2B5EF4-FFF2-40B4-BE49-F238E27FC236}">
                <a16:creationId xmlns:a16="http://schemas.microsoft.com/office/drawing/2014/main" id="{4E5640EC-513C-406E-9CBF-DCAE72128A4B}"/>
              </a:ext>
            </a:extLst>
          </p:cNvPr>
          <p:cNvSpPr txBox="1"/>
          <p:nvPr/>
        </p:nvSpPr>
        <p:spPr>
          <a:xfrm>
            <a:off x="2284519" y="3546892"/>
            <a:ext cx="4820574" cy="2585323"/>
          </a:xfrm>
          <a:prstGeom prst="rect">
            <a:avLst/>
          </a:prstGeom>
          <a:noFill/>
        </p:spPr>
        <p:txBody>
          <a:bodyPr wrap="square" rtlCol="0">
            <a:spAutoFit/>
          </a:bodyPr>
          <a:lstStyle/>
          <a:p>
            <a:r>
              <a:rPr lang="en-US" b="1" dirty="0">
                <a:solidFill>
                  <a:srgbClr val="002060"/>
                </a:solidFill>
              </a:rPr>
              <a:t>Top WP Downloads</a:t>
            </a:r>
          </a:p>
          <a:p>
            <a:r>
              <a:rPr lang="en-US" dirty="0">
                <a:solidFill>
                  <a:srgbClr val="002060"/>
                </a:solidFill>
              </a:rPr>
              <a:t>1. IoT cybersecurity guidelines, standards, and verification systems </a:t>
            </a:r>
          </a:p>
          <a:p>
            <a:r>
              <a:rPr lang="en-US" dirty="0">
                <a:solidFill>
                  <a:srgbClr val="002060"/>
                </a:solidFill>
              </a:rPr>
              <a:t>2. Power-over-Ethernet Basics </a:t>
            </a:r>
          </a:p>
          <a:p>
            <a:r>
              <a:rPr lang="en-US" dirty="0">
                <a:solidFill>
                  <a:srgbClr val="002060"/>
                </a:solidFill>
              </a:rPr>
              <a:t>3. What is </a:t>
            </a:r>
            <a:r>
              <a:rPr lang="en-US" dirty="0" err="1">
                <a:solidFill>
                  <a:srgbClr val="002060"/>
                </a:solidFill>
              </a:rPr>
              <a:t>LiFi</a:t>
            </a:r>
            <a:endParaRPr lang="en-US" dirty="0">
              <a:solidFill>
                <a:srgbClr val="002060"/>
              </a:solidFill>
            </a:endParaRPr>
          </a:p>
          <a:p>
            <a:r>
              <a:rPr lang="en-US" dirty="0">
                <a:solidFill>
                  <a:srgbClr val="002060"/>
                </a:solidFill>
              </a:rPr>
              <a:t>4. Fu</a:t>
            </a:r>
            <a:r>
              <a:rPr lang="en-US" sz="1800" dirty="0">
                <a:solidFill>
                  <a:srgbClr val="002060"/>
                </a:solidFill>
                <a:effectLst/>
                <a:latin typeface="Calibri" panose="020F0502020204030204" pitchFamily="34" charset="0"/>
                <a:ea typeface="Calibri" panose="020F0502020204030204" pitchFamily="34" charset="0"/>
              </a:rPr>
              <a:t>ture delivery/business models for Smart Home services and infrastructure</a:t>
            </a:r>
          </a:p>
          <a:p>
            <a:r>
              <a:rPr lang="en-US" dirty="0">
                <a:solidFill>
                  <a:srgbClr val="002060"/>
                </a:solidFill>
                <a:latin typeface="Calibri" panose="020F0502020204030204" pitchFamily="34" charset="0"/>
              </a:rPr>
              <a:t>5. </a:t>
            </a:r>
            <a:r>
              <a:rPr lang="en-US" sz="1800" dirty="0">
                <a:solidFill>
                  <a:srgbClr val="002060"/>
                </a:solidFill>
                <a:effectLst/>
                <a:latin typeface="Calibri" panose="020F0502020204030204" pitchFamily="34" charset="0"/>
                <a:ea typeface="Calibri" panose="020F0502020204030204" pitchFamily="34" charset="0"/>
              </a:rPr>
              <a:t>Artificial Intelligence and the IoT Connected Home</a:t>
            </a:r>
            <a:endParaRPr lang="en-US" dirty="0">
              <a:solidFill>
                <a:srgbClr val="002060"/>
              </a:solidFill>
            </a:endParaRPr>
          </a:p>
        </p:txBody>
      </p:sp>
    </p:spTree>
    <p:extLst>
      <p:ext uri="{BB962C8B-B14F-4D97-AF65-F5344CB8AC3E}">
        <p14:creationId xmlns:p14="http://schemas.microsoft.com/office/powerpoint/2010/main" val="1611033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54DE-FE10-4121-B54F-CC3C86A1B11A}"/>
              </a:ext>
            </a:extLst>
          </p:cNvPr>
          <p:cNvSpPr>
            <a:spLocks noGrp="1"/>
          </p:cNvSpPr>
          <p:nvPr>
            <p:ph type="title"/>
          </p:nvPr>
        </p:nvSpPr>
        <p:spPr/>
        <p:txBody>
          <a:bodyPr/>
          <a:lstStyle/>
          <a:p>
            <a:r>
              <a:rPr lang="en-US" spc="-5" dirty="0">
                <a:latin typeface="Montserrat Light"/>
              </a:rPr>
              <a:t>Web site engagement and SEO</a:t>
            </a:r>
            <a:endParaRPr lang="en-US" dirty="0"/>
          </a:p>
        </p:txBody>
      </p:sp>
      <p:sp>
        <p:nvSpPr>
          <p:cNvPr id="3" name="Footer Placeholder 2">
            <a:extLst>
              <a:ext uri="{FF2B5EF4-FFF2-40B4-BE49-F238E27FC236}">
                <a16:creationId xmlns:a16="http://schemas.microsoft.com/office/drawing/2014/main" id="{E58EBDDC-356F-4496-A60E-28B3A253BB0C}"/>
              </a:ext>
            </a:extLst>
          </p:cNvPr>
          <p:cNvSpPr>
            <a:spLocks noGrp="1"/>
          </p:cNvSpPr>
          <p:nvPr>
            <p:ph type="ftr" sz="quarter" idx="13"/>
          </p:nvPr>
        </p:nvSpPr>
        <p:spPr/>
        <p:txBody>
          <a:bodyPr/>
          <a:lstStyle/>
          <a:p>
            <a:r>
              <a:rPr lang="en-US"/>
              <a:t>© 2020, Continental Automated Buildings Association</a:t>
            </a:r>
            <a:endParaRPr lang="en-US" dirty="0"/>
          </a:p>
        </p:txBody>
      </p:sp>
      <p:sp>
        <p:nvSpPr>
          <p:cNvPr id="4" name="Slide Number Placeholder 3">
            <a:extLst>
              <a:ext uri="{FF2B5EF4-FFF2-40B4-BE49-F238E27FC236}">
                <a16:creationId xmlns:a16="http://schemas.microsoft.com/office/drawing/2014/main" id="{8EB51476-8EAC-45DA-8D7B-F979DE8461F8}"/>
              </a:ext>
            </a:extLst>
          </p:cNvPr>
          <p:cNvSpPr>
            <a:spLocks noGrp="1"/>
          </p:cNvSpPr>
          <p:nvPr>
            <p:ph type="sldNum" sz="quarter" idx="14"/>
          </p:nvPr>
        </p:nvSpPr>
        <p:spPr/>
        <p:txBody>
          <a:bodyPr/>
          <a:lstStyle/>
          <a:p>
            <a:fld id="{4658F449-AC56-C64A-8488-86A10DE691DA}" type="slidenum">
              <a:rPr lang="en-US" smtClean="0"/>
              <a:pPr/>
              <a:t>14</a:t>
            </a:fld>
            <a:endParaRPr lang="en-US"/>
          </a:p>
        </p:txBody>
      </p:sp>
      <p:pic>
        <p:nvPicPr>
          <p:cNvPr id="11" name="Picture 10">
            <a:extLst>
              <a:ext uri="{FF2B5EF4-FFF2-40B4-BE49-F238E27FC236}">
                <a16:creationId xmlns:a16="http://schemas.microsoft.com/office/drawing/2014/main" id="{F0FB8F57-4EA1-4FBF-9E74-97BF4D1B2D78}"/>
              </a:ext>
            </a:extLst>
          </p:cNvPr>
          <p:cNvPicPr>
            <a:picLocks noChangeAspect="1"/>
          </p:cNvPicPr>
          <p:nvPr/>
        </p:nvPicPr>
        <p:blipFill>
          <a:blip r:embed="rId2"/>
          <a:stretch>
            <a:fillRect/>
          </a:stretch>
        </p:blipFill>
        <p:spPr>
          <a:xfrm>
            <a:off x="573073" y="1366210"/>
            <a:ext cx="8353165" cy="3907126"/>
          </a:xfrm>
          <a:prstGeom prst="rect">
            <a:avLst/>
          </a:prstGeom>
        </p:spPr>
      </p:pic>
      <p:pic>
        <p:nvPicPr>
          <p:cNvPr id="13" name="Picture 12">
            <a:extLst>
              <a:ext uri="{FF2B5EF4-FFF2-40B4-BE49-F238E27FC236}">
                <a16:creationId xmlns:a16="http://schemas.microsoft.com/office/drawing/2014/main" id="{55A2248A-A665-4924-99F2-4F018256F839}"/>
              </a:ext>
            </a:extLst>
          </p:cNvPr>
          <p:cNvPicPr>
            <a:picLocks noChangeAspect="1"/>
          </p:cNvPicPr>
          <p:nvPr/>
        </p:nvPicPr>
        <p:blipFill>
          <a:blip r:embed="rId3"/>
          <a:stretch>
            <a:fillRect/>
          </a:stretch>
        </p:blipFill>
        <p:spPr>
          <a:xfrm>
            <a:off x="6892770" y="2727286"/>
            <a:ext cx="4619625" cy="1919288"/>
          </a:xfrm>
          <a:prstGeom prst="rect">
            <a:avLst/>
          </a:prstGeom>
        </p:spPr>
      </p:pic>
    </p:spTree>
    <p:extLst>
      <p:ext uri="{BB962C8B-B14F-4D97-AF65-F5344CB8AC3E}">
        <p14:creationId xmlns:p14="http://schemas.microsoft.com/office/powerpoint/2010/main" val="410332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C20ACC0-69D0-402B-B334-B83509629916}"/>
              </a:ext>
            </a:extLst>
          </p:cNvPr>
          <p:cNvSpPr>
            <a:spLocks noGrp="1"/>
          </p:cNvSpPr>
          <p:nvPr>
            <p:ph type="title"/>
          </p:nvPr>
        </p:nvSpPr>
        <p:spPr>
          <a:xfrm>
            <a:off x="833388" y="136525"/>
            <a:ext cx="11169073" cy="447675"/>
          </a:xfrm>
        </p:spPr>
        <p:txBody>
          <a:bodyPr/>
          <a:lstStyle/>
          <a:p>
            <a:r>
              <a:rPr lang="en-US" dirty="0"/>
              <a:t>B-2. Develop a content marketing strategy to enhance external relations</a:t>
            </a:r>
          </a:p>
        </p:txBody>
      </p:sp>
      <p:sp>
        <p:nvSpPr>
          <p:cNvPr id="10" name="Content Placeholder 9">
            <a:extLst>
              <a:ext uri="{FF2B5EF4-FFF2-40B4-BE49-F238E27FC236}">
                <a16:creationId xmlns:a16="http://schemas.microsoft.com/office/drawing/2014/main" id="{551BF4B3-090E-4E09-A042-755750BF544B}"/>
              </a:ext>
            </a:extLst>
          </p:cNvPr>
          <p:cNvSpPr>
            <a:spLocks noGrp="1"/>
          </p:cNvSpPr>
          <p:nvPr>
            <p:ph sz="half" idx="1"/>
          </p:nvPr>
        </p:nvSpPr>
        <p:spPr>
          <a:xfrm>
            <a:off x="838199" y="1259634"/>
            <a:ext cx="10514013" cy="4917330"/>
          </a:xfrm>
        </p:spPr>
        <p:txBody>
          <a:bodyPr>
            <a:normAutofit/>
          </a:bodyPr>
          <a:lstStyle/>
          <a:p>
            <a:pPr lvl="0"/>
            <a:r>
              <a:rPr lang="en-US" dirty="0"/>
              <a:t>Identify content appropriate for media and influencers.</a:t>
            </a:r>
          </a:p>
          <a:p>
            <a:r>
              <a:rPr lang="en-US" dirty="0"/>
              <a:t>Develop lists of individuals to follow, make direct contact and build relations by reposting and inviting content.</a:t>
            </a:r>
          </a:p>
          <a:p>
            <a:pPr marL="0" indent="0">
              <a:buNone/>
            </a:pPr>
            <a:endParaRPr lang="en-US" dirty="0"/>
          </a:p>
        </p:txBody>
      </p:sp>
      <p:sp>
        <p:nvSpPr>
          <p:cNvPr id="4" name="Footer Placeholder 3">
            <a:extLst>
              <a:ext uri="{FF2B5EF4-FFF2-40B4-BE49-F238E27FC236}">
                <a16:creationId xmlns:a16="http://schemas.microsoft.com/office/drawing/2014/main" id="{0E2BDFE8-B1EC-40FE-B37B-E1156874AF52}"/>
              </a:ext>
            </a:extLst>
          </p:cNvPr>
          <p:cNvSpPr>
            <a:spLocks noGrp="1"/>
          </p:cNvSpPr>
          <p:nvPr>
            <p:ph type="ftr" sz="quarter" idx="13"/>
          </p:nvPr>
        </p:nvSpPr>
        <p:spPr/>
        <p:txBody>
          <a:bodyPr/>
          <a:lstStyle/>
          <a:p>
            <a:r>
              <a:rPr lang="en-US"/>
              <a:t>© 2020, Continental Automated Buildings Association</a:t>
            </a:r>
          </a:p>
        </p:txBody>
      </p:sp>
      <p:sp>
        <p:nvSpPr>
          <p:cNvPr id="5" name="Slide Number Placeholder 4">
            <a:extLst>
              <a:ext uri="{FF2B5EF4-FFF2-40B4-BE49-F238E27FC236}">
                <a16:creationId xmlns:a16="http://schemas.microsoft.com/office/drawing/2014/main" id="{B2BDF19C-317A-4463-BB32-76272DC23994}"/>
              </a:ext>
            </a:extLst>
          </p:cNvPr>
          <p:cNvSpPr>
            <a:spLocks noGrp="1"/>
          </p:cNvSpPr>
          <p:nvPr>
            <p:ph type="sldNum" sz="quarter" idx="14"/>
          </p:nvPr>
        </p:nvSpPr>
        <p:spPr/>
        <p:txBody>
          <a:bodyPr/>
          <a:lstStyle/>
          <a:p>
            <a:fld id="{4658F449-AC56-C64A-8488-86A10DE691DA}" type="slidenum">
              <a:rPr lang="en-US" smtClean="0"/>
              <a:pPr/>
              <a:t>15</a:t>
            </a:fld>
            <a:endParaRPr lang="en-US"/>
          </a:p>
        </p:txBody>
      </p:sp>
    </p:spTree>
    <p:extLst>
      <p:ext uri="{BB962C8B-B14F-4D97-AF65-F5344CB8AC3E}">
        <p14:creationId xmlns:p14="http://schemas.microsoft.com/office/powerpoint/2010/main" val="1468818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9D338C-2F74-4A05-93D9-8694AF5CC02B}"/>
              </a:ext>
            </a:extLst>
          </p:cNvPr>
          <p:cNvSpPr>
            <a:spLocks noGrp="1"/>
          </p:cNvSpPr>
          <p:nvPr>
            <p:ph type="title"/>
          </p:nvPr>
        </p:nvSpPr>
        <p:spPr>
          <a:xfrm>
            <a:off x="838199" y="63450"/>
            <a:ext cx="8715375" cy="447675"/>
          </a:xfrm>
        </p:spPr>
        <p:txBody>
          <a:bodyPr/>
          <a:lstStyle/>
          <a:p>
            <a:r>
              <a:rPr lang="en-US" i="1" dirty="0"/>
              <a:t>CABA Journal </a:t>
            </a:r>
            <a:r>
              <a:rPr lang="en-US" dirty="0"/>
              <a:t>– Inviting Content from Industry Thought Leaders</a:t>
            </a:r>
            <a:br>
              <a:rPr lang="en-US" dirty="0"/>
            </a:br>
            <a:endParaRPr lang="en-US" dirty="0"/>
          </a:p>
        </p:txBody>
      </p:sp>
      <p:sp>
        <p:nvSpPr>
          <p:cNvPr id="8" name="TextBox 7">
            <a:extLst>
              <a:ext uri="{FF2B5EF4-FFF2-40B4-BE49-F238E27FC236}">
                <a16:creationId xmlns:a16="http://schemas.microsoft.com/office/drawing/2014/main" id="{9A3C6ADF-208C-47D0-A0A3-8F500EB0696C}"/>
              </a:ext>
            </a:extLst>
          </p:cNvPr>
          <p:cNvSpPr txBox="1"/>
          <p:nvPr/>
        </p:nvSpPr>
        <p:spPr>
          <a:xfrm>
            <a:off x="261257" y="6212114"/>
            <a:ext cx="609600" cy="369332"/>
          </a:xfrm>
          <a:prstGeom prst="rect">
            <a:avLst/>
          </a:prstGeom>
          <a:noFill/>
        </p:spPr>
        <p:txBody>
          <a:bodyPr wrap="square" rtlCol="0">
            <a:spAutoFit/>
          </a:bodyPr>
          <a:lstStyle/>
          <a:p>
            <a:fld id="{009D5A16-2490-4CAE-9129-074832123722}" type="slidenum">
              <a:rPr lang="en-US" smtClean="0"/>
              <a:t>16</a:t>
            </a:fld>
            <a:endParaRPr lang="en-US"/>
          </a:p>
        </p:txBody>
      </p:sp>
      <p:sp>
        <p:nvSpPr>
          <p:cNvPr id="10" name="Footer Placeholder 4">
            <a:extLst>
              <a:ext uri="{FF2B5EF4-FFF2-40B4-BE49-F238E27FC236}">
                <a16:creationId xmlns:a16="http://schemas.microsoft.com/office/drawing/2014/main" id="{9388734C-7A74-4A43-AAEB-75BA199DB221}"/>
              </a:ext>
            </a:extLst>
          </p:cNvPr>
          <p:cNvSpPr txBox="1">
            <a:spLocks/>
          </p:cNvSpPr>
          <p:nvPr/>
        </p:nvSpPr>
        <p:spPr>
          <a:xfrm>
            <a:off x="1236345" y="6429425"/>
            <a:ext cx="44380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accent2"/>
                </a:solidFill>
              </a:rPr>
              <a:t>© 2020, Continental Automated Buildings Association</a:t>
            </a:r>
          </a:p>
        </p:txBody>
      </p:sp>
      <p:sp>
        <p:nvSpPr>
          <p:cNvPr id="7" name="TextBox 6">
            <a:extLst>
              <a:ext uri="{FF2B5EF4-FFF2-40B4-BE49-F238E27FC236}">
                <a16:creationId xmlns:a16="http://schemas.microsoft.com/office/drawing/2014/main" id="{63AA4BFA-7565-4869-852E-D9BF9D2FE881}"/>
              </a:ext>
            </a:extLst>
          </p:cNvPr>
          <p:cNvSpPr txBox="1"/>
          <p:nvPr/>
        </p:nvSpPr>
        <p:spPr>
          <a:xfrm>
            <a:off x="838200" y="979676"/>
            <a:ext cx="10515600" cy="5909310"/>
          </a:xfrm>
          <a:prstGeom prst="rect">
            <a:avLst/>
          </a:prstGeom>
          <a:noFill/>
        </p:spPr>
        <p:txBody>
          <a:bodyPr wrap="square" rtlCol="0">
            <a:spAutoFit/>
          </a:bodyPr>
          <a:lstStyle/>
          <a:p>
            <a:r>
              <a:rPr lang="en-US" sz="2200" dirty="0">
                <a:solidFill>
                  <a:schemeClr val="tx2"/>
                </a:solidFill>
              </a:rPr>
              <a:t>To date</a:t>
            </a:r>
            <a:r>
              <a:rPr lang="en-US" sz="2200" i="1" dirty="0">
                <a:solidFill>
                  <a:schemeClr val="tx2"/>
                </a:solidFill>
              </a:rPr>
              <a:t>, CABA Journal </a:t>
            </a:r>
            <a:r>
              <a:rPr lang="en-US" sz="2200" dirty="0">
                <a:solidFill>
                  <a:schemeClr val="tx2"/>
                </a:solidFill>
              </a:rPr>
              <a:t>has published approximately five (5) full length (perspective) articles per month. Contributions in recent weeks include, among others:</a:t>
            </a:r>
            <a:br>
              <a:rPr lang="en-US" sz="2200" dirty="0">
                <a:solidFill>
                  <a:schemeClr val="tx2"/>
                </a:solidFill>
              </a:rPr>
            </a:br>
            <a:endParaRPr lang="en-US" sz="2200" dirty="0">
              <a:solidFill>
                <a:schemeClr val="tx2"/>
              </a:solidFill>
            </a:endParaRPr>
          </a:p>
          <a:p>
            <a:pPr marL="342900" indent="-342900">
              <a:buFont typeface="Arial" panose="020B0604020202020204" pitchFamily="34" charset="0"/>
              <a:buChar char="•"/>
            </a:pPr>
            <a:r>
              <a:rPr lang="en-US" sz="2200" dirty="0">
                <a:solidFill>
                  <a:schemeClr val="tx2"/>
                </a:solidFill>
              </a:rPr>
              <a:t>“</a:t>
            </a:r>
            <a:r>
              <a:rPr lang="en-US" sz="2200" i="1" dirty="0">
                <a:solidFill>
                  <a:schemeClr val="tx2"/>
                </a:solidFill>
              </a:rPr>
              <a:t>Fait Accompli</a:t>
            </a:r>
            <a:r>
              <a:rPr lang="en-US" sz="2200" dirty="0">
                <a:solidFill>
                  <a:schemeClr val="tx2"/>
                </a:solidFill>
              </a:rPr>
              <a:t> – The Curiously Difficult-to- Predict Future of Software” – </a:t>
            </a:r>
            <a:r>
              <a:rPr lang="en-US" sz="2200" b="1" dirty="0">
                <a:solidFill>
                  <a:schemeClr val="tx2"/>
                </a:solidFill>
              </a:rPr>
              <a:t>Harbor Research</a:t>
            </a:r>
          </a:p>
          <a:p>
            <a:pPr marL="342900" indent="-342900">
              <a:buFont typeface="Arial" panose="020B0604020202020204" pitchFamily="34" charset="0"/>
              <a:buChar char="•"/>
            </a:pPr>
            <a:r>
              <a:rPr lang="en-US" sz="2200" dirty="0">
                <a:solidFill>
                  <a:schemeClr val="tx2"/>
                </a:solidFill>
              </a:rPr>
              <a:t>“Is your building a vertical cruise ship?” – </a:t>
            </a:r>
            <a:r>
              <a:rPr lang="en-US" sz="2200" b="1" dirty="0">
                <a:solidFill>
                  <a:schemeClr val="tx2"/>
                </a:solidFill>
              </a:rPr>
              <a:t>Deb </a:t>
            </a:r>
            <a:r>
              <a:rPr lang="en-US" sz="2200" b="1" dirty="0" err="1">
                <a:solidFill>
                  <a:schemeClr val="tx2"/>
                </a:solidFill>
              </a:rPr>
              <a:t>Noller</a:t>
            </a:r>
            <a:r>
              <a:rPr lang="en-US" sz="2200" b="1" dirty="0">
                <a:solidFill>
                  <a:schemeClr val="tx2"/>
                </a:solidFill>
              </a:rPr>
              <a:t>, Switch Automation</a:t>
            </a:r>
          </a:p>
          <a:p>
            <a:pPr marL="342900" indent="-342900">
              <a:buFont typeface="Arial" panose="020B0604020202020204" pitchFamily="34" charset="0"/>
              <a:buChar char="•"/>
            </a:pPr>
            <a:r>
              <a:rPr lang="en-US" sz="2200" dirty="0">
                <a:solidFill>
                  <a:schemeClr val="tx2"/>
                </a:solidFill>
              </a:rPr>
              <a:t>“Lights, Camera, Action!” – </a:t>
            </a:r>
            <a:r>
              <a:rPr lang="en-US" sz="2200" b="1" dirty="0">
                <a:solidFill>
                  <a:schemeClr val="tx2"/>
                </a:solidFill>
              </a:rPr>
              <a:t>Ken Wacks</a:t>
            </a:r>
          </a:p>
          <a:p>
            <a:pPr marL="342900" indent="-342900">
              <a:buFont typeface="Arial" panose="020B0604020202020204" pitchFamily="34" charset="0"/>
              <a:buChar char="•"/>
            </a:pPr>
            <a:r>
              <a:rPr lang="en-US" sz="2200" dirty="0">
                <a:solidFill>
                  <a:schemeClr val="tx2"/>
                </a:solidFill>
              </a:rPr>
              <a:t>IEEE Approves 802.1AS-2020 Timing &amp; Synchronization Standard” –</a:t>
            </a:r>
            <a:r>
              <a:rPr lang="en-US" sz="2200" b="1" dirty="0">
                <a:solidFill>
                  <a:schemeClr val="tx2"/>
                </a:solidFill>
              </a:rPr>
              <a:t> Chantal Polsonetti</a:t>
            </a:r>
          </a:p>
          <a:p>
            <a:pPr marL="342900" indent="-342900">
              <a:buFont typeface="Arial" panose="020B0604020202020204" pitchFamily="34" charset="0"/>
              <a:buChar char="•"/>
            </a:pPr>
            <a:r>
              <a:rPr lang="en-US" sz="2200" dirty="0">
                <a:solidFill>
                  <a:schemeClr val="tx2"/>
                </a:solidFill>
              </a:rPr>
              <a:t>“Utility regulators can use efficiency to confront the COVID-19 recession and climate crisis” </a:t>
            </a:r>
            <a:r>
              <a:rPr lang="en-US" sz="2200" b="1" dirty="0">
                <a:solidFill>
                  <a:schemeClr val="tx2"/>
                </a:solidFill>
              </a:rPr>
              <a:t>– Martin </a:t>
            </a:r>
            <a:r>
              <a:rPr lang="en-US" sz="2200" b="1" dirty="0" err="1">
                <a:solidFill>
                  <a:schemeClr val="tx2"/>
                </a:solidFill>
              </a:rPr>
              <a:t>Kushler</a:t>
            </a:r>
            <a:r>
              <a:rPr lang="en-US" sz="2200" b="1" dirty="0">
                <a:solidFill>
                  <a:schemeClr val="tx2"/>
                </a:solidFill>
              </a:rPr>
              <a:t>, IEEE</a:t>
            </a:r>
          </a:p>
          <a:p>
            <a:pPr marL="342900" indent="-342900">
              <a:buFont typeface="Arial" panose="020B0604020202020204" pitchFamily="34" charset="0"/>
              <a:buChar char="•"/>
            </a:pPr>
            <a:r>
              <a:rPr lang="en-US" sz="2200" dirty="0">
                <a:solidFill>
                  <a:schemeClr val="tx2"/>
                </a:solidFill>
              </a:rPr>
              <a:t>“Defining the Digital Twin for Buildings” –</a:t>
            </a:r>
            <a:r>
              <a:rPr lang="en-US" sz="2200" b="1" dirty="0">
                <a:solidFill>
                  <a:schemeClr val="tx2"/>
                </a:solidFill>
              </a:rPr>
              <a:t> James Dice</a:t>
            </a:r>
          </a:p>
          <a:p>
            <a:pPr marL="342900" indent="-342900">
              <a:buFont typeface="Arial" panose="020B0604020202020204" pitchFamily="34" charset="0"/>
              <a:buChar char="•"/>
            </a:pPr>
            <a:r>
              <a:rPr lang="en-US" sz="2200" dirty="0">
                <a:solidFill>
                  <a:schemeClr val="tx2"/>
                </a:solidFill>
              </a:rPr>
              <a:t>“Smart appliances – why they matter for delivering smart buildings” – </a:t>
            </a:r>
            <a:r>
              <a:rPr lang="en-US" sz="2200" b="1" dirty="0">
                <a:solidFill>
                  <a:schemeClr val="tx2"/>
                </a:solidFill>
              </a:rPr>
              <a:t>Chris Irwin, J2 Innovations</a:t>
            </a:r>
          </a:p>
          <a:p>
            <a:pPr marL="342900" indent="-342900">
              <a:buFont typeface="Arial" panose="020B0604020202020204" pitchFamily="34" charset="0"/>
              <a:buChar char="•"/>
            </a:pPr>
            <a:r>
              <a:rPr lang="en-US" sz="2200" dirty="0">
                <a:solidFill>
                  <a:schemeClr val="tx2"/>
                </a:solidFill>
              </a:rPr>
              <a:t>“Finding Our Way: Take the Established Success Path for Implementing Building Analytics” – </a:t>
            </a:r>
            <a:r>
              <a:rPr lang="en-US" sz="2200" b="1" dirty="0">
                <a:solidFill>
                  <a:schemeClr val="tx2"/>
                </a:solidFill>
              </a:rPr>
              <a:t>Rob Glance, </a:t>
            </a:r>
            <a:r>
              <a:rPr lang="en-US" sz="2200" b="1" i="1" dirty="0" err="1">
                <a:solidFill>
                  <a:srgbClr val="000000"/>
                </a:solidFill>
                <a:effectLst/>
              </a:rPr>
              <a:t>BuildingFit</a:t>
            </a:r>
            <a:r>
              <a:rPr lang="en-US" sz="2200" b="1" i="1" dirty="0">
                <a:solidFill>
                  <a:srgbClr val="000000"/>
                </a:solidFill>
                <a:effectLst/>
              </a:rPr>
              <a:t>™</a:t>
            </a:r>
            <a:endParaRPr lang="en-US" sz="2200" b="1" dirty="0">
              <a:solidFill>
                <a:schemeClr val="tx2"/>
              </a:solidFill>
            </a:endParaRPr>
          </a:p>
          <a:p>
            <a:br>
              <a:rPr lang="en-US" sz="2400" b="1" dirty="0">
                <a:solidFill>
                  <a:schemeClr val="tx2"/>
                </a:solidFill>
              </a:rPr>
            </a:br>
            <a:endParaRPr lang="en-US" sz="2400" b="1" dirty="0">
              <a:solidFill>
                <a:schemeClr val="tx2"/>
              </a:solidFill>
            </a:endParaRPr>
          </a:p>
        </p:txBody>
      </p:sp>
    </p:spTree>
    <p:extLst>
      <p:ext uri="{BB962C8B-B14F-4D97-AF65-F5344CB8AC3E}">
        <p14:creationId xmlns:p14="http://schemas.microsoft.com/office/powerpoint/2010/main" val="603849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9D338C-2F74-4A05-93D9-8694AF5CC02B}"/>
              </a:ext>
            </a:extLst>
          </p:cNvPr>
          <p:cNvSpPr>
            <a:spLocks noGrp="1"/>
          </p:cNvSpPr>
          <p:nvPr>
            <p:ph type="title"/>
          </p:nvPr>
        </p:nvSpPr>
        <p:spPr>
          <a:xfrm>
            <a:off x="838200" y="365125"/>
            <a:ext cx="7955626" cy="447675"/>
          </a:xfrm>
        </p:spPr>
        <p:txBody>
          <a:bodyPr/>
          <a:lstStyle/>
          <a:p>
            <a:r>
              <a:rPr lang="en-US" dirty="0"/>
              <a:t>Sharing of CABA Content and Messaging</a:t>
            </a:r>
          </a:p>
        </p:txBody>
      </p:sp>
      <p:sp>
        <p:nvSpPr>
          <p:cNvPr id="8" name="TextBox 7">
            <a:extLst>
              <a:ext uri="{FF2B5EF4-FFF2-40B4-BE49-F238E27FC236}">
                <a16:creationId xmlns:a16="http://schemas.microsoft.com/office/drawing/2014/main" id="{9A3C6ADF-208C-47D0-A0A3-8F500EB0696C}"/>
              </a:ext>
            </a:extLst>
          </p:cNvPr>
          <p:cNvSpPr txBox="1"/>
          <p:nvPr/>
        </p:nvSpPr>
        <p:spPr>
          <a:xfrm>
            <a:off x="261257" y="6212114"/>
            <a:ext cx="609600" cy="369332"/>
          </a:xfrm>
          <a:prstGeom prst="rect">
            <a:avLst/>
          </a:prstGeom>
          <a:noFill/>
        </p:spPr>
        <p:txBody>
          <a:bodyPr wrap="square" rtlCol="0">
            <a:spAutoFit/>
          </a:bodyPr>
          <a:lstStyle/>
          <a:p>
            <a:fld id="{009D5A16-2490-4CAE-9129-074832123722}" type="slidenum">
              <a:rPr lang="en-US" smtClean="0"/>
              <a:t>17</a:t>
            </a:fld>
            <a:endParaRPr lang="en-US"/>
          </a:p>
        </p:txBody>
      </p:sp>
      <p:sp>
        <p:nvSpPr>
          <p:cNvPr id="10" name="Footer Placeholder 4">
            <a:extLst>
              <a:ext uri="{FF2B5EF4-FFF2-40B4-BE49-F238E27FC236}">
                <a16:creationId xmlns:a16="http://schemas.microsoft.com/office/drawing/2014/main" id="{93B6F43F-6A90-403A-9BD5-0263EE5FA5FF}"/>
              </a:ext>
            </a:extLst>
          </p:cNvPr>
          <p:cNvSpPr txBox="1">
            <a:spLocks/>
          </p:cNvSpPr>
          <p:nvPr/>
        </p:nvSpPr>
        <p:spPr>
          <a:xfrm>
            <a:off x="1236345" y="6429425"/>
            <a:ext cx="44380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accent2"/>
                </a:solidFill>
              </a:rPr>
              <a:t>© 2020, Continental Automated Buildings Association</a:t>
            </a:r>
          </a:p>
        </p:txBody>
      </p:sp>
      <p:pic>
        <p:nvPicPr>
          <p:cNvPr id="3" name="Picture 2">
            <a:extLst>
              <a:ext uri="{FF2B5EF4-FFF2-40B4-BE49-F238E27FC236}">
                <a16:creationId xmlns:a16="http://schemas.microsoft.com/office/drawing/2014/main" id="{AD06762A-59EC-4B52-941F-B45D65968FA0}"/>
              </a:ext>
            </a:extLst>
          </p:cNvPr>
          <p:cNvPicPr>
            <a:picLocks noChangeAspect="1"/>
          </p:cNvPicPr>
          <p:nvPr/>
        </p:nvPicPr>
        <p:blipFill>
          <a:blip r:embed="rId2"/>
          <a:stretch>
            <a:fillRect/>
          </a:stretch>
        </p:blipFill>
        <p:spPr>
          <a:xfrm>
            <a:off x="391284" y="2614450"/>
            <a:ext cx="2776566" cy="1053025"/>
          </a:xfrm>
          <a:prstGeom prst="rect">
            <a:avLst/>
          </a:prstGeom>
        </p:spPr>
      </p:pic>
      <p:pic>
        <p:nvPicPr>
          <p:cNvPr id="1028" name="Picture 4" descr="Home - ControlTrends">
            <a:extLst>
              <a:ext uri="{FF2B5EF4-FFF2-40B4-BE49-F238E27FC236}">
                <a16:creationId xmlns:a16="http://schemas.microsoft.com/office/drawing/2014/main" id="{787E8781-6802-4AF1-9CEF-D4FDADC91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12" y="3851341"/>
            <a:ext cx="2662238" cy="9175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830BA9E0-F0F8-4EEF-957E-5850600CC9FC}"/>
              </a:ext>
            </a:extLst>
          </p:cNvPr>
          <p:cNvPicPr>
            <a:picLocks noChangeAspect="1"/>
          </p:cNvPicPr>
          <p:nvPr/>
        </p:nvPicPr>
        <p:blipFill>
          <a:blip r:embed="rId4"/>
          <a:stretch>
            <a:fillRect/>
          </a:stretch>
        </p:blipFill>
        <p:spPr>
          <a:xfrm>
            <a:off x="391284" y="5034870"/>
            <a:ext cx="4095750" cy="1125098"/>
          </a:xfrm>
          <a:prstGeom prst="rect">
            <a:avLst/>
          </a:prstGeom>
        </p:spPr>
      </p:pic>
      <p:pic>
        <p:nvPicPr>
          <p:cNvPr id="1032" name="Picture 8" descr="Commercial Building Automation - Uncovering Ways To Save">
            <a:extLst>
              <a:ext uri="{FF2B5EF4-FFF2-40B4-BE49-F238E27FC236}">
                <a16:creationId xmlns:a16="http://schemas.microsoft.com/office/drawing/2014/main" id="{127B676C-9B3A-4842-ACA9-E7A1FA355E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7197" y="2580275"/>
            <a:ext cx="1990725" cy="22955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6AACC67-CDB1-4EEF-A31B-6A2F5F39E19B}"/>
              </a:ext>
            </a:extLst>
          </p:cNvPr>
          <p:cNvPicPr>
            <a:picLocks noChangeAspect="1"/>
          </p:cNvPicPr>
          <p:nvPr/>
        </p:nvPicPr>
        <p:blipFill>
          <a:blip r:embed="rId6"/>
          <a:stretch>
            <a:fillRect/>
          </a:stretch>
        </p:blipFill>
        <p:spPr>
          <a:xfrm>
            <a:off x="241229" y="1010701"/>
            <a:ext cx="5704911" cy="1284393"/>
          </a:xfrm>
          <a:prstGeom prst="rect">
            <a:avLst/>
          </a:prstGeom>
        </p:spPr>
      </p:pic>
      <p:sp>
        <p:nvSpPr>
          <p:cNvPr id="22" name="TextBox 21">
            <a:extLst>
              <a:ext uri="{FF2B5EF4-FFF2-40B4-BE49-F238E27FC236}">
                <a16:creationId xmlns:a16="http://schemas.microsoft.com/office/drawing/2014/main" id="{34C3322D-6A2A-4BA9-97A7-3FBE2214C4D1}"/>
              </a:ext>
            </a:extLst>
          </p:cNvPr>
          <p:cNvSpPr txBox="1"/>
          <p:nvPr/>
        </p:nvSpPr>
        <p:spPr>
          <a:xfrm>
            <a:off x="5946140" y="1595021"/>
            <a:ext cx="6116164" cy="5262979"/>
          </a:xfrm>
          <a:prstGeom prst="rect">
            <a:avLst/>
          </a:prstGeom>
          <a:noFill/>
        </p:spPr>
        <p:txBody>
          <a:bodyPr wrap="square">
            <a:spAutoFit/>
          </a:bodyPr>
          <a:lstStyle/>
          <a:p>
            <a:pPr algn="l"/>
            <a:r>
              <a:rPr lang="en-US" sz="800" b="0" i="0" dirty="0">
                <a:solidFill>
                  <a:srgbClr val="000000"/>
                </a:solidFill>
                <a:effectLst/>
                <a:latin typeface="Open Sans" panose="020B0606030504020204" pitchFamily="34" charset="0"/>
              </a:rPr>
              <a:t>Beaverton, Ore. - Aug. 11, 2020 - The </a:t>
            </a:r>
            <a:r>
              <a:rPr lang="en-US" sz="800" b="0" i="0" u="none" strike="noStrike" dirty="0">
                <a:solidFill>
                  <a:srgbClr val="003C71"/>
                </a:solidFill>
                <a:effectLst/>
                <a:latin typeface="Open Sans" panose="020B0606030504020204" pitchFamily="34" charset="0"/>
                <a:hlinkClick r:id="rId7"/>
              </a:rPr>
              <a:t>Ethernet Alliance</a:t>
            </a:r>
            <a:r>
              <a:rPr lang="en-US" sz="800" b="0" i="0" dirty="0">
                <a:solidFill>
                  <a:srgbClr val="000000"/>
                </a:solidFill>
                <a:effectLst/>
                <a:latin typeface="Open Sans" panose="020B0606030504020204" pitchFamily="34" charset="0"/>
              </a:rPr>
              <a:t>, a global consortium dedicated to the continued success and advancement of Ethernet technologies, today announced the launch of an industry focus around Operational Technology (OT) networks found in building and industrial automation. With development of Single-Pair Ethernet (SPE) creating new opportunities for solving challenges in OT networks, the Ethernet Alliance is seeking to connect with more expertise in the building- and industrial-automation industries.</a:t>
            </a:r>
            <a:br>
              <a:rPr lang="en-US" sz="800" b="0" i="0" dirty="0">
                <a:solidFill>
                  <a:srgbClr val="000000"/>
                </a:solidFill>
                <a:effectLst/>
                <a:latin typeface="Open Sans" panose="020B0606030504020204" pitchFamily="34" charset="0"/>
              </a:rPr>
            </a:br>
            <a:br>
              <a:rPr lang="en-US" sz="800" b="0" i="0" dirty="0">
                <a:solidFill>
                  <a:srgbClr val="000000"/>
                </a:solidFill>
                <a:effectLst/>
                <a:latin typeface="Open Sans" panose="020B0606030504020204" pitchFamily="34" charset="0"/>
              </a:rPr>
            </a:br>
            <a:r>
              <a:rPr lang="en-US" sz="800" b="0" i="0" dirty="0">
                <a:solidFill>
                  <a:srgbClr val="000000"/>
                </a:solidFill>
                <a:effectLst/>
                <a:latin typeface="Open Sans" panose="020B0606030504020204" pitchFamily="34" charset="0"/>
              </a:rPr>
              <a:t>“As the building- and industrial-automation industries come to rely more on SPE, there is a clear need to bring together the people creating and using the technologies so they can better understand one another,” said Peter Jones, chair, Ethernet Alliance. “ ecosystem. This new Ethernet Alliance industry focus will work to align the many disparate stakeholders and, in turn, help the building- and industrial-automation industries get to where they want to go with Ethernet.”</a:t>
            </a:r>
            <a:br>
              <a:rPr lang="en-US" sz="800" b="0" i="0" dirty="0">
                <a:solidFill>
                  <a:srgbClr val="000000"/>
                </a:solidFill>
                <a:effectLst/>
                <a:latin typeface="Open Sans" panose="020B0606030504020204" pitchFamily="34" charset="0"/>
              </a:rPr>
            </a:br>
            <a:br>
              <a:rPr lang="en-US" sz="800" b="0" i="0" dirty="0">
                <a:solidFill>
                  <a:srgbClr val="000000"/>
                </a:solidFill>
                <a:effectLst/>
                <a:latin typeface="Open Sans" panose="020B0606030504020204" pitchFamily="34" charset="0"/>
              </a:rPr>
            </a:br>
            <a:r>
              <a:rPr lang="en-US" sz="800" b="0" i="0" dirty="0">
                <a:solidFill>
                  <a:srgbClr val="000000"/>
                </a:solidFill>
                <a:effectLst/>
                <a:latin typeface="Open Sans" panose="020B0606030504020204" pitchFamily="34" charset="0"/>
              </a:rPr>
              <a:t>One of the key roles that the Ethernet Alliance plays is supporting the deployment of Ethernet technologies into markets not traditionally served by Ethernet. OT networks, which control manufacturing processes or provide occupant comfort and safety in a building, historically have been siloed from Ethernet-based IT networks.</a:t>
            </a:r>
            <a:br>
              <a:rPr lang="en-US" sz="800" b="0" i="0" dirty="0">
                <a:solidFill>
                  <a:srgbClr val="000000"/>
                </a:solidFill>
                <a:effectLst/>
                <a:latin typeface="Open Sans" panose="020B0606030504020204" pitchFamily="34" charset="0"/>
              </a:rPr>
            </a:br>
            <a:r>
              <a:rPr lang="en-US" sz="800" dirty="0">
                <a:solidFill>
                  <a:srgbClr val="000000"/>
                </a:solidFill>
                <a:latin typeface="Open Sans" panose="020B0606030504020204" pitchFamily="34" charset="0"/>
              </a:rPr>
              <a:t>.</a:t>
            </a:r>
            <a:br>
              <a:rPr lang="en-US" sz="800" dirty="0">
                <a:solidFill>
                  <a:srgbClr val="000000"/>
                </a:solidFill>
                <a:latin typeface="Open Sans" panose="020B0606030504020204" pitchFamily="34" charset="0"/>
              </a:rPr>
            </a:br>
            <a:r>
              <a:rPr lang="en-US" sz="800" dirty="0">
                <a:solidFill>
                  <a:srgbClr val="000000"/>
                </a:solidFill>
                <a:latin typeface="Open Sans" panose="020B0606030504020204" pitchFamily="34" charset="0"/>
              </a:rPr>
              <a:t>.</a:t>
            </a:r>
            <a:br>
              <a:rPr lang="en-US" b="1" i="0" dirty="0">
                <a:solidFill>
                  <a:srgbClr val="000000"/>
                </a:solidFill>
                <a:effectLst/>
                <a:latin typeface="Open Sans" panose="020B0606030504020204" pitchFamily="34" charset="0"/>
              </a:rPr>
            </a:br>
            <a:r>
              <a:rPr lang="en-US" b="1" i="0" dirty="0">
                <a:solidFill>
                  <a:srgbClr val="000000"/>
                </a:solidFill>
                <a:effectLst/>
                <a:latin typeface="Open Sans" panose="020B0606030504020204" pitchFamily="34" charset="0"/>
              </a:rPr>
              <a:t>“We are excited about the Ethernet Alliance’s launch of an industry focus around building and industrial automation,” said </a:t>
            </a:r>
            <a:r>
              <a:rPr lang="en-US" b="1" i="0" dirty="0">
                <a:solidFill>
                  <a:srgbClr val="000000"/>
                </a:solidFill>
                <a:effectLst/>
                <a:highlight>
                  <a:srgbClr val="FFFF00"/>
                </a:highlight>
                <a:latin typeface="Open Sans" panose="020B0606030504020204" pitchFamily="34" charset="0"/>
              </a:rPr>
              <a:t>Ron Zimmer, president and chief executive officer, Continental Automated Buildings Association (CABA)</a:t>
            </a:r>
            <a:r>
              <a:rPr lang="en-US" b="1" i="0" dirty="0">
                <a:solidFill>
                  <a:srgbClr val="000000"/>
                </a:solidFill>
                <a:effectLst/>
                <a:latin typeface="Open Sans" panose="020B0606030504020204" pitchFamily="34" charset="0"/>
              </a:rPr>
              <a:t>. </a:t>
            </a:r>
            <a:r>
              <a:rPr lang="en-US" b="1" i="0" u="none" strike="noStrike" dirty="0">
                <a:solidFill>
                  <a:srgbClr val="003C71"/>
                </a:solidFill>
                <a:effectLst/>
                <a:latin typeface="Open Sans" panose="020B0606030504020204" pitchFamily="34" charset="0"/>
              </a:rPr>
              <a:t> </a:t>
            </a:r>
            <a:r>
              <a:rPr lang="en-US" b="1" i="0" dirty="0">
                <a:solidFill>
                  <a:srgbClr val="000000"/>
                </a:solidFill>
                <a:effectLst/>
                <a:latin typeface="Open Sans" panose="020B0606030504020204" pitchFamily="34" charset="0"/>
              </a:rPr>
              <a:t>“SPE is a promising technology for our industry, and CABA's membership of leaders in advancing integrated home systems and building automation worldwide are committed to innovation that empowers connectivity among people, spaces and technology for a better tomorrow.”</a:t>
            </a:r>
            <a:endParaRPr lang="en-US" dirty="0"/>
          </a:p>
        </p:txBody>
      </p:sp>
      <p:sp>
        <p:nvSpPr>
          <p:cNvPr id="24" name="TextBox 23">
            <a:extLst>
              <a:ext uri="{FF2B5EF4-FFF2-40B4-BE49-F238E27FC236}">
                <a16:creationId xmlns:a16="http://schemas.microsoft.com/office/drawing/2014/main" id="{429F008B-6AFC-4496-9973-760BE63AA7AC}"/>
              </a:ext>
            </a:extLst>
          </p:cNvPr>
          <p:cNvSpPr txBox="1"/>
          <p:nvPr/>
        </p:nvSpPr>
        <p:spPr>
          <a:xfrm>
            <a:off x="5946140" y="865540"/>
            <a:ext cx="6105524" cy="830997"/>
          </a:xfrm>
          <a:prstGeom prst="rect">
            <a:avLst/>
          </a:prstGeom>
          <a:noFill/>
        </p:spPr>
        <p:txBody>
          <a:bodyPr wrap="square">
            <a:spAutoFit/>
          </a:bodyPr>
          <a:lstStyle/>
          <a:p>
            <a:pPr algn="l"/>
            <a:r>
              <a:rPr lang="en-US" sz="2400" b="1" i="0" dirty="0">
                <a:solidFill>
                  <a:schemeClr val="tx2"/>
                </a:solidFill>
                <a:effectLst/>
                <a:latin typeface="Montserrat"/>
              </a:rPr>
              <a:t>Building and Industrial Automation Industry Focus Launched by Ethernet Alliance</a:t>
            </a:r>
          </a:p>
        </p:txBody>
      </p:sp>
    </p:spTree>
    <p:extLst>
      <p:ext uri="{BB962C8B-B14F-4D97-AF65-F5344CB8AC3E}">
        <p14:creationId xmlns:p14="http://schemas.microsoft.com/office/powerpoint/2010/main" val="569684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C20ACC0-69D0-402B-B334-B83509629916}"/>
              </a:ext>
            </a:extLst>
          </p:cNvPr>
          <p:cNvSpPr>
            <a:spLocks noGrp="1"/>
          </p:cNvSpPr>
          <p:nvPr>
            <p:ph type="title"/>
          </p:nvPr>
        </p:nvSpPr>
        <p:spPr>
          <a:xfrm>
            <a:off x="838200" y="365125"/>
            <a:ext cx="10619792" cy="447675"/>
          </a:xfrm>
        </p:spPr>
        <p:txBody>
          <a:bodyPr/>
          <a:lstStyle/>
          <a:p>
            <a:r>
              <a:rPr lang="en-US" dirty="0"/>
              <a:t>B-3.  Use social media to raise profile of CABA			</a:t>
            </a:r>
            <a:br>
              <a:rPr lang="en-US" dirty="0"/>
            </a:br>
            <a:endParaRPr lang="en-US" dirty="0"/>
          </a:p>
        </p:txBody>
      </p:sp>
      <p:sp>
        <p:nvSpPr>
          <p:cNvPr id="10" name="Content Placeholder 9">
            <a:extLst>
              <a:ext uri="{FF2B5EF4-FFF2-40B4-BE49-F238E27FC236}">
                <a16:creationId xmlns:a16="http://schemas.microsoft.com/office/drawing/2014/main" id="{551BF4B3-090E-4E09-A042-755750BF544B}"/>
              </a:ext>
            </a:extLst>
          </p:cNvPr>
          <p:cNvSpPr>
            <a:spLocks noGrp="1"/>
          </p:cNvSpPr>
          <p:nvPr>
            <p:ph sz="half" idx="1"/>
          </p:nvPr>
        </p:nvSpPr>
        <p:spPr>
          <a:xfrm>
            <a:off x="838199" y="1259634"/>
            <a:ext cx="10514013" cy="4917330"/>
          </a:xfrm>
        </p:spPr>
        <p:txBody>
          <a:bodyPr>
            <a:normAutofit/>
          </a:bodyPr>
          <a:lstStyle/>
          <a:p>
            <a:r>
              <a:rPr lang="en-US" dirty="0"/>
              <a:t>Add to social media and have CABA staff and industry members join the conversations.</a:t>
            </a:r>
          </a:p>
          <a:p>
            <a:r>
              <a:rPr lang="en-US" dirty="0"/>
              <a:t>Promote “teaser content” about CABA research on connected homes and intelligent buildings using snackable social media content  (visuals,  videos,  infographics, use cases) to market CABA research products and membership.</a:t>
            </a:r>
          </a:p>
          <a:p>
            <a:r>
              <a:rPr lang="en-US" dirty="0"/>
              <a:t>Use Board members for viral transmission of snackable social media content as influencers.</a:t>
            </a:r>
          </a:p>
        </p:txBody>
      </p:sp>
      <p:sp>
        <p:nvSpPr>
          <p:cNvPr id="4" name="Footer Placeholder 3">
            <a:extLst>
              <a:ext uri="{FF2B5EF4-FFF2-40B4-BE49-F238E27FC236}">
                <a16:creationId xmlns:a16="http://schemas.microsoft.com/office/drawing/2014/main" id="{0E2BDFE8-B1EC-40FE-B37B-E1156874AF52}"/>
              </a:ext>
            </a:extLst>
          </p:cNvPr>
          <p:cNvSpPr>
            <a:spLocks noGrp="1"/>
          </p:cNvSpPr>
          <p:nvPr>
            <p:ph type="ftr" sz="quarter" idx="13"/>
          </p:nvPr>
        </p:nvSpPr>
        <p:spPr/>
        <p:txBody>
          <a:bodyPr/>
          <a:lstStyle/>
          <a:p>
            <a:r>
              <a:rPr lang="en-US"/>
              <a:t>© 2020, Continental Automated Buildings Association</a:t>
            </a:r>
          </a:p>
        </p:txBody>
      </p:sp>
      <p:sp>
        <p:nvSpPr>
          <p:cNvPr id="5" name="Slide Number Placeholder 4">
            <a:extLst>
              <a:ext uri="{FF2B5EF4-FFF2-40B4-BE49-F238E27FC236}">
                <a16:creationId xmlns:a16="http://schemas.microsoft.com/office/drawing/2014/main" id="{B2BDF19C-317A-4463-BB32-76272DC23994}"/>
              </a:ext>
            </a:extLst>
          </p:cNvPr>
          <p:cNvSpPr>
            <a:spLocks noGrp="1"/>
          </p:cNvSpPr>
          <p:nvPr>
            <p:ph type="sldNum" sz="quarter" idx="14"/>
          </p:nvPr>
        </p:nvSpPr>
        <p:spPr/>
        <p:txBody>
          <a:bodyPr/>
          <a:lstStyle/>
          <a:p>
            <a:fld id="{4658F449-AC56-C64A-8488-86A10DE691DA}" type="slidenum">
              <a:rPr lang="en-US" smtClean="0"/>
              <a:pPr/>
              <a:t>18</a:t>
            </a:fld>
            <a:endParaRPr lang="en-US"/>
          </a:p>
        </p:txBody>
      </p:sp>
    </p:spTree>
    <p:extLst>
      <p:ext uri="{BB962C8B-B14F-4D97-AF65-F5344CB8AC3E}">
        <p14:creationId xmlns:p14="http://schemas.microsoft.com/office/powerpoint/2010/main" val="2529051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DB65846-D7CA-443A-8920-B27EF1076646}"/>
              </a:ext>
            </a:extLst>
          </p:cNvPr>
          <p:cNvSpPr txBox="1"/>
          <p:nvPr/>
        </p:nvSpPr>
        <p:spPr>
          <a:xfrm>
            <a:off x="261257" y="6212114"/>
            <a:ext cx="609600" cy="369332"/>
          </a:xfrm>
          <a:prstGeom prst="rect">
            <a:avLst/>
          </a:prstGeom>
          <a:noFill/>
        </p:spPr>
        <p:txBody>
          <a:bodyPr wrap="square" rtlCol="0">
            <a:spAutoFit/>
          </a:bodyPr>
          <a:lstStyle/>
          <a:p>
            <a:fld id="{009D5A16-2490-4CAE-9129-074832123722}" type="slidenum">
              <a:rPr lang="en-US" smtClean="0"/>
              <a:t>19</a:t>
            </a:fld>
            <a:endParaRPr lang="en-US"/>
          </a:p>
        </p:txBody>
      </p:sp>
      <p:sp>
        <p:nvSpPr>
          <p:cNvPr id="21" name="Title 5">
            <a:extLst>
              <a:ext uri="{FF2B5EF4-FFF2-40B4-BE49-F238E27FC236}">
                <a16:creationId xmlns:a16="http://schemas.microsoft.com/office/drawing/2014/main" id="{50D8A76F-829F-4EED-BE2B-574F60FEE48E}"/>
              </a:ext>
            </a:extLst>
          </p:cNvPr>
          <p:cNvSpPr>
            <a:spLocks noGrp="1"/>
          </p:cNvSpPr>
          <p:nvPr>
            <p:ph type="title"/>
          </p:nvPr>
        </p:nvSpPr>
        <p:spPr>
          <a:xfrm>
            <a:off x="838199" y="365125"/>
            <a:ext cx="10506075" cy="447675"/>
          </a:xfrm>
        </p:spPr>
        <p:txBody>
          <a:bodyPr/>
          <a:lstStyle/>
          <a:p>
            <a:r>
              <a:rPr lang="en-CA" dirty="0"/>
              <a:t>Brand Awareness and External Relations</a:t>
            </a:r>
          </a:p>
        </p:txBody>
      </p:sp>
      <p:sp>
        <p:nvSpPr>
          <p:cNvPr id="20" name="Footer Placeholder 4">
            <a:extLst>
              <a:ext uri="{FF2B5EF4-FFF2-40B4-BE49-F238E27FC236}">
                <a16:creationId xmlns:a16="http://schemas.microsoft.com/office/drawing/2014/main" id="{9D6858C8-7A18-4CD3-A95E-99C0A4DE08FA}"/>
              </a:ext>
            </a:extLst>
          </p:cNvPr>
          <p:cNvSpPr txBox="1">
            <a:spLocks/>
          </p:cNvSpPr>
          <p:nvPr/>
        </p:nvSpPr>
        <p:spPr>
          <a:xfrm>
            <a:off x="1236345" y="6429425"/>
            <a:ext cx="44380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accent2"/>
                </a:solidFill>
              </a:rPr>
              <a:t>© 2020, Continental Automated Buildings Association</a:t>
            </a:r>
          </a:p>
        </p:txBody>
      </p:sp>
      <p:pic>
        <p:nvPicPr>
          <p:cNvPr id="5" name="Picture 4">
            <a:extLst>
              <a:ext uri="{FF2B5EF4-FFF2-40B4-BE49-F238E27FC236}">
                <a16:creationId xmlns:a16="http://schemas.microsoft.com/office/drawing/2014/main" id="{63262122-4EA5-42DB-AA5D-0A314ACB182E}"/>
              </a:ext>
            </a:extLst>
          </p:cNvPr>
          <p:cNvPicPr>
            <a:picLocks noChangeAspect="1"/>
          </p:cNvPicPr>
          <p:nvPr/>
        </p:nvPicPr>
        <p:blipFill>
          <a:blip r:embed="rId2"/>
          <a:stretch>
            <a:fillRect/>
          </a:stretch>
        </p:blipFill>
        <p:spPr>
          <a:xfrm>
            <a:off x="566057" y="2838332"/>
            <a:ext cx="5234690" cy="2100764"/>
          </a:xfrm>
          <a:prstGeom prst="rect">
            <a:avLst/>
          </a:prstGeom>
        </p:spPr>
      </p:pic>
      <p:pic>
        <p:nvPicPr>
          <p:cNvPr id="11" name="Picture 10">
            <a:extLst>
              <a:ext uri="{FF2B5EF4-FFF2-40B4-BE49-F238E27FC236}">
                <a16:creationId xmlns:a16="http://schemas.microsoft.com/office/drawing/2014/main" id="{7EE267A2-5A6B-4FD3-AEBA-8EB596CF5590}"/>
              </a:ext>
            </a:extLst>
          </p:cNvPr>
          <p:cNvPicPr>
            <a:picLocks noChangeAspect="1"/>
          </p:cNvPicPr>
          <p:nvPr/>
        </p:nvPicPr>
        <p:blipFill>
          <a:blip r:embed="rId3"/>
          <a:stretch>
            <a:fillRect/>
          </a:stretch>
        </p:blipFill>
        <p:spPr>
          <a:xfrm>
            <a:off x="4132980" y="4647153"/>
            <a:ext cx="2920282" cy="1843088"/>
          </a:xfrm>
          <a:prstGeom prst="rect">
            <a:avLst/>
          </a:prstGeom>
        </p:spPr>
      </p:pic>
      <p:sp>
        <p:nvSpPr>
          <p:cNvPr id="12" name="TextBox 11">
            <a:extLst>
              <a:ext uri="{FF2B5EF4-FFF2-40B4-BE49-F238E27FC236}">
                <a16:creationId xmlns:a16="http://schemas.microsoft.com/office/drawing/2014/main" id="{9C84390C-99F9-41B0-9CCA-0DDC7F6992A0}"/>
              </a:ext>
            </a:extLst>
          </p:cNvPr>
          <p:cNvSpPr txBox="1"/>
          <p:nvPr/>
        </p:nvSpPr>
        <p:spPr>
          <a:xfrm>
            <a:off x="466725" y="1317556"/>
            <a:ext cx="10658474" cy="1384995"/>
          </a:xfrm>
          <a:prstGeom prst="rect">
            <a:avLst/>
          </a:prstGeom>
          <a:noFill/>
        </p:spPr>
        <p:txBody>
          <a:bodyPr wrap="square" rtlCol="0">
            <a:spAutoFit/>
          </a:bodyPr>
          <a:lstStyle/>
          <a:p>
            <a:r>
              <a:rPr lang="en-US" sz="2800" dirty="0">
                <a:solidFill>
                  <a:schemeClr val="tx2"/>
                </a:solidFill>
              </a:rPr>
              <a:t>Marketing on behalf of CABA members and pointing CABA Members to marketing resources (e.g., joining CABA’s LinkedIn Group, use of CABA events page; cross-linking)</a:t>
            </a:r>
          </a:p>
        </p:txBody>
      </p:sp>
      <p:pic>
        <p:nvPicPr>
          <p:cNvPr id="15" name="Picture 14">
            <a:extLst>
              <a:ext uri="{FF2B5EF4-FFF2-40B4-BE49-F238E27FC236}">
                <a16:creationId xmlns:a16="http://schemas.microsoft.com/office/drawing/2014/main" id="{241CC031-7BC0-4160-8DA2-15962E20BDC8}"/>
              </a:ext>
            </a:extLst>
          </p:cNvPr>
          <p:cNvPicPr>
            <a:picLocks noChangeAspect="1"/>
          </p:cNvPicPr>
          <p:nvPr/>
        </p:nvPicPr>
        <p:blipFill>
          <a:blip r:embed="rId4"/>
          <a:stretch>
            <a:fillRect/>
          </a:stretch>
        </p:blipFill>
        <p:spPr>
          <a:xfrm>
            <a:off x="7183191" y="2438449"/>
            <a:ext cx="4023652" cy="2651953"/>
          </a:xfrm>
          <a:prstGeom prst="rect">
            <a:avLst/>
          </a:prstGeom>
        </p:spPr>
      </p:pic>
    </p:spTree>
    <p:extLst>
      <p:ext uri="{BB962C8B-B14F-4D97-AF65-F5344CB8AC3E}">
        <p14:creationId xmlns:p14="http://schemas.microsoft.com/office/powerpoint/2010/main" val="2598188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B331ECB-A85C-4EA6-8156-592153B684E6}"/>
              </a:ext>
            </a:extLst>
          </p:cNvPr>
          <p:cNvSpPr>
            <a:spLocks noGrp="1"/>
          </p:cNvSpPr>
          <p:nvPr>
            <p:ph type="title"/>
          </p:nvPr>
        </p:nvSpPr>
        <p:spPr>
          <a:xfrm>
            <a:off x="838200" y="46343"/>
            <a:ext cx="6873240" cy="447675"/>
          </a:xfrm>
        </p:spPr>
        <p:txBody>
          <a:bodyPr/>
          <a:lstStyle/>
          <a:p>
            <a:r>
              <a:rPr lang="en-US" dirty="0"/>
              <a:t>About the “Building Awareness and External Relations” Working Group</a:t>
            </a:r>
          </a:p>
        </p:txBody>
      </p:sp>
      <p:sp>
        <p:nvSpPr>
          <p:cNvPr id="10" name="Content Placeholder 9">
            <a:extLst>
              <a:ext uri="{FF2B5EF4-FFF2-40B4-BE49-F238E27FC236}">
                <a16:creationId xmlns:a16="http://schemas.microsoft.com/office/drawing/2014/main" id="{46AA2866-F2B6-436A-B0C3-5EA01BF7A295}"/>
              </a:ext>
            </a:extLst>
          </p:cNvPr>
          <p:cNvSpPr>
            <a:spLocks noGrp="1"/>
          </p:cNvSpPr>
          <p:nvPr>
            <p:ph sz="half" idx="1"/>
          </p:nvPr>
        </p:nvSpPr>
        <p:spPr/>
        <p:txBody>
          <a:bodyPr>
            <a:normAutofit fontScale="92500" lnSpcReduction="10000"/>
          </a:bodyPr>
          <a:lstStyle/>
          <a:p>
            <a:pPr marL="0" indent="0">
              <a:buNone/>
            </a:pPr>
            <a:r>
              <a:rPr lang="en-US" dirty="0"/>
              <a:t>Byron BeMiller, </a:t>
            </a:r>
            <a:r>
              <a:rPr lang="en-US" dirty="0" err="1"/>
              <a:t>Semtech</a:t>
            </a:r>
            <a:endParaRPr lang="en-US" dirty="0"/>
          </a:p>
          <a:p>
            <a:pPr marL="0" indent="0">
              <a:buNone/>
            </a:pPr>
            <a:r>
              <a:rPr lang="en-US" dirty="0"/>
              <a:t>Todd Denison, UL LLC</a:t>
            </a:r>
          </a:p>
          <a:p>
            <a:pPr marL="0" indent="0">
              <a:buNone/>
            </a:pPr>
            <a:r>
              <a:rPr lang="en-US" dirty="0"/>
              <a:t>Trevor Deters, Steelcase Inc.</a:t>
            </a:r>
          </a:p>
          <a:p>
            <a:pPr marL="0" indent="0">
              <a:buNone/>
            </a:pPr>
            <a:r>
              <a:rPr lang="en-US" dirty="0"/>
              <a:t>Charles Hume, Southwire Company, LLC</a:t>
            </a:r>
          </a:p>
          <a:p>
            <a:pPr marL="0" indent="0">
              <a:buNone/>
            </a:pPr>
            <a:r>
              <a:rPr lang="en-US" dirty="0"/>
              <a:t>Jim Hunter, Delos Living LLC</a:t>
            </a:r>
          </a:p>
          <a:p>
            <a:pPr marL="0" indent="0">
              <a:buNone/>
            </a:pPr>
            <a:r>
              <a:rPr lang="en-US" dirty="0"/>
              <a:t>Brian White, </a:t>
            </a:r>
            <a:r>
              <a:rPr lang="en-US" dirty="0" err="1"/>
              <a:t>Rheem</a:t>
            </a:r>
            <a:r>
              <a:rPr lang="en-US" dirty="0"/>
              <a:t> Manufacturing Company</a:t>
            </a:r>
          </a:p>
          <a:p>
            <a:pPr marL="0" indent="0">
              <a:buNone/>
            </a:pPr>
            <a:r>
              <a:rPr lang="en-US" dirty="0"/>
              <a:t>Conrad McCallum, CABA</a:t>
            </a:r>
          </a:p>
          <a:p>
            <a:pPr marL="0" indent="0">
              <a:buNone/>
            </a:pPr>
            <a:r>
              <a:rPr lang="en-US" dirty="0"/>
              <a:t>Greg Walker, CABA</a:t>
            </a:r>
          </a:p>
          <a:p>
            <a:pPr marL="0" indent="0">
              <a:buNone/>
            </a:pPr>
            <a:r>
              <a:rPr lang="en-US" dirty="0"/>
              <a:t>Ron Zimmer, CABA, Acting Chair</a:t>
            </a:r>
          </a:p>
          <a:p>
            <a:endParaRPr lang="en-US" dirty="0"/>
          </a:p>
        </p:txBody>
      </p:sp>
      <p:sp>
        <p:nvSpPr>
          <p:cNvPr id="11" name="Text Placeholder 10">
            <a:extLst>
              <a:ext uri="{FF2B5EF4-FFF2-40B4-BE49-F238E27FC236}">
                <a16:creationId xmlns:a16="http://schemas.microsoft.com/office/drawing/2014/main" id="{DF7CBE80-594A-4657-A6D6-0B400422EB2F}"/>
              </a:ext>
            </a:extLst>
          </p:cNvPr>
          <p:cNvSpPr>
            <a:spLocks noGrp="1"/>
          </p:cNvSpPr>
          <p:nvPr>
            <p:ph type="body" sz="quarter" idx="12"/>
          </p:nvPr>
        </p:nvSpPr>
        <p:spPr/>
        <p:txBody>
          <a:bodyPr>
            <a:normAutofit/>
          </a:bodyPr>
          <a:lstStyle/>
          <a:p>
            <a:pPr marL="0" indent="0">
              <a:buNone/>
            </a:pPr>
            <a:r>
              <a:rPr lang="en-US"/>
              <a:t>“Building Awareness and External Relations” Working Group</a:t>
            </a:r>
          </a:p>
        </p:txBody>
      </p:sp>
      <p:sp>
        <p:nvSpPr>
          <p:cNvPr id="4" name="Footer Placeholder 3">
            <a:extLst>
              <a:ext uri="{FF2B5EF4-FFF2-40B4-BE49-F238E27FC236}">
                <a16:creationId xmlns:a16="http://schemas.microsoft.com/office/drawing/2014/main" id="{E8D46287-F773-4356-87A9-51F33B1E2EAC}"/>
              </a:ext>
            </a:extLst>
          </p:cNvPr>
          <p:cNvSpPr>
            <a:spLocks noGrp="1"/>
          </p:cNvSpPr>
          <p:nvPr>
            <p:ph type="ftr" sz="quarter" idx="13"/>
          </p:nvPr>
        </p:nvSpPr>
        <p:spPr/>
        <p:txBody>
          <a:bodyPr/>
          <a:lstStyle/>
          <a:p>
            <a:r>
              <a:rPr lang="en-US"/>
              <a:t>© 2020, Continental Automated Buildings Association</a:t>
            </a:r>
          </a:p>
        </p:txBody>
      </p:sp>
      <p:sp>
        <p:nvSpPr>
          <p:cNvPr id="5" name="Slide Number Placeholder 4">
            <a:extLst>
              <a:ext uri="{FF2B5EF4-FFF2-40B4-BE49-F238E27FC236}">
                <a16:creationId xmlns:a16="http://schemas.microsoft.com/office/drawing/2014/main" id="{8EF3B7AB-3293-42E9-84A9-795F2F2EB501}"/>
              </a:ext>
            </a:extLst>
          </p:cNvPr>
          <p:cNvSpPr>
            <a:spLocks noGrp="1"/>
          </p:cNvSpPr>
          <p:nvPr>
            <p:ph type="sldNum" sz="quarter" idx="14"/>
          </p:nvPr>
        </p:nvSpPr>
        <p:spPr/>
        <p:txBody>
          <a:bodyPr/>
          <a:lstStyle/>
          <a:p>
            <a:fld id="{4658F449-AC56-C64A-8488-86A10DE691DA}" type="slidenum">
              <a:rPr lang="en-US" smtClean="0"/>
              <a:pPr/>
              <a:t>2</a:t>
            </a:fld>
            <a:endParaRPr lang="en-US"/>
          </a:p>
        </p:txBody>
      </p:sp>
      <p:pic>
        <p:nvPicPr>
          <p:cNvPr id="7170" name="Picture 2" descr="Insurance Working Group meets 29-30 June">
            <a:extLst>
              <a:ext uri="{FF2B5EF4-FFF2-40B4-BE49-F238E27FC236}">
                <a16:creationId xmlns:a16="http://schemas.microsoft.com/office/drawing/2014/main" id="{6DF97064-44DE-468B-9019-736C0D755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1317" y="2416545"/>
            <a:ext cx="4438048" cy="3328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707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C7480D7-962E-40E6-92B8-F2948332324C}"/>
              </a:ext>
            </a:extLst>
          </p:cNvPr>
          <p:cNvSpPr txBox="1"/>
          <p:nvPr/>
        </p:nvSpPr>
        <p:spPr>
          <a:xfrm>
            <a:off x="187437" y="998077"/>
            <a:ext cx="10737738" cy="461665"/>
          </a:xfrm>
          <a:prstGeom prst="rect">
            <a:avLst/>
          </a:prstGeom>
          <a:noFill/>
        </p:spPr>
        <p:txBody>
          <a:bodyPr wrap="square" rtlCol="0">
            <a:spAutoFit/>
          </a:bodyPr>
          <a:lstStyle/>
          <a:p>
            <a:r>
              <a:rPr lang="en-US" sz="2400" b="1" dirty="0">
                <a:solidFill>
                  <a:schemeClr val="tx2"/>
                </a:solidFill>
              </a:rPr>
              <a:t>Marketing of CABA research and sharing of other industry players’ research</a:t>
            </a:r>
          </a:p>
        </p:txBody>
      </p:sp>
      <p:sp>
        <p:nvSpPr>
          <p:cNvPr id="18" name="TextBox 17">
            <a:extLst>
              <a:ext uri="{FF2B5EF4-FFF2-40B4-BE49-F238E27FC236}">
                <a16:creationId xmlns:a16="http://schemas.microsoft.com/office/drawing/2014/main" id="{3DB65846-D7CA-443A-8920-B27EF1076646}"/>
              </a:ext>
            </a:extLst>
          </p:cNvPr>
          <p:cNvSpPr txBox="1"/>
          <p:nvPr/>
        </p:nvSpPr>
        <p:spPr>
          <a:xfrm>
            <a:off x="261257" y="6212114"/>
            <a:ext cx="609600" cy="369332"/>
          </a:xfrm>
          <a:prstGeom prst="rect">
            <a:avLst/>
          </a:prstGeom>
          <a:noFill/>
        </p:spPr>
        <p:txBody>
          <a:bodyPr wrap="square" rtlCol="0">
            <a:spAutoFit/>
          </a:bodyPr>
          <a:lstStyle/>
          <a:p>
            <a:fld id="{009D5A16-2490-4CAE-9129-074832123722}" type="slidenum">
              <a:rPr lang="en-US" smtClean="0"/>
              <a:t>20</a:t>
            </a:fld>
            <a:endParaRPr lang="en-US"/>
          </a:p>
        </p:txBody>
      </p:sp>
      <p:sp>
        <p:nvSpPr>
          <p:cNvPr id="21" name="Title 5">
            <a:extLst>
              <a:ext uri="{FF2B5EF4-FFF2-40B4-BE49-F238E27FC236}">
                <a16:creationId xmlns:a16="http://schemas.microsoft.com/office/drawing/2014/main" id="{50D8A76F-829F-4EED-BE2B-574F60FEE48E}"/>
              </a:ext>
            </a:extLst>
          </p:cNvPr>
          <p:cNvSpPr>
            <a:spLocks noGrp="1"/>
          </p:cNvSpPr>
          <p:nvPr>
            <p:ph type="title"/>
          </p:nvPr>
        </p:nvSpPr>
        <p:spPr>
          <a:xfrm>
            <a:off x="838200" y="365125"/>
            <a:ext cx="7548418" cy="447675"/>
          </a:xfrm>
        </p:spPr>
        <p:txBody>
          <a:bodyPr/>
          <a:lstStyle/>
          <a:p>
            <a:r>
              <a:rPr lang="en-CA" dirty="0"/>
              <a:t>Brand Awareness and External Relations</a:t>
            </a:r>
          </a:p>
        </p:txBody>
      </p:sp>
      <p:sp>
        <p:nvSpPr>
          <p:cNvPr id="20" name="Footer Placeholder 4">
            <a:extLst>
              <a:ext uri="{FF2B5EF4-FFF2-40B4-BE49-F238E27FC236}">
                <a16:creationId xmlns:a16="http://schemas.microsoft.com/office/drawing/2014/main" id="{9D6858C8-7A18-4CD3-A95E-99C0A4DE08FA}"/>
              </a:ext>
            </a:extLst>
          </p:cNvPr>
          <p:cNvSpPr txBox="1">
            <a:spLocks/>
          </p:cNvSpPr>
          <p:nvPr/>
        </p:nvSpPr>
        <p:spPr>
          <a:xfrm>
            <a:off x="1236345" y="6429425"/>
            <a:ext cx="44380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accent2"/>
                </a:solidFill>
              </a:rPr>
              <a:t>© 2020, Continental Automated Buildings Association</a:t>
            </a:r>
          </a:p>
        </p:txBody>
      </p:sp>
      <p:pic>
        <p:nvPicPr>
          <p:cNvPr id="2" name="Picture 1">
            <a:extLst>
              <a:ext uri="{FF2B5EF4-FFF2-40B4-BE49-F238E27FC236}">
                <a16:creationId xmlns:a16="http://schemas.microsoft.com/office/drawing/2014/main" id="{7A578320-2E59-41C2-865F-5D21C5B756FB}"/>
              </a:ext>
            </a:extLst>
          </p:cNvPr>
          <p:cNvPicPr>
            <a:picLocks noChangeAspect="1"/>
          </p:cNvPicPr>
          <p:nvPr/>
        </p:nvPicPr>
        <p:blipFill>
          <a:blip r:embed="rId2"/>
          <a:stretch>
            <a:fillRect/>
          </a:stretch>
        </p:blipFill>
        <p:spPr>
          <a:xfrm>
            <a:off x="6402423" y="1608498"/>
            <a:ext cx="4438048" cy="4454859"/>
          </a:xfrm>
          <a:prstGeom prst="rect">
            <a:avLst/>
          </a:prstGeom>
        </p:spPr>
      </p:pic>
      <p:pic>
        <p:nvPicPr>
          <p:cNvPr id="4" name="Picture 3">
            <a:extLst>
              <a:ext uri="{FF2B5EF4-FFF2-40B4-BE49-F238E27FC236}">
                <a16:creationId xmlns:a16="http://schemas.microsoft.com/office/drawing/2014/main" id="{BD604C3E-8CAD-4F31-9AB2-4128A5C9CC8A}"/>
              </a:ext>
            </a:extLst>
          </p:cNvPr>
          <p:cNvPicPr>
            <a:picLocks noChangeAspect="1"/>
          </p:cNvPicPr>
          <p:nvPr/>
        </p:nvPicPr>
        <p:blipFill>
          <a:blip r:embed="rId3"/>
          <a:stretch>
            <a:fillRect/>
          </a:stretch>
        </p:blipFill>
        <p:spPr>
          <a:xfrm>
            <a:off x="838200" y="4286428"/>
            <a:ext cx="4987280" cy="2032983"/>
          </a:xfrm>
          <a:prstGeom prst="rect">
            <a:avLst/>
          </a:prstGeom>
        </p:spPr>
      </p:pic>
      <p:pic>
        <p:nvPicPr>
          <p:cNvPr id="6" name="Picture 5">
            <a:extLst>
              <a:ext uri="{FF2B5EF4-FFF2-40B4-BE49-F238E27FC236}">
                <a16:creationId xmlns:a16="http://schemas.microsoft.com/office/drawing/2014/main" id="{F2B27D8C-BA53-4BDB-95F5-DB02F9778901}"/>
              </a:ext>
            </a:extLst>
          </p:cNvPr>
          <p:cNvPicPr>
            <a:picLocks noChangeAspect="1"/>
          </p:cNvPicPr>
          <p:nvPr/>
        </p:nvPicPr>
        <p:blipFill>
          <a:blip r:embed="rId4"/>
          <a:stretch>
            <a:fillRect/>
          </a:stretch>
        </p:blipFill>
        <p:spPr>
          <a:xfrm>
            <a:off x="870857" y="1459742"/>
            <a:ext cx="3533341" cy="2716673"/>
          </a:xfrm>
          <a:prstGeom prst="rect">
            <a:avLst/>
          </a:prstGeom>
        </p:spPr>
      </p:pic>
      <p:sp>
        <p:nvSpPr>
          <p:cNvPr id="7" name="TextBox 6">
            <a:extLst>
              <a:ext uri="{FF2B5EF4-FFF2-40B4-BE49-F238E27FC236}">
                <a16:creationId xmlns:a16="http://schemas.microsoft.com/office/drawing/2014/main" id="{63CD699C-30F5-4B9F-B7C2-A73698401249}"/>
              </a:ext>
            </a:extLst>
          </p:cNvPr>
          <p:cNvSpPr txBox="1"/>
          <p:nvPr/>
        </p:nvSpPr>
        <p:spPr>
          <a:xfrm>
            <a:off x="4369341" y="2081601"/>
            <a:ext cx="1863437" cy="1754326"/>
          </a:xfrm>
          <a:prstGeom prst="rect">
            <a:avLst/>
          </a:prstGeom>
          <a:noFill/>
        </p:spPr>
        <p:txBody>
          <a:bodyPr wrap="square" rtlCol="0">
            <a:spAutoFit/>
          </a:bodyPr>
          <a:lstStyle/>
          <a:p>
            <a:r>
              <a:rPr lang="en-US" dirty="0"/>
              <a:t>CABA White Paper promotion and tracking of downloads </a:t>
            </a:r>
          </a:p>
          <a:p>
            <a:r>
              <a:rPr lang="en-US" dirty="0"/>
              <a:t>And contacts on the website</a:t>
            </a:r>
          </a:p>
        </p:txBody>
      </p:sp>
      <p:sp>
        <p:nvSpPr>
          <p:cNvPr id="10" name="TextBox 9">
            <a:extLst>
              <a:ext uri="{FF2B5EF4-FFF2-40B4-BE49-F238E27FC236}">
                <a16:creationId xmlns:a16="http://schemas.microsoft.com/office/drawing/2014/main" id="{2059B5D7-22B4-474A-A5AC-DA6C933883DC}"/>
              </a:ext>
            </a:extLst>
          </p:cNvPr>
          <p:cNvSpPr txBox="1"/>
          <p:nvPr/>
        </p:nvSpPr>
        <p:spPr>
          <a:xfrm>
            <a:off x="10774476" y="3299252"/>
            <a:ext cx="1285875" cy="1754326"/>
          </a:xfrm>
          <a:prstGeom prst="rect">
            <a:avLst/>
          </a:prstGeom>
          <a:noFill/>
        </p:spPr>
        <p:txBody>
          <a:bodyPr wrap="square" rtlCol="0">
            <a:spAutoFit/>
          </a:bodyPr>
          <a:lstStyle/>
          <a:p>
            <a:r>
              <a:rPr lang="en-US" dirty="0"/>
              <a:t>Sharing of </a:t>
            </a:r>
            <a:r>
              <a:rPr lang="en-US" dirty="0" err="1"/>
              <a:t>snackables</a:t>
            </a:r>
            <a:r>
              <a:rPr lang="en-US" dirty="0"/>
              <a:t> from</a:t>
            </a:r>
          </a:p>
          <a:p>
            <a:r>
              <a:rPr lang="en-US" dirty="0"/>
              <a:t>Landmark</a:t>
            </a:r>
            <a:br>
              <a:rPr lang="en-US" dirty="0"/>
            </a:br>
            <a:r>
              <a:rPr lang="en-US" dirty="0"/>
              <a:t>Research</a:t>
            </a:r>
            <a:br>
              <a:rPr lang="en-US" dirty="0"/>
            </a:br>
            <a:r>
              <a:rPr lang="en-US" dirty="0"/>
              <a:t>Reports</a:t>
            </a:r>
          </a:p>
        </p:txBody>
      </p:sp>
      <p:sp>
        <p:nvSpPr>
          <p:cNvPr id="11" name="TextBox 10">
            <a:extLst>
              <a:ext uri="{FF2B5EF4-FFF2-40B4-BE49-F238E27FC236}">
                <a16:creationId xmlns:a16="http://schemas.microsoft.com/office/drawing/2014/main" id="{1CF810B4-38CB-49D0-9C28-1743A328F019}"/>
              </a:ext>
            </a:extLst>
          </p:cNvPr>
          <p:cNvSpPr txBox="1"/>
          <p:nvPr/>
        </p:nvSpPr>
        <p:spPr>
          <a:xfrm>
            <a:off x="4181231" y="5659739"/>
            <a:ext cx="2239659" cy="923330"/>
          </a:xfrm>
          <a:prstGeom prst="rect">
            <a:avLst/>
          </a:prstGeom>
          <a:noFill/>
        </p:spPr>
        <p:txBody>
          <a:bodyPr wrap="square" rtlCol="0">
            <a:spAutoFit/>
          </a:bodyPr>
          <a:lstStyle/>
          <a:p>
            <a:r>
              <a:rPr lang="en-US" dirty="0"/>
              <a:t>Sharing of findings by CABA member and other research firms</a:t>
            </a:r>
          </a:p>
        </p:txBody>
      </p:sp>
    </p:spTree>
    <p:extLst>
      <p:ext uri="{BB962C8B-B14F-4D97-AF65-F5344CB8AC3E}">
        <p14:creationId xmlns:p14="http://schemas.microsoft.com/office/powerpoint/2010/main" val="3203566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DA8EFC1C-3FFB-4950-80E9-6517E3451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7165" y="1504144"/>
            <a:ext cx="3475038" cy="48594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898C698F-4FA2-4CDC-8867-4314918D8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57" y="1466080"/>
            <a:ext cx="3475038" cy="483172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C7480D7-962E-40E6-92B8-F2948332324C}"/>
              </a:ext>
            </a:extLst>
          </p:cNvPr>
          <p:cNvSpPr txBox="1"/>
          <p:nvPr/>
        </p:nvSpPr>
        <p:spPr>
          <a:xfrm>
            <a:off x="261257" y="984771"/>
            <a:ext cx="11749767" cy="461665"/>
          </a:xfrm>
          <a:prstGeom prst="rect">
            <a:avLst/>
          </a:prstGeom>
          <a:noFill/>
        </p:spPr>
        <p:txBody>
          <a:bodyPr wrap="square" rtlCol="0">
            <a:spAutoFit/>
          </a:bodyPr>
          <a:lstStyle/>
          <a:p>
            <a:r>
              <a:rPr lang="en-US" sz="2400" b="1" dirty="0">
                <a:solidFill>
                  <a:schemeClr val="tx2"/>
                </a:solidFill>
              </a:rPr>
              <a:t>Forthcoming brand awareness opportunities with three Landmark Projects + BSRIA Project</a:t>
            </a:r>
          </a:p>
        </p:txBody>
      </p:sp>
      <p:sp>
        <p:nvSpPr>
          <p:cNvPr id="18" name="TextBox 17">
            <a:extLst>
              <a:ext uri="{FF2B5EF4-FFF2-40B4-BE49-F238E27FC236}">
                <a16:creationId xmlns:a16="http://schemas.microsoft.com/office/drawing/2014/main" id="{3DB65846-D7CA-443A-8920-B27EF1076646}"/>
              </a:ext>
            </a:extLst>
          </p:cNvPr>
          <p:cNvSpPr txBox="1"/>
          <p:nvPr/>
        </p:nvSpPr>
        <p:spPr>
          <a:xfrm>
            <a:off x="261257" y="6212114"/>
            <a:ext cx="609600" cy="369332"/>
          </a:xfrm>
          <a:prstGeom prst="rect">
            <a:avLst/>
          </a:prstGeom>
          <a:noFill/>
        </p:spPr>
        <p:txBody>
          <a:bodyPr wrap="square" rtlCol="0">
            <a:spAutoFit/>
          </a:bodyPr>
          <a:lstStyle/>
          <a:p>
            <a:fld id="{009D5A16-2490-4CAE-9129-074832123722}" type="slidenum">
              <a:rPr lang="en-US" smtClean="0"/>
              <a:t>21</a:t>
            </a:fld>
            <a:endParaRPr lang="en-US"/>
          </a:p>
        </p:txBody>
      </p:sp>
      <p:sp>
        <p:nvSpPr>
          <p:cNvPr id="21" name="Title 5">
            <a:extLst>
              <a:ext uri="{FF2B5EF4-FFF2-40B4-BE49-F238E27FC236}">
                <a16:creationId xmlns:a16="http://schemas.microsoft.com/office/drawing/2014/main" id="{50D8A76F-829F-4EED-BE2B-574F60FEE48E}"/>
              </a:ext>
            </a:extLst>
          </p:cNvPr>
          <p:cNvSpPr>
            <a:spLocks noGrp="1"/>
          </p:cNvSpPr>
          <p:nvPr>
            <p:ph type="title"/>
          </p:nvPr>
        </p:nvSpPr>
        <p:spPr>
          <a:xfrm>
            <a:off x="838200" y="365125"/>
            <a:ext cx="7548418" cy="447675"/>
          </a:xfrm>
        </p:spPr>
        <p:txBody>
          <a:bodyPr/>
          <a:lstStyle/>
          <a:p>
            <a:r>
              <a:rPr lang="en-CA" dirty="0"/>
              <a:t>Research Promotion</a:t>
            </a:r>
          </a:p>
        </p:txBody>
      </p:sp>
      <p:sp>
        <p:nvSpPr>
          <p:cNvPr id="20" name="Footer Placeholder 4">
            <a:extLst>
              <a:ext uri="{FF2B5EF4-FFF2-40B4-BE49-F238E27FC236}">
                <a16:creationId xmlns:a16="http://schemas.microsoft.com/office/drawing/2014/main" id="{9D6858C8-7A18-4CD3-A95E-99C0A4DE08FA}"/>
              </a:ext>
            </a:extLst>
          </p:cNvPr>
          <p:cNvSpPr txBox="1">
            <a:spLocks/>
          </p:cNvSpPr>
          <p:nvPr/>
        </p:nvSpPr>
        <p:spPr>
          <a:xfrm>
            <a:off x="1236345" y="6429425"/>
            <a:ext cx="44380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accent2"/>
                </a:solidFill>
              </a:rPr>
              <a:t>© 2020, Continental Automated Buildings Association</a:t>
            </a:r>
          </a:p>
        </p:txBody>
      </p:sp>
      <p:pic>
        <p:nvPicPr>
          <p:cNvPr id="2054" name="Picture 6">
            <a:extLst>
              <a:ext uri="{FF2B5EF4-FFF2-40B4-BE49-F238E27FC236}">
                <a16:creationId xmlns:a16="http://schemas.microsoft.com/office/drawing/2014/main" id="{36BC98DA-04F7-4353-B625-A7B68CEB8B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2203" y="1504295"/>
            <a:ext cx="3366308" cy="4707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711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DB65846-D7CA-443A-8920-B27EF1076646}"/>
              </a:ext>
            </a:extLst>
          </p:cNvPr>
          <p:cNvSpPr txBox="1"/>
          <p:nvPr/>
        </p:nvSpPr>
        <p:spPr>
          <a:xfrm>
            <a:off x="261257" y="6212114"/>
            <a:ext cx="609600" cy="369332"/>
          </a:xfrm>
          <a:prstGeom prst="rect">
            <a:avLst/>
          </a:prstGeom>
          <a:noFill/>
        </p:spPr>
        <p:txBody>
          <a:bodyPr wrap="square" rtlCol="0">
            <a:spAutoFit/>
          </a:bodyPr>
          <a:lstStyle/>
          <a:p>
            <a:fld id="{009D5A16-2490-4CAE-9129-074832123722}" type="slidenum">
              <a:rPr lang="en-US" smtClean="0"/>
              <a:t>22</a:t>
            </a:fld>
            <a:endParaRPr lang="en-US"/>
          </a:p>
        </p:txBody>
      </p:sp>
      <p:sp>
        <p:nvSpPr>
          <p:cNvPr id="21" name="Title 5">
            <a:extLst>
              <a:ext uri="{FF2B5EF4-FFF2-40B4-BE49-F238E27FC236}">
                <a16:creationId xmlns:a16="http://schemas.microsoft.com/office/drawing/2014/main" id="{50D8A76F-829F-4EED-BE2B-574F60FEE48E}"/>
              </a:ext>
            </a:extLst>
          </p:cNvPr>
          <p:cNvSpPr>
            <a:spLocks noGrp="1"/>
          </p:cNvSpPr>
          <p:nvPr>
            <p:ph type="title"/>
          </p:nvPr>
        </p:nvSpPr>
        <p:spPr>
          <a:xfrm>
            <a:off x="838200" y="365125"/>
            <a:ext cx="7548418" cy="447675"/>
          </a:xfrm>
        </p:spPr>
        <p:txBody>
          <a:bodyPr/>
          <a:lstStyle/>
          <a:p>
            <a:r>
              <a:rPr lang="en-CA" dirty="0"/>
              <a:t>Calls to Action</a:t>
            </a:r>
          </a:p>
        </p:txBody>
      </p:sp>
      <p:sp>
        <p:nvSpPr>
          <p:cNvPr id="20" name="Footer Placeholder 4">
            <a:extLst>
              <a:ext uri="{FF2B5EF4-FFF2-40B4-BE49-F238E27FC236}">
                <a16:creationId xmlns:a16="http://schemas.microsoft.com/office/drawing/2014/main" id="{9D6858C8-7A18-4CD3-A95E-99C0A4DE08FA}"/>
              </a:ext>
            </a:extLst>
          </p:cNvPr>
          <p:cNvSpPr txBox="1">
            <a:spLocks/>
          </p:cNvSpPr>
          <p:nvPr/>
        </p:nvSpPr>
        <p:spPr>
          <a:xfrm>
            <a:off x="1236345" y="6429425"/>
            <a:ext cx="44380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accent2"/>
                </a:solidFill>
              </a:rPr>
              <a:t>© 2020, Continental Automated Buildings Association</a:t>
            </a:r>
          </a:p>
        </p:txBody>
      </p:sp>
      <p:sp>
        <p:nvSpPr>
          <p:cNvPr id="2" name="TextBox 1">
            <a:extLst>
              <a:ext uri="{FF2B5EF4-FFF2-40B4-BE49-F238E27FC236}">
                <a16:creationId xmlns:a16="http://schemas.microsoft.com/office/drawing/2014/main" id="{FEA43FDF-1F09-4F6B-97C4-A03119CA4915}"/>
              </a:ext>
            </a:extLst>
          </p:cNvPr>
          <p:cNvSpPr txBox="1"/>
          <p:nvPr/>
        </p:nvSpPr>
        <p:spPr>
          <a:xfrm>
            <a:off x="702645" y="1156925"/>
            <a:ext cx="9750390" cy="3539430"/>
          </a:xfrm>
          <a:prstGeom prst="rect">
            <a:avLst/>
          </a:prstGeom>
          <a:noFill/>
        </p:spPr>
        <p:txBody>
          <a:bodyPr wrap="square" rtlCol="0">
            <a:spAutoFit/>
          </a:bodyPr>
          <a:lstStyle/>
          <a:p>
            <a:pPr marL="457200" indent="-457200">
              <a:buAutoNum type="arabicPeriod"/>
            </a:pPr>
            <a:r>
              <a:rPr lang="en-US" sz="2800" dirty="0">
                <a:solidFill>
                  <a:schemeClr val="tx2"/>
                </a:solidFill>
              </a:rPr>
              <a:t>Identify and participate in more webinar and virtual events.</a:t>
            </a:r>
          </a:p>
          <a:p>
            <a:pPr marL="457200" indent="-457200">
              <a:buAutoNum type="arabicPeriod"/>
            </a:pPr>
            <a:r>
              <a:rPr lang="en-US" sz="2800" dirty="0">
                <a:solidFill>
                  <a:schemeClr val="tx2"/>
                </a:solidFill>
              </a:rPr>
              <a:t>Continue to encourage CABA Members to join the CABA Ambassador and Speakers Bureau.</a:t>
            </a:r>
          </a:p>
          <a:p>
            <a:pPr marL="457200" indent="-457200">
              <a:buAutoNum type="arabicPeriod"/>
            </a:pPr>
            <a:r>
              <a:rPr lang="en-US" sz="2800" dirty="0">
                <a:solidFill>
                  <a:schemeClr val="tx2"/>
                </a:solidFill>
              </a:rPr>
              <a:t>Update the CABA web site and add elements to increase the SEO for www.CABA.org and monitor the growth.</a:t>
            </a:r>
          </a:p>
          <a:p>
            <a:pPr marL="457200" indent="-457200">
              <a:buAutoNum type="arabicPeriod"/>
            </a:pPr>
            <a:r>
              <a:rPr lang="en-US" sz="2800" dirty="0">
                <a:solidFill>
                  <a:schemeClr val="tx2"/>
                </a:solidFill>
              </a:rPr>
              <a:t>Continue the campaign to provide “</a:t>
            </a:r>
            <a:r>
              <a:rPr lang="en-US" sz="2800" dirty="0" err="1">
                <a:solidFill>
                  <a:schemeClr val="tx2"/>
                </a:solidFill>
              </a:rPr>
              <a:t>snackables</a:t>
            </a:r>
            <a:r>
              <a:rPr lang="en-US" sz="2800" dirty="0">
                <a:solidFill>
                  <a:schemeClr val="tx2"/>
                </a:solidFill>
              </a:rPr>
              <a:t>” and research with the new CABA Research Reports and White Papers.</a:t>
            </a:r>
          </a:p>
          <a:p>
            <a:pPr marL="457200" indent="-457200">
              <a:buAutoNum type="arabicPeriod"/>
            </a:pPr>
            <a:r>
              <a:rPr lang="en-US" sz="2800" dirty="0">
                <a:solidFill>
                  <a:schemeClr val="tx2"/>
                </a:solidFill>
              </a:rPr>
              <a:t>Consolidate CABA LinkedIn resources</a:t>
            </a:r>
          </a:p>
        </p:txBody>
      </p:sp>
    </p:spTree>
    <p:extLst>
      <p:ext uri="{BB962C8B-B14F-4D97-AF65-F5344CB8AC3E}">
        <p14:creationId xmlns:p14="http://schemas.microsoft.com/office/powerpoint/2010/main" val="617868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AC2EF216-D56A-4EA2-B366-A042F9C212DF}"/>
              </a:ext>
            </a:extLst>
          </p:cNvPr>
          <p:cNvPicPr>
            <a:picLocks noChangeAspect="1"/>
          </p:cNvPicPr>
          <p:nvPr/>
        </p:nvPicPr>
        <p:blipFill>
          <a:blip r:embed="rId2"/>
          <a:stretch>
            <a:fillRect/>
          </a:stretch>
        </p:blipFill>
        <p:spPr>
          <a:xfrm>
            <a:off x="8396340" y="969490"/>
            <a:ext cx="1972967" cy="2404266"/>
          </a:xfrm>
          <a:prstGeom prst="rect">
            <a:avLst/>
          </a:prstGeom>
        </p:spPr>
      </p:pic>
      <p:sp>
        <p:nvSpPr>
          <p:cNvPr id="8" name="Title 7">
            <a:extLst>
              <a:ext uri="{FF2B5EF4-FFF2-40B4-BE49-F238E27FC236}">
                <a16:creationId xmlns:a16="http://schemas.microsoft.com/office/drawing/2014/main" id="{EB331ECB-A85C-4EA6-8156-592153B684E6}"/>
              </a:ext>
            </a:extLst>
          </p:cNvPr>
          <p:cNvSpPr>
            <a:spLocks noGrp="1"/>
          </p:cNvSpPr>
          <p:nvPr>
            <p:ph type="title"/>
          </p:nvPr>
        </p:nvSpPr>
        <p:spPr>
          <a:xfrm>
            <a:off x="838199" y="54732"/>
            <a:ext cx="8683305" cy="447675"/>
          </a:xfrm>
        </p:spPr>
        <p:txBody>
          <a:bodyPr/>
          <a:lstStyle/>
          <a:p>
            <a:r>
              <a:rPr lang="en-US" dirty="0"/>
              <a:t>About the “Building Awareness and External Relations” Working Group</a:t>
            </a:r>
          </a:p>
        </p:txBody>
      </p:sp>
      <p:sp>
        <p:nvSpPr>
          <p:cNvPr id="9" name="Text Placeholder 8">
            <a:extLst>
              <a:ext uri="{FF2B5EF4-FFF2-40B4-BE49-F238E27FC236}">
                <a16:creationId xmlns:a16="http://schemas.microsoft.com/office/drawing/2014/main" id="{70E045ED-63B9-4391-917E-D2AF2623F3AC}"/>
              </a:ext>
            </a:extLst>
          </p:cNvPr>
          <p:cNvSpPr>
            <a:spLocks noGrp="1"/>
          </p:cNvSpPr>
          <p:nvPr>
            <p:ph type="body" sz="quarter" idx="12"/>
          </p:nvPr>
        </p:nvSpPr>
        <p:spPr>
          <a:xfrm>
            <a:off x="705564" y="1423988"/>
            <a:ext cx="7202487" cy="4932362"/>
          </a:xfrm>
        </p:spPr>
        <p:txBody>
          <a:bodyPr/>
          <a:lstStyle/>
          <a:p>
            <a:pPr marL="0" indent="0">
              <a:buNone/>
            </a:pPr>
            <a:r>
              <a:rPr lang="en-US" dirty="0"/>
              <a:t>A. Membership Retention and Recruitment</a:t>
            </a:r>
          </a:p>
          <a:p>
            <a:pPr marL="0" indent="0">
              <a:buNone/>
            </a:pPr>
            <a:r>
              <a:rPr lang="en-US" sz="2400" b="1" dirty="0"/>
              <a:t>B. Building Awareness and External Relations</a:t>
            </a:r>
          </a:p>
          <a:p>
            <a:pPr marL="0" indent="0">
              <a:buNone/>
            </a:pPr>
            <a:r>
              <a:rPr lang="en-US" dirty="0"/>
              <a:t>C. Research Recruitment and Promotion</a:t>
            </a:r>
          </a:p>
          <a:p>
            <a:pPr marL="0" indent="0">
              <a:buNone/>
            </a:pPr>
            <a:endParaRPr lang="en-US" dirty="0"/>
          </a:p>
          <a:p>
            <a:pPr marL="0" indent="0">
              <a:buNone/>
            </a:pPr>
            <a:endParaRPr lang="en-US" dirty="0"/>
          </a:p>
          <a:p>
            <a:pPr marL="0" indent="0">
              <a:buNone/>
            </a:pPr>
            <a:endParaRPr lang="en-US" dirty="0"/>
          </a:p>
          <a:p>
            <a:pPr marL="0" indent="0">
              <a:buNone/>
            </a:pPr>
            <a:r>
              <a:rPr lang="en-US" u="sng" dirty="0"/>
              <a:t>What will be discussed for each of the three (3) main tactics:</a:t>
            </a:r>
            <a:endParaRPr lang="en-US" dirty="0"/>
          </a:p>
          <a:p>
            <a:pPr>
              <a:buFontTx/>
              <a:buChar char="-"/>
            </a:pPr>
            <a:r>
              <a:rPr lang="en-US" dirty="0"/>
              <a:t>Evaluation Criteria </a:t>
            </a:r>
          </a:p>
          <a:p>
            <a:pPr>
              <a:buFontTx/>
              <a:buChar char="-"/>
            </a:pPr>
            <a:r>
              <a:rPr lang="en-US" dirty="0"/>
              <a:t>Who is Responsible </a:t>
            </a:r>
          </a:p>
          <a:p>
            <a:pPr>
              <a:buFontTx/>
              <a:buChar char="-"/>
            </a:pPr>
            <a:r>
              <a:rPr lang="en-US" dirty="0"/>
              <a:t>Timing/Actions to Date (CABA Update)</a:t>
            </a:r>
          </a:p>
          <a:p>
            <a:endParaRPr lang="en-US" dirty="0"/>
          </a:p>
        </p:txBody>
      </p:sp>
      <p:sp>
        <p:nvSpPr>
          <p:cNvPr id="4" name="Footer Placeholder 3">
            <a:extLst>
              <a:ext uri="{FF2B5EF4-FFF2-40B4-BE49-F238E27FC236}">
                <a16:creationId xmlns:a16="http://schemas.microsoft.com/office/drawing/2014/main" id="{E8D46287-F773-4356-87A9-51F33B1E2EAC}"/>
              </a:ext>
            </a:extLst>
          </p:cNvPr>
          <p:cNvSpPr>
            <a:spLocks noGrp="1"/>
          </p:cNvSpPr>
          <p:nvPr>
            <p:ph type="ftr" sz="quarter" idx="13"/>
          </p:nvPr>
        </p:nvSpPr>
        <p:spPr/>
        <p:txBody>
          <a:bodyPr/>
          <a:lstStyle/>
          <a:p>
            <a:r>
              <a:rPr lang="en-US" dirty="0"/>
              <a:t>© 2020, Continental Automated Buildings Association</a:t>
            </a:r>
          </a:p>
        </p:txBody>
      </p:sp>
      <p:sp>
        <p:nvSpPr>
          <p:cNvPr id="5" name="Slide Number Placeholder 4">
            <a:extLst>
              <a:ext uri="{FF2B5EF4-FFF2-40B4-BE49-F238E27FC236}">
                <a16:creationId xmlns:a16="http://schemas.microsoft.com/office/drawing/2014/main" id="{8EF3B7AB-3293-42E9-84A9-795F2F2EB501}"/>
              </a:ext>
            </a:extLst>
          </p:cNvPr>
          <p:cNvSpPr>
            <a:spLocks noGrp="1"/>
          </p:cNvSpPr>
          <p:nvPr>
            <p:ph type="sldNum" sz="quarter" idx="14"/>
          </p:nvPr>
        </p:nvSpPr>
        <p:spPr/>
        <p:txBody>
          <a:bodyPr/>
          <a:lstStyle/>
          <a:p>
            <a:fld id="{4658F449-AC56-C64A-8488-86A10DE691DA}" type="slidenum">
              <a:rPr lang="en-US" smtClean="0"/>
              <a:pPr/>
              <a:t>3</a:t>
            </a:fld>
            <a:endParaRPr lang="en-US"/>
          </a:p>
        </p:txBody>
      </p:sp>
      <p:pic>
        <p:nvPicPr>
          <p:cNvPr id="3" name="Picture 2" descr="A screenshot of a cell phone&#10;&#10;Description automatically generated">
            <a:extLst>
              <a:ext uri="{FF2B5EF4-FFF2-40B4-BE49-F238E27FC236}">
                <a16:creationId xmlns:a16="http://schemas.microsoft.com/office/drawing/2014/main" id="{3520E413-9AE5-4405-B517-8D15022E56BE}"/>
              </a:ext>
            </a:extLst>
          </p:cNvPr>
          <p:cNvPicPr>
            <a:picLocks noChangeAspect="1"/>
          </p:cNvPicPr>
          <p:nvPr/>
        </p:nvPicPr>
        <p:blipFill>
          <a:blip r:embed="rId3"/>
          <a:stretch>
            <a:fillRect/>
          </a:stretch>
        </p:blipFill>
        <p:spPr>
          <a:xfrm>
            <a:off x="7212532" y="3452381"/>
            <a:ext cx="4156125" cy="2216600"/>
          </a:xfrm>
          <a:prstGeom prst="rect">
            <a:avLst/>
          </a:prstGeom>
          <a:effectLst>
            <a:glow rad="279400">
              <a:schemeClr val="tx1">
                <a:alpha val="26000"/>
              </a:schemeClr>
            </a:glow>
          </a:effectLst>
        </p:spPr>
      </p:pic>
    </p:spTree>
    <p:extLst>
      <p:ext uri="{BB962C8B-B14F-4D97-AF65-F5344CB8AC3E}">
        <p14:creationId xmlns:p14="http://schemas.microsoft.com/office/powerpoint/2010/main" val="209509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C20ACC0-69D0-402B-B334-B83509629916}"/>
              </a:ext>
            </a:extLst>
          </p:cNvPr>
          <p:cNvSpPr>
            <a:spLocks noGrp="1"/>
          </p:cNvSpPr>
          <p:nvPr>
            <p:ph type="title"/>
          </p:nvPr>
        </p:nvSpPr>
        <p:spPr>
          <a:xfrm>
            <a:off x="838199" y="149191"/>
            <a:ext cx="10965873" cy="447675"/>
          </a:xfrm>
        </p:spPr>
        <p:txBody>
          <a:bodyPr/>
          <a:lstStyle/>
          <a:p>
            <a:r>
              <a:rPr lang="en-US" sz="2800" dirty="0"/>
              <a:t>B-1. Enhance channels to build awareness of CABA as a key </a:t>
            </a:r>
            <a:br>
              <a:rPr lang="en-US" sz="2800" dirty="0"/>
            </a:br>
            <a:r>
              <a:rPr lang="en-US" sz="2800" dirty="0"/>
              <a:t>industry resource for research and networking			</a:t>
            </a:r>
            <a:br>
              <a:rPr lang="en-US" sz="2800" dirty="0"/>
            </a:br>
            <a:endParaRPr lang="en-US" sz="2800" dirty="0"/>
          </a:p>
        </p:txBody>
      </p:sp>
      <p:sp>
        <p:nvSpPr>
          <p:cNvPr id="10" name="Content Placeholder 9">
            <a:extLst>
              <a:ext uri="{FF2B5EF4-FFF2-40B4-BE49-F238E27FC236}">
                <a16:creationId xmlns:a16="http://schemas.microsoft.com/office/drawing/2014/main" id="{551BF4B3-090E-4E09-A042-755750BF544B}"/>
              </a:ext>
            </a:extLst>
          </p:cNvPr>
          <p:cNvSpPr>
            <a:spLocks noGrp="1"/>
          </p:cNvSpPr>
          <p:nvPr>
            <p:ph sz="half" idx="1"/>
          </p:nvPr>
        </p:nvSpPr>
        <p:spPr>
          <a:xfrm>
            <a:off x="838199" y="1259634"/>
            <a:ext cx="10514013" cy="4917330"/>
          </a:xfrm>
        </p:spPr>
        <p:txBody>
          <a:bodyPr>
            <a:normAutofit/>
          </a:bodyPr>
          <a:lstStyle/>
          <a:p>
            <a:r>
              <a:rPr lang="en-CA" dirty="0"/>
              <a:t>Expand the organization’s presence at events through a CABA Outreach Program.</a:t>
            </a:r>
            <a:r>
              <a:rPr lang="en-US" dirty="0"/>
              <a:t> </a:t>
            </a:r>
          </a:p>
          <a:p>
            <a:r>
              <a:rPr lang="en-US" dirty="0"/>
              <a:t>Increase profile of the CABA Ambassadors and Speakers Bureau.</a:t>
            </a:r>
          </a:p>
          <a:p>
            <a:r>
              <a:rPr lang="en-US" dirty="0"/>
              <a:t>Improve CABA’s online presence with Search Engine Optimization (SEO) and web site changes.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0E2BDFE8-B1EC-40FE-B37B-E1156874AF52}"/>
              </a:ext>
            </a:extLst>
          </p:cNvPr>
          <p:cNvSpPr>
            <a:spLocks noGrp="1"/>
          </p:cNvSpPr>
          <p:nvPr>
            <p:ph type="ftr" sz="quarter" idx="13"/>
          </p:nvPr>
        </p:nvSpPr>
        <p:spPr/>
        <p:txBody>
          <a:bodyPr/>
          <a:lstStyle/>
          <a:p>
            <a:r>
              <a:rPr lang="en-US"/>
              <a:t>© 2020, Continental Automated Buildings Association</a:t>
            </a:r>
          </a:p>
        </p:txBody>
      </p:sp>
      <p:sp>
        <p:nvSpPr>
          <p:cNvPr id="5" name="Slide Number Placeholder 4">
            <a:extLst>
              <a:ext uri="{FF2B5EF4-FFF2-40B4-BE49-F238E27FC236}">
                <a16:creationId xmlns:a16="http://schemas.microsoft.com/office/drawing/2014/main" id="{B2BDF19C-317A-4463-BB32-76272DC23994}"/>
              </a:ext>
            </a:extLst>
          </p:cNvPr>
          <p:cNvSpPr>
            <a:spLocks noGrp="1"/>
          </p:cNvSpPr>
          <p:nvPr>
            <p:ph type="sldNum" sz="quarter" idx="14"/>
          </p:nvPr>
        </p:nvSpPr>
        <p:spPr/>
        <p:txBody>
          <a:bodyPr/>
          <a:lstStyle/>
          <a:p>
            <a:fld id="{4658F449-AC56-C64A-8488-86A10DE691DA}" type="slidenum">
              <a:rPr lang="en-US" smtClean="0"/>
              <a:pPr/>
              <a:t>4</a:t>
            </a:fld>
            <a:endParaRPr lang="en-US"/>
          </a:p>
        </p:txBody>
      </p:sp>
    </p:spTree>
    <p:extLst>
      <p:ext uri="{BB962C8B-B14F-4D97-AF65-F5344CB8AC3E}">
        <p14:creationId xmlns:p14="http://schemas.microsoft.com/office/powerpoint/2010/main" val="2013185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DB65846-D7CA-443A-8920-B27EF1076646}"/>
              </a:ext>
            </a:extLst>
          </p:cNvPr>
          <p:cNvSpPr txBox="1"/>
          <p:nvPr/>
        </p:nvSpPr>
        <p:spPr>
          <a:xfrm>
            <a:off x="261257" y="6212114"/>
            <a:ext cx="609600" cy="369332"/>
          </a:xfrm>
          <a:prstGeom prst="rect">
            <a:avLst/>
          </a:prstGeom>
          <a:noFill/>
        </p:spPr>
        <p:txBody>
          <a:bodyPr wrap="square" rtlCol="0">
            <a:spAutoFit/>
          </a:bodyPr>
          <a:lstStyle/>
          <a:p>
            <a:fld id="{009D5A16-2490-4CAE-9129-074832123722}" type="slidenum">
              <a:rPr lang="en-US" smtClean="0"/>
              <a:t>5</a:t>
            </a:fld>
            <a:endParaRPr lang="en-US"/>
          </a:p>
        </p:txBody>
      </p:sp>
      <p:sp>
        <p:nvSpPr>
          <p:cNvPr id="21" name="Title 5">
            <a:extLst>
              <a:ext uri="{FF2B5EF4-FFF2-40B4-BE49-F238E27FC236}">
                <a16:creationId xmlns:a16="http://schemas.microsoft.com/office/drawing/2014/main" id="{50D8A76F-829F-4EED-BE2B-574F60FEE48E}"/>
              </a:ext>
            </a:extLst>
          </p:cNvPr>
          <p:cNvSpPr>
            <a:spLocks noGrp="1"/>
          </p:cNvSpPr>
          <p:nvPr>
            <p:ph type="title"/>
          </p:nvPr>
        </p:nvSpPr>
        <p:spPr>
          <a:xfrm>
            <a:off x="838200" y="365125"/>
            <a:ext cx="7548418" cy="447675"/>
          </a:xfrm>
        </p:spPr>
        <p:txBody>
          <a:bodyPr/>
          <a:lstStyle/>
          <a:p>
            <a:r>
              <a:rPr lang="en-CA" dirty="0"/>
              <a:t>CABA Participation in Virtual Events</a:t>
            </a:r>
          </a:p>
        </p:txBody>
      </p:sp>
      <p:sp>
        <p:nvSpPr>
          <p:cNvPr id="20" name="Footer Placeholder 4">
            <a:extLst>
              <a:ext uri="{FF2B5EF4-FFF2-40B4-BE49-F238E27FC236}">
                <a16:creationId xmlns:a16="http://schemas.microsoft.com/office/drawing/2014/main" id="{9D6858C8-7A18-4CD3-A95E-99C0A4DE08FA}"/>
              </a:ext>
            </a:extLst>
          </p:cNvPr>
          <p:cNvSpPr txBox="1">
            <a:spLocks/>
          </p:cNvSpPr>
          <p:nvPr/>
        </p:nvSpPr>
        <p:spPr>
          <a:xfrm>
            <a:off x="1236345" y="6429425"/>
            <a:ext cx="44380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accent2"/>
                </a:solidFill>
              </a:rPr>
              <a:t>© 2020, Continental Automated Buildings Association</a:t>
            </a:r>
          </a:p>
        </p:txBody>
      </p:sp>
      <p:pic>
        <p:nvPicPr>
          <p:cNvPr id="12" name="Picture 11">
            <a:extLst>
              <a:ext uri="{FF2B5EF4-FFF2-40B4-BE49-F238E27FC236}">
                <a16:creationId xmlns:a16="http://schemas.microsoft.com/office/drawing/2014/main" id="{B06AB853-1543-4BAF-B992-8AD8EF66C7C0}"/>
              </a:ext>
            </a:extLst>
          </p:cNvPr>
          <p:cNvPicPr>
            <a:picLocks noChangeAspect="1"/>
          </p:cNvPicPr>
          <p:nvPr/>
        </p:nvPicPr>
        <p:blipFill>
          <a:blip r:embed="rId2"/>
          <a:stretch>
            <a:fillRect/>
          </a:stretch>
        </p:blipFill>
        <p:spPr>
          <a:xfrm>
            <a:off x="6381961" y="2143984"/>
            <a:ext cx="3484334" cy="2773504"/>
          </a:xfrm>
          <a:prstGeom prst="rect">
            <a:avLst/>
          </a:prstGeom>
        </p:spPr>
      </p:pic>
      <p:sp>
        <p:nvSpPr>
          <p:cNvPr id="13" name="TextBox 12">
            <a:extLst>
              <a:ext uri="{FF2B5EF4-FFF2-40B4-BE49-F238E27FC236}">
                <a16:creationId xmlns:a16="http://schemas.microsoft.com/office/drawing/2014/main" id="{4482E409-17BB-4E0F-9F19-45F81E1D452C}"/>
              </a:ext>
            </a:extLst>
          </p:cNvPr>
          <p:cNvSpPr txBox="1"/>
          <p:nvPr/>
        </p:nvSpPr>
        <p:spPr>
          <a:xfrm>
            <a:off x="5467350" y="1571625"/>
            <a:ext cx="5200650" cy="646331"/>
          </a:xfrm>
          <a:prstGeom prst="rect">
            <a:avLst/>
          </a:prstGeom>
          <a:noFill/>
        </p:spPr>
        <p:txBody>
          <a:bodyPr wrap="square" rtlCol="0">
            <a:spAutoFit/>
          </a:bodyPr>
          <a:lstStyle/>
          <a:p>
            <a:r>
              <a:rPr lang="en-US">
                <a:solidFill>
                  <a:schemeClr val="tx2"/>
                </a:solidFill>
              </a:rPr>
              <a:t>World Intelligent Buildings Virtual Conference, April 23-24</a:t>
            </a:r>
          </a:p>
        </p:txBody>
      </p:sp>
      <p:sp>
        <p:nvSpPr>
          <p:cNvPr id="27" name="Rectangle 26">
            <a:extLst>
              <a:ext uri="{FF2B5EF4-FFF2-40B4-BE49-F238E27FC236}">
                <a16:creationId xmlns:a16="http://schemas.microsoft.com/office/drawing/2014/main" id="{04964C81-3B11-4195-8DA1-51DD9BB7E7BD}"/>
              </a:ext>
            </a:extLst>
          </p:cNvPr>
          <p:cNvSpPr/>
          <p:nvPr/>
        </p:nvSpPr>
        <p:spPr>
          <a:xfrm>
            <a:off x="6381961" y="4931892"/>
            <a:ext cx="4724189" cy="861774"/>
          </a:xfrm>
          <a:prstGeom prst="rect">
            <a:avLst/>
          </a:prstGeom>
        </p:spPr>
        <p:txBody>
          <a:bodyPr wrap="square">
            <a:spAutoFit/>
          </a:bodyPr>
          <a:lstStyle/>
          <a:p>
            <a:r>
              <a:rPr lang="en-US" b="1">
                <a:solidFill>
                  <a:schemeClr val="tx2"/>
                </a:solidFill>
              </a:rPr>
              <a:t>"Improving Organizational Productivity with Intelligent Buildings”</a:t>
            </a:r>
          </a:p>
          <a:p>
            <a:r>
              <a:rPr lang="en-US" sz="1400" b="1">
                <a:solidFill>
                  <a:schemeClr val="tx2"/>
                </a:solidFill>
              </a:rPr>
              <a:t>Ron Zimmer, CABA  </a:t>
            </a:r>
          </a:p>
        </p:txBody>
      </p:sp>
      <p:pic>
        <p:nvPicPr>
          <p:cNvPr id="6" name="Picture 5">
            <a:extLst>
              <a:ext uri="{FF2B5EF4-FFF2-40B4-BE49-F238E27FC236}">
                <a16:creationId xmlns:a16="http://schemas.microsoft.com/office/drawing/2014/main" id="{CE3CAB84-325E-491D-B86D-8EF83EBCB9B8}"/>
              </a:ext>
            </a:extLst>
          </p:cNvPr>
          <p:cNvPicPr>
            <a:picLocks noChangeAspect="1"/>
          </p:cNvPicPr>
          <p:nvPr/>
        </p:nvPicPr>
        <p:blipFill>
          <a:blip r:embed="rId3"/>
          <a:stretch>
            <a:fillRect/>
          </a:stretch>
        </p:blipFill>
        <p:spPr>
          <a:xfrm>
            <a:off x="927083" y="1483248"/>
            <a:ext cx="3738562" cy="2047488"/>
          </a:xfrm>
          <a:prstGeom prst="rect">
            <a:avLst/>
          </a:prstGeom>
        </p:spPr>
      </p:pic>
      <p:pic>
        <p:nvPicPr>
          <p:cNvPr id="9" name="Picture 8">
            <a:extLst>
              <a:ext uri="{FF2B5EF4-FFF2-40B4-BE49-F238E27FC236}">
                <a16:creationId xmlns:a16="http://schemas.microsoft.com/office/drawing/2014/main" id="{C7E7ED30-8AC3-406C-B056-E065BDFC952F}"/>
              </a:ext>
            </a:extLst>
          </p:cNvPr>
          <p:cNvPicPr>
            <a:picLocks noChangeAspect="1"/>
          </p:cNvPicPr>
          <p:nvPr/>
        </p:nvPicPr>
        <p:blipFill>
          <a:blip r:embed="rId4"/>
          <a:stretch>
            <a:fillRect/>
          </a:stretch>
        </p:blipFill>
        <p:spPr>
          <a:xfrm>
            <a:off x="927083" y="3657783"/>
            <a:ext cx="3843870" cy="1571442"/>
          </a:xfrm>
          <a:prstGeom prst="rect">
            <a:avLst/>
          </a:prstGeom>
        </p:spPr>
      </p:pic>
    </p:spTree>
    <p:extLst>
      <p:ext uri="{BB962C8B-B14F-4D97-AF65-F5344CB8AC3E}">
        <p14:creationId xmlns:p14="http://schemas.microsoft.com/office/powerpoint/2010/main" val="2323007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DB65846-D7CA-443A-8920-B27EF1076646}"/>
              </a:ext>
            </a:extLst>
          </p:cNvPr>
          <p:cNvSpPr txBox="1"/>
          <p:nvPr/>
        </p:nvSpPr>
        <p:spPr>
          <a:xfrm>
            <a:off x="261257" y="6212114"/>
            <a:ext cx="609600" cy="369332"/>
          </a:xfrm>
          <a:prstGeom prst="rect">
            <a:avLst/>
          </a:prstGeom>
          <a:noFill/>
        </p:spPr>
        <p:txBody>
          <a:bodyPr wrap="square" rtlCol="0">
            <a:spAutoFit/>
          </a:bodyPr>
          <a:lstStyle/>
          <a:p>
            <a:fld id="{009D5A16-2490-4CAE-9129-074832123722}" type="slidenum">
              <a:rPr lang="en-US" smtClean="0"/>
              <a:t>6</a:t>
            </a:fld>
            <a:endParaRPr lang="en-US" dirty="0"/>
          </a:p>
        </p:txBody>
      </p:sp>
      <p:sp>
        <p:nvSpPr>
          <p:cNvPr id="21" name="Title 5">
            <a:extLst>
              <a:ext uri="{FF2B5EF4-FFF2-40B4-BE49-F238E27FC236}">
                <a16:creationId xmlns:a16="http://schemas.microsoft.com/office/drawing/2014/main" id="{50D8A76F-829F-4EED-BE2B-574F60FEE48E}"/>
              </a:ext>
            </a:extLst>
          </p:cNvPr>
          <p:cNvSpPr>
            <a:spLocks noGrp="1"/>
          </p:cNvSpPr>
          <p:nvPr>
            <p:ph type="title"/>
          </p:nvPr>
        </p:nvSpPr>
        <p:spPr>
          <a:xfrm>
            <a:off x="838200" y="365125"/>
            <a:ext cx="7548418" cy="447675"/>
          </a:xfrm>
        </p:spPr>
        <p:txBody>
          <a:bodyPr/>
          <a:lstStyle/>
          <a:p>
            <a:r>
              <a:rPr lang="en-CA" dirty="0"/>
              <a:t>CABA Marketing and Outreach </a:t>
            </a:r>
          </a:p>
        </p:txBody>
      </p:sp>
      <p:sp>
        <p:nvSpPr>
          <p:cNvPr id="20" name="Footer Placeholder 4">
            <a:extLst>
              <a:ext uri="{FF2B5EF4-FFF2-40B4-BE49-F238E27FC236}">
                <a16:creationId xmlns:a16="http://schemas.microsoft.com/office/drawing/2014/main" id="{9D6858C8-7A18-4CD3-A95E-99C0A4DE08FA}"/>
              </a:ext>
            </a:extLst>
          </p:cNvPr>
          <p:cNvSpPr txBox="1">
            <a:spLocks/>
          </p:cNvSpPr>
          <p:nvPr/>
        </p:nvSpPr>
        <p:spPr>
          <a:xfrm>
            <a:off x="1236345" y="6429425"/>
            <a:ext cx="443804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accent2"/>
                </a:solidFill>
              </a:rPr>
              <a:t>© 2020, Continental Automated Buildings Association</a:t>
            </a:r>
          </a:p>
        </p:txBody>
      </p:sp>
      <p:sp>
        <p:nvSpPr>
          <p:cNvPr id="11" name="TextBox 10">
            <a:extLst>
              <a:ext uri="{FF2B5EF4-FFF2-40B4-BE49-F238E27FC236}">
                <a16:creationId xmlns:a16="http://schemas.microsoft.com/office/drawing/2014/main" id="{3F3BA512-6508-40C4-A24F-4066C3D0A5B0}"/>
              </a:ext>
            </a:extLst>
          </p:cNvPr>
          <p:cNvSpPr txBox="1"/>
          <p:nvPr/>
        </p:nvSpPr>
        <p:spPr>
          <a:xfrm>
            <a:off x="3684336" y="1026726"/>
            <a:ext cx="6983664" cy="523220"/>
          </a:xfrm>
          <a:prstGeom prst="rect">
            <a:avLst/>
          </a:prstGeom>
          <a:noFill/>
        </p:spPr>
        <p:txBody>
          <a:bodyPr wrap="square" rtlCol="0">
            <a:spAutoFit/>
          </a:bodyPr>
          <a:lstStyle/>
          <a:p>
            <a:r>
              <a:rPr lang="en-US" sz="2800" b="1" dirty="0">
                <a:solidFill>
                  <a:schemeClr val="tx2"/>
                </a:solidFill>
              </a:rPr>
              <a:t>Industry Conference Presentations  </a:t>
            </a:r>
          </a:p>
        </p:txBody>
      </p:sp>
      <p:pic>
        <p:nvPicPr>
          <p:cNvPr id="12" name="Picture 11">
            <a:extLst>
              <a:ext uri="{FF2B5EF4-FFF2-40B4-BE49-F238E27FC236}">
                <a16:creationId xmlns:a16="http://schemas.microsoft.com/office/drawing/2014/main" id="{B06AB853-1543-4BAF-B992-8AD8EF66C7C0}"/>
              </a:ext>
            </a:extLst>
          </p:cNvPr>
          <p:cNvPicPr>
            <a:picLocks noChangeAspect="1"/>
          </p:cNvPicPr>
          <p:nvPr/>
        </p:nvPicPr>
        <p:blipFill>
          <a:blip r:embed="rId3"/>
          <a:stretch>
            <a:fillRect/>
          </a:stretch>
        </p:blipFill>
        <p:spPr>
          <a:xfrm>
            <a:off x="6381961" y="2143984"/>
            <a:ext cx="3484334" cy="2773504"/>
          </a:xfrm>
          <a:prstGeom prst="rect">
            <a:avLst/>
          </a:prstGeom>
        </p:spPr>
      </p:pic>
      <p:sp>
        <p:nvSpPr>
          <p:cNvPr id="13" name="TextBox 12">
            <a:extLst>
              <a:ext uri="{FF2B5EF4-FFF2-40B4-BE49-F238E27FC236}">
                <a16:creationId xmlns:a16="http://schemas.microsoft.com/office/drawing/2014/main" id="{4482E409-17BB-4E0F-9F19-45F81E1D452C}"/>
              </a:ext>
            </a:extLst>
          </p:cNvPr>
          <p:cNvSpPr txBox="1"/>
          <p:nvPr/>
        </p:nvSpPr>
        <p:spPr>
          <a:xfrm>
            <a:off x="5467350" y="1571625"/>
            <a:ext cx="5200650" cy="646331"/>
          </a:xfrm>
          <a:prstGeom prst="rect">
            <a:avLst/>
          </a:prstGeom>
          <a:noFill/>
        </p:spPr>
        <p:txBody>
          <a:bodyPr wrap="square" rtlCol="0">
            <a:spAutoFit/>
          </a:bodyPr>
          <a:lstStyle/>
          <a:p>
            <a:r>
              <a:rPr lang="en-US" dirty="0">
                <a:solidFill>
                  <a:schemeClr val="tx2"/>
                </a:solidFill>
              </a:rPr>
              <a:t>World Intelligent Buildings Virtual Conference, April 23-24</a:t>
            </a:r>
          </a:p>
        </p:txBody>
      </p:sp>
      <p:pic>
        <p:nvPicPr>
          <p:cNvPr id="5" name="Picture 4">
            <a:extLst>
              <a:ext uri="{FF2B5EF4-FFF2-40B4-BE49-F238E27FC236}">
                <a16:creationId xmlns:a16="http://schemas.microsoft.com/office/drawing/2014/main" id="{C395CD4A-FE79-4C3D-AC4C-28CE6394021E}"/>
              </a:ext>
            </a:extLst>
          </p:cNvPr>
          <p:cNvPicPr>
            <a:picLocks noChangeAspect="1"/>
          </p:cNvPicPr>
          <p:nvPr/>
        </p:nvPicPr>
        <p:blipFill>
          <a:blip r:embed="rId4"/>
          <a:stretch>
            <a:fillRect/>
          </a:stretch>
        </p:blipFill>
        <p:spPr>
          <a:xfrm>
            <a:off x="265371" y="1176338"/>
            <a:ext cx="1890147" cy="2444004"/>
          </a:xfrm>
          <a:prstGeom prst="rect">
            <a:avLst/>
          </a:prstGeom>
        </p:spPr>
      </p:pic>
      <p:sp>
        <p:nvSpPr>
          <p:cNvPr id="7" name="Rectangle 6">
            <a:extLst>
              <a:ext uri="{FF2B5EF4-FFF2-40B4-BE49-F238E27FC236}">
                <a16:creationId xmlns:a16="http://schemas.microsoft.com/office/drawing/2014/main" id="{A8A9BA1F-6D23-43DD-934E-38407BA5C080}"/>
              </a:ext>
            </a:extLst>
          </p:cNvPr>
          <p:cNvSpPr/>
          <p:nvPr/>
        </p:nvSpPr>
        <p:spPr>
          <a:xfrm>
            <a:off x="113027" y="4750138"/>
            <a:ext cx="2300680" cy="1077218"/>
          </a:xfrm>
          <a:prstGeom prst="rect">
            <a:avLst/>
          </a:prstGeom>
        </p:spPr>
        <p:txBody>
          <a:bodyPr wrap="square">
            <a:spAutoFit/>
          </a:bodyPr>
          <a:lstStyle/>
          <a:p>
            <a:r>
              <a:rPr lang="en-US" b="1" dirty="0">
                <a:solidFill>
                  <a:schemeClr val="tx2"/>
                </a:solidFill>
              </a:rPr>
              <a:t>"Monetization of Intelligent Buildings"</a:t>
            </a:r>
          </a:p>
          <a:p>
            <a:r>
              <a:rPr lang="en-US" sz="1400" b="1" dirty="0">
                <a:solidFill>
                  <a:schemeClr val="tx2"/>
                </a:solidFill>
              </a:rPr>
              <a:t>Glen Allmendinger, Harbor Research, Inc.</a:t>
            </a:r>
          </a:p>
        </p:txBody>
      </p:sp>
      <p:sp>
        <p:nvSpPr>
          <p:cNvPr id="24" name="Rectangle 23">
            <a:extLst>
              <a:ext uri="{FF2B5EF4-FFF2-40B4-BE49-F238E27FC236}">
                <a16:creationId xmlns:a16="http://schemas.microsoft.com/office/drawing/2014/main" id="{FFCDDE1C-0128-47B4-A8EF-9D4A096090D9}"/>
              </a:ext>
            </a:extLst>
          </p:cNvPr>
          <p:cNvSpPr/>
          <p:nvPr/>
        </p:nvSpPr>
        <p:spPr>
          <a:xfrm>
            <a:off x="2547796" y="3518582"/>
            <a:ext cx="2686795" cy="1077218"/>
          </a:xfrm>
          <a:prstGeom prst="rect">
            <a:avLst/>
          </a:prstGeom>
        </p:spPr>
        <p:txBody>
          <a:bodyPr wrap="square">
            <a:spAutoFit/>
          </a:bodyPr>
          <a:lstStyle/>
          <a:p>
            <a:r>
              <a:rPr lang="en-US" b="1" dirty="0">
                <a:solidFill>
                  <a:schemeClr val="tx2"/>
                </a:solidFill>
              </a:rPr>
              <a:t>"Connected Home Roadmap"</a:t>
            </a:r>
          </a:p>
          <a:p>
            <a:r>
              <a:rPr lang="en-US" sz="1400" b="1" dirty="0">
                <a:solidFill>
                  <a:schemeClr val="tx2"/>
                </a:solidFill>
              </a:rPr>
              <a:t>Glen Allmendinger, Harbor Research, Inc.</a:t>
            </a:r>
          </a:p>
        </p:txBody>
      </p:sp>
      <p:sp>
        <p:nvSpPr>
          <p:cNvPr id="25" name="Rectangle 24">
            <a:extLst>
              <a:ext uri="{FF2B5EF4-FFF2-40B4-BE49-F238E27FC236}">
                <a16:creationId xmlns:a16="http://schemas.microsoft.com/office/drawing/2014/main" id="{27F02002-1D43-43F6-9697-17209789C3AA}"/>
              </a:ext>
            </a:extLst>
          </p:cNvPr>
          <p:cNvSpPr/>
          <p:nvPr/>
        </p:nvSpPr>
        <p:spPr>
          <a:xfrm>
            <a:off x="2566050" y="1655504"/>
            <a:ext cx="2490768" cy="1692771"/>
          </a:xfrm>
          <a:prstGeom prst="rect">
            <a:avLst/>
          </a:prstGeom>
        </p:spPr>
        <p:txBody>
          <a:bodyPr wrap="square">
            <a:spAutoFit/>
          </a:bodyPr>
          <a:lstStyle/>
          <a:p>
            <a:r>
              <a:rPr lang="en-US" b="1" dirty="0">
                <a:solidFill>
                  <a:schemeClr val="tx2"/>
                </a:solidFill>
              </a:rPr>
              <a:t>"Planning for the Smart Cities of Tomorrow - Using the IEEE P2784 Smart City Planning Guide"</a:t>
            </a:r>
          </a:p>
          <a:p>
            <a:r>
              <a:rPr lang="en-US" sz="1400" b="1" dirty="0">
                <a:solidFill>
                  <a:schemeClr val="tx2"/>
                </a:solidFill>
              </a:rPr>
              <a:t>Jim Frazer, ARC Advisory Group</a:t>
            </a:r>
          </a:p>
        </p:txBody>
      </p:sp>
      <p:sp>
        <p:nvSpPr>
          <p:cNvPr id="26" name="Rectangle 25">
            <a:extLst>
              <a:ext uri="{FF2B5EF4-FFF2-40B4-BE49-F238E27FC236}">
                <a16:creationId xmlns:a16="http://schemas.microsoft.com/office/drawing/2014/main" id="{38641BC5-5D8F-4236-B024-DA5FEEFEA97D}"/>
              </a:ext>
            </a:extLst>
          </p:cNvPr>
          <p:cNvSpPr/>
          <p:nvPr/>
        </p:nvSpPr>
        <p:spPr>
          <a:xfrm>
            <a:off x="2524177" y="4760754"/>
            <a:ext cx="2686795" cy="1138773"/>
          </a:xfrm>
          <a:prstGeom prst="rect">
            <a:avLst/>
          </a:prstGeom>
        </p:spPr>
        <p:txBody>
          <a:bodyPr wrap="square">
            <a:spAutoFit/>
          </a:bodyPr>
          <a:lstStyle/>
          <a:p>
            <a:r>
              <a:rPr lang="en-US" b="1" dirty="0">
                <a:solidFill>
                  <a:schemeClr val="tx2"/>
                </a:solidFill>
              </a:rPr>
              <a:t>"Improving Organizational Productivity with Building Automation Systems"</a:t>
            </a:r>
          </a:p>
          <a:p>
            <a:r>
              <a:rPr lang="en-US" sz="1400" b="1" dirty="0">
                <a:solidFill>
                  <a:schemeClr val="tx2"/>
                </a:solidFill>
              </a:rPr>
              <a:t>Greg Walker, CABA </a:t>
            </a:r>
          </a:p>
        </p:txBody>
      </p:sp>
      <p:pic>
        <p:nvPicPr>
          <p:cNvPr id="2050" name="Picture 2" descr="Press - Releases &amp; Articles | AHR Expo 2020">
            <a:extLst>
              <a:ext uri="{FF2B5EF4-FFF2-40B4-BE49-F238E27FC236}">
                <a16:creationId xmlns:a16="http://schemas.microsoft.com/office/drawing/2014/main" id="{D0A8E55B-59CA-4A73-9479-2EE2CC97C0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781" y="3658905"/>
            <a:ext cx="1890147" cy="94507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04964C81-3B11-4195-8DA1-51DD9BB7E7BD}"/>
              </a:ext>
            </a:extLst>
          </p:cNvPr>
          <p:cNvSpPr/>
          <p:nvPr/>
        </p:nvSpPr>
        <p:spPr>
          <a:xfrm>
            <a:off x="6381961" y="4931892"/>
            <a:ext cx="4724189" cy="861774"/>
          </a:xfrm>
          <a:prstGeom prst="rect">
            <a:avLst/>
          </a:prstGeom>
        </p:spPr>
        <p:txBody>
          <a:bodyPr wrap="square">
            <a:spAutoFit/>
          </a:bodyPr>
          <a:lstStyle/>
          <a:p>
            <a:r>
              <a:rPr lang="en-US" b="1" dirty="0">
                <a:solidFill>
                  <a:schemeClr val="tx2"/>
                </a:solidFill>
              </a:rPr>
              <a:t>"Improving Organizational Productivity with Intelligent Buildings”</a:t>
            </a:r>
          </a:p>
          <a:p>
            <a:r>
              <a:rPr lang="en-US" sz="1400" b="1" dirty="0">
                <a:solidFill>
                  <a:schemeClr val="tx2"/>
                </a:solidFill>
              </a:rPr>
              <a:t>Ron Zimmer, CABA  </a:t>
            </a:r>
          </a:p>
        </p:txBody>
      </p:sp>
    </p:spTree>
    <p:extLst>
      <p:ext uri="{BB962C8B-B14F-4D97-AF65-F5344CB8AC3E}">
        <p14:creationId xmlns:p14="http://schemas.microsoft.com/office/powerpoint/2010/main" val="49795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C20ACC0-69D0-402B-B334-B83509629916}"/>
              </a:ext>
            </a:extLst>
          </p:cNvPr>
          <p:cNvSpPr>
            <a:spLocks noGrp="1"/>
          </p:cNvSpPr>
          <p:nvPr>
            <p:ph type="title"/>
          </p:nvPr>
        </p:nvSpPr>
        <p:spPr>
          <a:xfrm>
            <a:off x="833388" y="326745"/>
            <a:ext cx="9207501" cy="447675"/>
          </a:xfrm>
        </p:spPr>
        <p:txBody>
          <a:bodyPr/>
          <a:lstStyle/>
          <a:p>
            <a:r>
              <a:rPr lang="en-US" sz="2800" dirty="0"/>
              <a:t>Web site engagement and SEO 	</a:t>
            </a:r>
            <a:br>
              <a:rPr lang="en-US" sz="2800" dirty="0"/>
            </a:br>
            <a:endParaRPr lang="en-US" sz="2800" dirty="0"/>
          </a:p>
        </p:txBody>
      </p:sp>
      <p:sp>
        <p:nvSpPr>
          <p:cNvPr id="4" name="Footer Placeholder 3">
            <a:extLst>
              <a:ext uri="{FF2B5EF4-FFF2-40B4-BE49-F238E27FC236}">
                <a16:creationId xmlns:a16="http://schemas.microsoft.com/office/drawing/2014/main" id="{0E2BDFE8-B1EC-40FE-B37B-E1156874AF52}"/>
              </a:ext>
            </a:extLst>
          </p:cNvPr>
          <p:cNvSpPr>
            <a:spLocks noGrp="1"/>
          </p:cNvSpPr>
          <p:nvPr>
            <p:ph type="ftr" sz="quarter" idx="13"/>
          </p:nvPr>
        </p:nvSpPr>
        <p:spPr/>
        <p:txBody>
          <a:bodyPr/>
          <a:lstStyle/>
          <a:p>
            <a:r>
              <a:rPr lang="en-US"/>
              <a:t>© 2020, Continental Automated Buildings Association</a:t>
            </a:r>
            <a:endParaRPr lang="en-US" dirty="0"/>
          </a:p>
        </p:txBody>
      </p:sp>
      <p:sp>
        <p:nvSpPr>
          <p:cNvPr id="5" name="Slide Number Placeholder 4">
            <a:extLst>
              <a:ext uri="{FF2B5EF4-FFF2-40B4-BE49-F238E27FC236}">
                <a16:creationId xmlns:a16="http://schemas.microsoft.com/office/drawing/2014/main" id="{B2BDF19C-317A-4463-BB32-76272DC23994}"/>
              </a:ext>
            </a:extLst>
          </p:cNvPr>
          <p:cNvSpPr>
            <a:spLocks noGrp="1"/>
          </p:cNvSpPr>
          <p:nvPr>
            <p:ph type="sldNum" sz="quarter" idx="14"/>
          </p:nvPr>
        </p:nvSpPr>
        <p:spPr/>
        <p:txBody>
          <a:bodyPr/>
          <a:lstStyle/>
          <a:p>
            <a:fld id="{4658F449-AC56-C64A-8488-86A10DE691DA}" type="slidenum">
              <a:rPr lang="en-US" smtClean="0"/>
              <a:pPr/>
              <a:t>7</a:t>
            </a:fld>
            <a:endParaRPr lang="en-US"/>
          </a:p>
        </p:txBody>
      </p:sp>
      <p:pic>
        <p:nvPicPr>
          <p:cNvPr id="3" name="Picture 2">
            <a:extLst>
              <a:ext uri="{FF2B5EF4-FFF2-40B4-BE49-F238E27FC236}">
                <a16:creationId xmlns:a16="http://schemas.microsoft.com/office/drawing/2014/main" id="{235A2766-4380-4C5E-B173-F29834E0A644}"/>
              </a:ext>
            </a:extLst>
          </p:cNvPr>
          <p:cNvPicPr>
            <a:picLocks noChangeAspect="1"/>
          </p:cNvPicPr>
          <p:nvPr/>
        </p:nvPicPr>
        <p:blipFill>
          <a:blip r:embed="rId3"/>
          <a:stretch>
            <a:fillRect/>
          </a:stretch>
        </p:blipFill>
        <p:spPr>
          <a:xfrm>
            <a:off x="0" y="1269011"/>
            <a:ext cx="7419963" cy="3853406"/>
          </a:xfrm>
          <a:prstGeom prst="rect">
            <a:avLst/>
          </a:prstGeom>
        </p:spPr>
      </p:pic>
      <p:pic>
        <p:nvPicPr>
          <p:cNvPr id="11" name="Picture 10">
            <a:extLst>
              <a:ext uri="{FF2B5EF4-FFF2-40B4-BE49-F238E27FC236}">
                <a16:creationId xmlns:a16="http://schemas.microsoft.com/office/drawing/2014/main" id="{06375B2E-D873-424C-9F3E-C6C18C54EAC5}"/>
              </a:ext>
            </a:extLst>
          </p:cNvPr>
          <p:cNvPicPr>
            <a:picLocks noChangeAspect="1"/>
          </p:cNvPicPr>
          <p:nvPr/>
        </p:nvPicPr>
        <p:blipFill>
          <a:blip r:embed="rId4"/>
          <a:stretch>
            <a:fillRect/>
          </a:stretch>
        </p:blipFill>
        <p:spPr>
          <a:xfrm>
            <a:off x="7562711" y="1073702"/>
            <a:ext cx="3209925" cy="3257550"/>
          </a:xfrm>
          <a:prstGeom prst="rect">
            <a:avLst/>
          </a:prstGeom>
        </p:spPr>
      </p:pic>
      <p:pic>
        <p:nvPicPr>
          <p:cNvPr id="13" name="Picture 12">
            <a:extLst>
              <a:ext uri="{FF2B5EF4-FFF2-40B4-BE49-F238E27FC236}">
                <a16:creationId xmlns:a16="http://schemas.microsoft.com/office/drawing/2014/main" id="{D23B498F-636B-481E-9B3A-CA6C197815E2}"/>
              </a:ext>
            </a:extLst>
          </p:cNvPr>
          <p:cNvPicPr>
            <a:picLocks noChangeAspect="1"/>
          </p:cNvPicPr>
          <p:nvPr/>
        </p:nvPicPr>
        <p:blipFill>
          <a:blip r:embed="rId5"/>
          <a:stretch>
            <a:fillRect/>
          </a:stretch>
        </p:blipFill>
        <p:spPr>
          <a:xfrm>
            <a:off x="7470269" y="3920172"/>
            <a:ext cx="3429992" cy="1864126"/>
          </a:xfrm>
          <a:prstGeom prst="rect">
            <a:avLst/>
          </a:prstGeom>
        </p:spPr>
      </p:pic>
    </p:spTree>
    <p:extLst>
      <p:ext uri="{BB962C8B-B14F-4D97-AF65-F5344CB8AC3E}">
        <p14:creationId xmlns:p14="http://schemas.microsoft.com/office/powerpoint/2010/main" val="1319406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D91BD6-F232-4D3E-A598-7969B192AD7C}"/>
              </a:ext>
            </a:extLst>
          </p:cNvPr>
          <p:cNvSpPr>
            <a:spLocks noGrp="1"/>
          </p:cNvSpPr>
          <p:nvPr>
            <p:ph type="title"/>
          </p:nvPr>
        </p:nvSpPr>
        <p:spPr/>
        <p:txBody>
          <a:bodyPr/>
          <a:lstStyle/>
          <a:p>
            <a:r>
              <a:rPr lang="en-US" spc="-5" dirty="0">
                <a:latin typeface="Montserrat Light"/>
              </a:rPr>
              <a:t>Web site engagement and SEO</a:t>
            </a:r>
            <a:endParaRPr lang="en-US" dirty="0"/>
          </a:p>
        </p:txBody>
      </p:sp>
      <p:sp>
        <p:nvSpPr>
          <p:cNvPr id="5" name="Footer Placeholder 4">
            <a:extLst>
              <a:ext uri="{FF2B5EF4-FFF2-40B4-BE49-F238E27FC236}">
                <a16:creationId xmlns:a16="http://schemas.microsoft.com/office/drawing/2014/main" id="{A91243BE-C7EC-4B6D-B958-0B53779BD5A1}"/>
              </a:ext>
            </a:extLst>
          </p:cNvPr>
          <p:cNvSpPr>
            <a:spLocks noGrp="1"/>
          </p:cNvSpPr>
          <p:nvPr>
            <p:ph type="ftr" sz="quarter" idx="10"/>
          </p:nvPr>
        </p:nvSpPr>
        <p:spPr/>
        <p:txBody>
          <a:bodyPr/>
          <a:lstStyle/>
          <a:p>
            <a:r>
              <a:rPr lang="en-US"/>
              <a:t>© 2020, Continental Automated Buildings Association</a:t>
            </a:r>
            <a:endParaRPr lang="en-US" dirty="0"/>
          </a:p>
        </p:txBody>
      </p:sp>
      <p:sp>
        <p:nvSpPr>
          <p:cNvPr id="6" name="Slide Number Placeholder 5">
            <a:extLst>
              <a:ext uri="{FF2B5EF4-FFF2-40B4-BE49-F238E27FC236}">
                <a16:creationId xmlns:a16="http://schemas.microsoft.com/office/drawing/2014/main" id="{E89E713B-2548-400A-B613-0D660C75A2E6}"/>
              </a:ext>
            </a:extLst>
          </p:cNvPr>
          <p:cNvSpPr>
            <a:spLocks noGrp="1"/>
          </p:cNvSpPr>
          <p:nvPr>
            <p:ph type="sldNum" sz="quarter" idx="11"/>
          </p:nvPr>
        </p:nvSpPr>
        <p:spPr/>
        <p:txBody>
          <a:bodyPr/>
          <a:lstStyle/>
          <a:p>
            <a:fld id="{4658F449-AC56-C64A-8488-86A10DE691DA}" type="slidenum">
              <a:rPr lang="en-US" smtClean="0"/>
              <a:pPr/>
              <a:t>8</a:t>
            </a:fld>
            <a:endParaRPr lang="en-US"/>
          </a:p>
        </p:txBody>
      </p:sp>
      <p:sp>
        <p:nvSpPr>
          <p:cNvPr id="8" name="TextBox 7">
            <a:extLst>
              <a:ext uri="{FF2B5EF4-FFF2-40B4-BE49-F238E27FC236}">
                <a16:creationId xmlns:a16="http://schemas.microsoft.com/office/drawing/2014/main" id="{959DFE42-F01D-4895-B393-017C16A4B64E}"/>
              </a:ext>
            </a:extLst>
          </p:cNvPr>
          <p:cNvSpPr txBox="1"/>
          <p:nvPr/>
        </p:nvSpPr>
        <p:spPr>
          <a:xfrm>
            <a:off x="2802821" y="2540378"/>
            <a:ext cx="4010043" cy="1200329"/>
          </a:xfrm>
          <a:prstGeom prst="rect">
            <a:avLst/>
          </a:prstGeom>
          <a:effectLst>
            <a:glow rad="279400">
              <a:srgbClr val="E83E1D">
                <a:alpha val="26000"/>
              </a:srgbClr>
            </a:glow>
          </a:effectLst>
        </p:spPr>
        <p:txBody>
          <a:bodyPr wrap="square" rtlCol="0">
            <a:spAutoFit/>
          </a:bodyPr>
          <a:lstStyle/>
          <a:p>
            <a:r>
              <a:rPr lang="en-US" sz="2400" dirty="0"/>
              <a:t>19% increase in page views from May 2020 to August 2020. </a:t>
            </a:r>
          </a:p>
        </p:txBody>
      </p:sp>
      <p:pic>
        <p:nvPicPr>
          <p:cNvPr id="13" name="Picture 12">
            <a:extLst>
              <a:ext uri="{FF2B5EF4-FFF2-40B4-BE49-F238E27FC236}">
                <a16:creationId xmlns:a16="http://schemas.microsoft.com/office/drawing/2014/main" id="{9062F230-1F5E-45B5-8ACD-C7AF62091FE1}"/>
              </a:ext>
            </a:extLst>
          </p:cNvPr>
          <p:cNvPicPr>
            <a:picLocks noChangeAspect="1"/>
          </p:cNvPicPr>
          <p:nvPr/>
        </p:nvPicPr>
        <p:blipFill>
          <a:blip r:embed="rId2"/>
          <a:stretch>
            <a:fillRect/>
          </a:stretch>
        </p:blipFill>
        <p:spPr>
          <a:xfrm>
            <a:off x="7322918" y="2533650"/>
            <a:ext cx="1284538" cy="989726"/>
          </a:xfrm>
          <a:prstGeom prst="rect">
            <a:avLst/>
          </a:prstGeom>
        </p:spPr>
      </p:pic>
      <p:sp>
        <p:nvSpPr>
          <p:cNvPr id="35" name="TextBox 34">
            <a:extLst>
              <a:ext uri="{FF2B5EF4-FFF2-40B4-BE49-F238E27FC236}">
                <a16:creationId xmlns:a16="http://schemas.microsoft.com/office/drawing/2014/main" id="{15E96199-5D98-4812-A44A-C78E0FF356B8}"/>
              </a:ext>
            </a:extLst>
          </p:cNvPr>
          <p:cNvSpPr txBox="1"/>
          <p:nvPr/>
        </p:nvSpPr>
        <p:spPr>
          <a:xfrm>
            <a:off x="2802821" y="3998278"/>
            <a:ext cx="3798093" cy="1200329"/>
          </a:xfrm>
          <a:prstGeom prst="rect">
            <a:avLst/>
          </a:prstGeom>
          <a:noFill/>
        </p:spPr>
        <p:txBody>
          <a:bodyPr wrap="square">
            <a:spAutoFit/>
          </a:bodyPr>
          <a:lstStyle/>
          <a:p>
            <a:r>
              <a:rPr lang="en-US" sz="2400" dirty="0"/>
              <a:t>22% in increase in unique page views from May 2020 to August 2020. </a:t>
            </a:r>
          </a:p>
        </p:txBody>
      </p:sp>
      <p:pic>
        <p:nvPicPr>
          <p:cNvPr id="15" name="Picture 14">
            <a:extLst>
              <a:ext uri="{FF2B5EF4-FFF2-40B4-BE49-F238E27FC236}">
                <a16:creationId xmlns:a16="http://schemas.microsoft.com/office/drawing/2014/main" id="{A052CA15-0D7F-47FE-B564-D8CAEA8697A1}"/>
              </a:ext>
            </a:extLst>
          </p:cNvPr>
          <p:cNvPicPr>
            <a:picLocks noChangeAspect="1"/>
          </p:cNvPicPr>
          <p:nvPr/>
        </p:nvPicPr>
        <p:blipFill>
          <a:blip r:embed="rId2"/>
          <a:stretch>
            <a:fillRect/>
          </a:stretch>
        </p:blipFill>
        <p:spPr>
          <a:xfrm>
            <a:off x="7232037" y="4049887"/>
            <a:ext cx="1284538" cy="989726"/>
          </a:xfrm>
          <a:prstGeom prst="rect">
            <a:avLst/>
          </a:prstGeom>
        </p:spPr>
      </p:pic>
      <p:pic>
        <p:nvPicPr>
          <p:cNvPr id="3" name="Picture 2">
            <a:extLst>
              <a:ext uri="{FF2B5EF4-FFF2-40B4-BE49-F238E27FC236}">
                <a16:creationId xmlns:a16="http://schemas.microsoft.com/office/drawing/2014/main" id="{1B95A6C2-AC64-4AEF-A568-73FB36075FF0}"/>
              </a:ext>
            </a:extLst>
          </p:cNvPr>
          <p:cNvPicPr>
            <a:picLocks noChangeAspect="1"/>
          </p:cNvPicPr>
          <p:nvPr/>
        </p:nvPicPr>
        <p:blipFill>
          <a:blip r:embed="rId3"/>
          <a:stretch>
            <a:fillRect/>
          </a:stretch>
        </p:blipFill>
        <p:spPr>
          <a:xfrm>
            <a:off x="2802821" y="1044513"/>
            <a:ext cx="5384122" cy="1436696"/>
          </a:xfrm>
          <a:prstGeom prst="rect">
            <a:avLst/>
          </a:prstGeom>
        </p:spPr>
      </p:pic>
    </p:spTree>
    <p:extLst>
      <p:ext uri="{BB962C8B-B14F-4D97-AF65-F5344CB8AC3E}">
        <p14:creationId xmlns:p14="http://schemas.microsoft.com/office/powerpoint/2010/main" val="2272382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line chart&#10;&#10;Description automatically generated">
            <a:extLst>
              <a:ext uri="{FF2B5EF4-FFF2-40B4-BE49-F238E27FC236}">
                <a16:creationId xmlns:a16="http://schemas.microsoft.com/office/drawing/2014/main" id="{50942CEB-3BEF-43ED-BDA7-140CE9D44D2D}"/>
              </a:ext>
            </a:extLst>
          </p:cNvPr>
          <p:cNvPicPr>
            <a:picLocks noChangeAspect="1"/>
          </p:cNvPicPr>
          <p:nvPr/>
        </p:nvPicPr>
        <p:blipFill>
          <a:blip r:embed="rId2"/>
          <a:stretch>
            <a:fillRect/>
          </a:stretch>
        </p:blipFill>
        <p:spPr>
          <a:xfrm>
            <a:off x="0" y="3666688"/>
            <a:ext cx="10412278" cy="3010320"/>
          </a:xfrm>
          <a:prstGeom prst="rect">
            <a:avLst/>
          </a:prstGeom>
        </p:spPr>
      </p:pic>
      <p:sp>
        <p:nvSpPr>
          <p:cNvPr id="2" name="Title 1">
            <a:extLst>
              <a:ext uri="{FF2B5EF4-FFF2-40B4-BE49-F238E27FC236}">
                <a16:creationId xmlns:a16="http://schemas.microsoft.com/office/drawing/2014/main" id="{42321376-0F8F-489C-B229-10F52CEB8339}"/>
              </a:ext>
            </a:extLst>
          </p:cNvPr>
          <p:cNvSpPr>
            <a:spLocks noGrp="1"/>
          </p:cNvSpPr>
          <p:nvPr>
            <p:ph type="title"/>
          </p:nvPr>
        </p:nvSpPr>
        <p:spPr/>
        <p:txBody>
          <a:bodyPr/>
          <a:lstStyle/>
          <a:p>
            <a:r>
              <a:rPr lang="en-US" spc="-5" dirty="0">
                <a:latin typeface="Montserrat Light"/>
              </a:rPr>
              <a:t>Web site engagement and SEO</a:t>
            </a:r>
            <a:endParaRPr lang="en-US" dirty="0"/>
          </a:p>
        </p:txBody>
      </p:sp>
      <p:sp>
        <p:nvSpPr>
          <p:cNvPr id="3" name="Footer Placeholder 2">
            <a:extLst>
              <a:ext uri="{FF2B5EF4-FFF2-40B4-BE49-F238E27FC236}">
                <a16:creationId xmlns:a16="http://schemas.microsoft.com/office/drawing/2014/main" id="{8767AEA8-8893-48BD-86F1-24F84F3E03D5}"/>
              </a:ext>
            </a:extLst>
          </p:cNvPr>
          <p:cNvSpPr>
            <a:spLocks noGrp="1"/>
          </p:cNvSpPr>
          <p:nvPr>
            <p:ph type="ftr" sz="quarter" idx="10"/>
          </p:nvPr>
        </p:nvSpPr>
        <p:spPr/>
        <p:txBody>
          <a:bodyPr/>
          <a:lstStyle/>
          <a:p>
            <a:r>
              <a:rPr lang="en-US"/>
              <a:t>© 2020, Continental Automated Buildings Association</a:t>
            </a:r>
            <a:endParaRPr lang="en-US" dirty="0"/>
          </a:p>
        </p:txBody>
      </p:sp>
      <p:sp>
        <p:nvSpPr>
          <p:cNvPr id="4" name="Slide Number Placeholder 3">
            <a:extLst>
              <a:ext uri="{FF2B5EF4-FFF2-40B4-BE49-F238E27FC236}">
                <a16:creationId xmlns:a16="http://schemas.microsoft.com/office/drawing/2014/main" id="{BB2457B8-E4F9-4057-A120-49E9680B341C}"/>
              </a:ext>
            </a:extLst>
          </p:cNvPr>
          <p:cNvSpPr>
            <a:spLocks noGrp="1"/>
          </p:cNvSpPr>
          <p:nvPr>
            <p:ph type="sldNum" sz="quarter" idx="11"/>
          </p:nvPr>
        </p:nvSpPr>
        <p:spPr/>
        <p:txBody>
          <a:bodyPr/>
          <a:lstStyle/>
          <a:p>
            <a:fld id="{4658F449-AC56-C64A-8488-86A10DE691DA}" type="slidenum">
              <a:rPr lang="en-US" smtClean="0"/>
              <a:pPr/>
              <a:t>9</a:t>
            </a:fld>
            <a:endParaRPr lang="en-US"/>
          </a:p>
        </p:txBody>
      </p:sp>
      <p:sp>
        <p:nvSpPr>
          <p:cNvPr id="27" name="TextBox 26">
            <a:extLst>
              <a:ext uri="{FF2B5EF4-FFF2-40B4-BE49-F238E27FC236}">
                <a16:creationId xmlns:a16="http://schemas.microsoft.com/office/drawing/2014/main" id="{859CDFBD-A260-454D-A8D2-6D02697B5782}"/>
              </a:ext>
            </a:extLst>
          </p:cNvPr>
          <p:cNvSpPr txBox="1"/>
          <p:nvPr/>
        </p:nvSpPr>
        <p:spPr>
          <a:xfrm>
            <a:off x="1453415" y="3543995"/>
            <a:ext cx="2706766" cy="1477328"/>
          </a:xfrm>
          <a:prstGeom prst="rect">
            <a:avLst/>
          </a:prstGeom>
          <a:noFill/>
        </p:spPr>
        <p:txBody>
          <a:bodyPr wrap="square" rtlCol="0">
            <a:spAutoFit/>
          </a:bodyPr>
          <a:lstStyle/>
          <a:p>
            <a:r>
              <a:rPr lang="en-US" b="1" dirty="0"/>
              <a:t>August 24</a:t>
            </a:r>
            <a:br>
              <a:rPr lang="en-US" b="1" dirty="0"/>
            </a:br>
            <a:r>
              <a:rPr lang="en-US" b="1" dirty="0"/>
              <a:t>IBC Webinar promotion:</a:t>
            </a:r>
            <a:br>
              <a:rPr lang="en-US" b="1" dirty="0"/>
            </a:br>
            <a:r>
              <a:rPr lang="en-US" dirty="0"/>
              <a:t>“Smart Buildings: BEMS, EMIS, FDD, M&amp;V, DCV and COVID"</a:t>
            </a:r>
          </a:p>
        </p:txBody>
      </p:sp>
      <p:sp>
        <p:nvSpPr>
          <p:cNvPr id="28" name="TextBox 27">
            <a:extLst>
              <a:ext uri="{FF2B5EF4-FFF2-40B4-BE49-F238E27FC236}">
                <a16:creationId xmlns:a16="http://schemas.microsoft.com/office/drawing/2014/main" id="{3FD816B6-D2B5-45C4-BA6A-9CB1CD01848F}"/>
              </a:ext>
            </a:extLst>
          </p:cNvPr>
          <p:cNvSpPr txBox="1"/>
          <p:nvPr/>
        </p:nvSpPr>
        <p:spPr>
          <a:xfrm>
            <a:off x="4399076" y="3524307"/>
            <a:ext cx="2629452" cy="1477328"/>
          </a:xfrm>
          <a:prstGeom prst="rect">
            <a:avLst/>
          </a:prstGeom>
          <a:noFill/>
        </p:spPr>
        <p:txBody>
          <a:bodyPr wrap="square" rtlCol="0">
            <a:spAutoFit/>
          </a:bodyPr>
          <a:lstStyle/>
          <a:p>
            <a:r>
              <a:rPr lang="en-US" b="1" dirty="0"/>
              <a:t>August 31 CHC Webinar promotion: </a:t>
            </a:r>
            <a:r>
              <a:rPr lang="en-US" dirty="0"/>
              <a:t>“Connected Home IoT Cybersecurity Guidelines, Standards and Verification Systems”</a:t>
            </a:r>
          </a:p>
        </p:txBody>
      </p:sp>
      <p:sp>
        <p:nvSpPr>
          <p:cNvPr id="31" name="TextBox 30">
            <a:extLst>
              <a:ext uri="{FF2B5EF4-FFF2-40B4-BE49-F238E27FC236}">
                <a16:creationId xmlns:a16="http://schemas.microsoft.com/office/drawing/2014/main" id="{CF7E452C-F435-4985-BFED-E922C825250E}"/>
              </a:ext>
            </a:extLst>
          </p:cNvPr>
          <p:cNvSpPr txBox="1"/>
          <p:nvPr/>
        </p:nvSpPr>
        <p:spPr>
          <a:xfrm>
            <a:off x="1379623" y="1793468"/>
            <a:ext cx="7139030" cy="892552"/>
          </a:xfrm>
          <a:prstGeom prst="rect">
            <a:avLst/>
          </a:prstGeom>
          <a:noFill/>
        </p:spPr>
        <p:txBody>
          <a:bodyPr wrap="square" rtlCol="0">
            <a:spAutoFit/>
          </a:bodyPr>
          <a:lstStyle/>
          <a:p>
            <a:r>
              <a:rPr lang="en-US" sz="2600" dirty="0"/>
              <a:t>Typical graph – webinars, eblasts and other promotions drive web traffic peaks</a:t>
            </a:r>
          </a:p>
        </p:txBody>
      </p:sp>
      <p:sp>
        <p:nvSpPr>
          <p:cNvPr id="11" name="TextBox 10">
            <a:extLst>
              <a:ext uri="{FF2B5EF4-FFF2-40B4-BE49-F238E27FC236}">
                <a16:creationId xmlns:a16="http://schemas.microsoft.com/office/drawing/2014/main" id="{E4934904-9C79-4125-A650-873EDB6B71EC}"/>
              </a:ext>
            </a:extLst>
          </p:cNvPr>
          <p:cNvSpPr txBox="1"/>
          <p:nvPr/>
        </p:nvSpPr>
        <p:spPr>
          <a:xfrm>
            <a:off x="9153066" y="3191312"/>
            <a:ext cx="1585519" cy="2031325"/>
          </a:xfrm>
          <a:prstGeom prst="rect">
            <a:avLst/>
          </a:prstGeom>
          <a:noFill/>
        </p:spPr>
        <p:txBody>
          <a:bodyPr wrap="square" rtlCol="0">
            <a:spAutoFit/>
          </a:bodyPr>
          <a:lstStyle/>
          <a:p>
            <a:r>
              <a:rPr lang="en-US" b="1" dirty="0"/>
              <a:t>September 16</a:t>
            </a:r>
            <a:br>
              <a:rPr lang="en-US" dirty="0"/>
            </a:br>
            <a:r>
              <a:rPr lang="en-US" dirty="0"/>
              <a:t>CABA Connected and Intelligent Buildings Research Available</a:t>
            </a:r>
          </a:p>
        </p:txBody>
      </p:sp>
    </p:spTree>
    <p:extLst>
      <p:ext uri="{BB962C8B-B14F-4D97-AF65-F5344CB8AC3E}">
        <p14:creationId xmlns:p14="http://schemas.microsoft.com/office/powerpoint/2010/main" val="480147450"/>
      </p:ext>
    </p:extLst>
  </p:cSld>
  <p:clrMapOvr>
    <a:masterClrMapping/>
  </p:clrMapOvr>
</p:sld>
</file>

<file path=ppt/theme/theme1.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A98EF47-CD51-1041-A8D6-E8F2B2E33F31}" vid="{A6ECC671-8463-DF44-9506-A6B535C446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1AAF986C9A944C85DCFAC721020C48" ma:contentTypeVersion="13" ma:contentTypeDescription="Create a new document." ma:contentTypeScope="" ma:versionID="aae2d496d748dd72820d122948c5a075">
  <xsd:schema xmlns:xsd="http://www.w3.org/2001/XMLSchema" xmlns:xs="http://www.w3.org/2001/XMLSchema" xmlns:p="http://schemas.microsoft.com/office/2006/metadata/properties" xmlns:ns3="90d6c400-1127-4d65-8cac-13b9796e96a3" xmlns:ns4="6aa68395-992f-44a2-aca2-337defe9dccc" targetNamespace="http://schemas.microsoft.com/office/2006/metadata/properties" ma:root="true" ma:fieldsID="b0396435f8537dcdce500c18a850f513" ns3:_="" ns4:_="">
    <xsd:import namespace="90d6c400-1127-4d65-8cac-13b9796e96a3"/>
    <xsd:import namespace="6aa68395-992f-44a2-aca2-337defe9dcc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d6c400-1127-4d65-8cac-13b9796e96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a68395-992f-44a2-aca2-337defe9dc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AE77CE-B45F-4525-BF67-085490630C77}">
  <ds:schemaRefs>
    <ds:schemaRef ds:uri="http://schemas.microsoft.com/sharepoint/v3/contenttype/forms"/>
  </ds:schemaRefs>
</ds:datastoreItem>
</file>

<file path=customXml/itemProps2.xml><?xml version="1.0" encoding="utf-8"?>
<ds:datastoreItem xmlns:ds="http://schemas.openxmlformats.org/officeDocument/2006/customXml" ds:itemID="{DABF93DF-529A-4D02-8677-82F56CC6C60F}">
  <ds:schemaRefs>
    <ds:schemaRef ds:uri="http://purl.org/dc/elements/1.1/"/>
    <ds:schemaRef ds:uri="http://schemas.microsoft.com/office/2006/documentManagement/types"/>
    <ds:schemaRef ds:uri="http://schemas.openxmlformats.org/package/2006/metadata/core-properties"/>
    <ds:schemaRef ds:uri="http://www.w3.org/XML/1998/namespace"/>
    <ds:schemaRef ds:uri="http://purl.org/dc/dcmitype/"/>
    <ds:schemaRef ds:uri="http://schemas.microsoft.com/office/infopath/2007/PartnerControls"/>
    <ds:schemaRef ds:uri="6aa68395-992f-44a2-aca2-337defe9dccc"/>
    <ds:schemaRef ds:uri="90d6c400-1127-4d65-8cac-13b9796e96a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B8544BF-AE78-4101-8F47-E4C737EFC846}">
  <ds:schemaRefs>
    <ds:schemaRef ds:uri="6aa68395-992f-44a2-aca2-337defe9dccc"/>
    <ds:schemaRef ds:uri="90d6c400-1127-4d65-8cac-13b9796e96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CABA Presentation 2018 (002)</Template>
  <TotalTime>423</TotalTime>
  <Words>1721</Words>
  <Application>Microsoft Office PowerPoint</Application>
  <PresentationFormat>Widescreen</PresentationFormat>
  <Paragraphs>173</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Montserrat</vt:lpstr>
      <vt:lpstr>Montserrat Light</vt:lpstr>
      <vt:lpstr>Open Sans</vt:lpstr>
      <vt:lpstr>CABA Presentation 1</vt:lpstr>
      <vt:lpstr>Agenda – Building Awareness and External Relations</vt:lpstr>
      <vt:lpstr>About the “Building Awareness and External Relations” Working Group</vt:lpstr>
      <vt:lpstr>About the “Building Awareness and External Relations” Working Group</vt:lpstr>
      <vt:lpstr>B-1. Enhance channels to build awareness of CABA as a key  industry resource for research and networking    </vt:lpstr>
      <vt:lpstr>CABA Participation in Virtual Events</vt:lpstr>
      <vt:lpstr>CABA Marketing and Outreach </vt:lpstr>
      <vt:lpstr>Web site engagement and SEO   </vt:lpstr>
      <vt:lpstr>Web site engagement and SEO</vt:lpstr>
      <vt:lpstr>Web site engagement and SEO</vt:lpstr>
      <vt:lpstr>Web site engagement and SEO</vt:lpstr>
      <vt:lpstr>Web site engagement and SEO</vt:lpstr>
      <vt:lpstr>Web site engagement and SEO</vt:lpstr>
      <vt:lpstr>Web site engagement and SEO</vt:lpstr>
      <vt:lpstr>Web site engagement and SEO</vt:lpstr>
      <vt:lpstr>B-2. Develop a content marketing strategy to enhance external relations</vt:lpstr>
      <vt:lpstr>CABA Journal – Inviting Content from Industry Thought Leaders </vt:lpstr>
      <vt:lpstr>Sharing of CABA Content and Messaging</vt:lpstr>
      <vt:lpstr>B-3.  Use social media to raise profile of CABA    </vt:lpstr>
      <vt:lpstr>Brand Awareness and External Relations</vt:lpstr>
      <vt:lpstr>Brand Awareness and External Relations</vt:lpstr>
      <vt:lpstr>Research Promotion</vt:lpstr>
      <vt:lpstr>Calls to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Walker</dc:creator>
  <cp:lastModifiedBy>Conrad McCallum</cp:lastModifiedBy>
  <cp:revision>13</cp:revision>
  <dcterms:created xsi:type="dcterms:W3CDTF">2020-01-17T03:06:44Z</dcterms:created>
  <dcterms:modified xsi:type="dcterms:W3CDTF">2020-09-25T20:25:03Z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0x0101008E1AAF986C9A944C85DCFAC721020C48</vt:lpwstr>
  </property>
</Properties>
</file>