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43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ad McCallum" userId="33024524-9e4b-4056-a238-386a22bc4724" providerId="ADAL" clId="{E138E01B-ECC8-495B-AF46-8518BEFBD992}"/>
    <pc:docChg chg="modSld">
      <pc:chgData name="Conrad McCallum" userId="33024524-9e4b-4056-a238-386a22bc4724" providerId="ADAL" clId="{E138E01B-ECC8-495B-AF46-8518BEFBD992}" dt="2020-10-31T15:23:54.728" v="11" actId="20577"/>
      <pc:docMkLst>
        <pc:docMk/>
      </pc:docMkLst>
      <pc:sldChg chg="modSp mod">
        <pc:chgData name="Conrad McCallum" userId="33024524-9e4b-4056-a238-386a22bc4724" providerId="ADAL" clId="{E138E01B-ECC8-495B-AF46-8518BEFBD992}" dt="2020-10-31T15:23:54.728" v="11" actId="20577"/>
        <pc:sldMkLst>
          <pc:docMk/>
          <pc:sldMk cId="0" sldId="256"/>
        </pc:sldMkLst>
        <pc:spChg chg="mod">
          <ac:chgData name="Conrad McCallum" userId="33024524-9e4b-4056-a238-386a22bc4724" providerId="ADAL" clId="{E138E01B-ECC8-495B-AF46-8518BEFBD992}" dt="2020-10-31T15:23:54.728" v="11" actId="20577"/>
          <ac:spMkLst>
            <pc:docMk/>
            <pc:sldMk cId="0" sldId="256"/>
            <ac:spMk id="5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18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20:49:34</a:t>
            </a:r>
          </a:p>
          <a:p>
            <a:r>
              <a:t>--------------------------------------------</a:t>
            </a:r>
          </a:p>
          <a:p>
            <a:r>
              <a:t>- Value of the output and the cost                                                                                                                                                                                                    it takes to produce those outputs,  lots of PKIs on both sides, each  organization is difference,  returned items or service calls or  warrantee item, energy, cost,  3:30:300 (cite JLL) per square  foot…terms of total occupancy  costs, $3 utilities, $30 rent, $300  employee costs (salaries,  benefits, etc.). New approach:  multi metric approach for a white  collar organization </a:t>
            </a:r>
          </a:p>
          <a:p>
            <a:r>
              <a:t>“better buildings” – what is facilitated  by building automation like  better ventilation, better lighting,  or whole building approach like  green building certification.  Positively benefit metricises.  compare the better buildings  approach to other normally taken  like : workplace health  programs, workplace design,  bonuses </a:t>
            </a:r>
          </a:p>
          <a:p>
            <a:r>
              <a:t>------------------------------------------------------------------------------------------------</a:t>
            </a:r>
          </a:p>
          <a:p>
            <a:r>
              <a:t>IMAGE +  http://learnaboutgmp.com/building-management-system-bms-validation-overview/  (change for non-copyright image)</a:t>
            </a:r>
          </a:p>
          <a:p>
            <a:r>
              <a:t>In this project we developed a new  approach to quantifying the  organizational productivity  benefits of “better buildings”  strategies. First of all, this  approach recognises multiple  metrics are necessary to define  org. prod. Secondly, the effects  of better buildings strategies on  these metrics are compared to  the effects of other corporate  strategies. “Better buildings”  approaches included in the  available literature are  technologies facilitated by  advanced building automation  systems (BAS), or are  whole-building strategies (e.g.  green building certification) that  typically include superior BAS  features.</a:t>
            </a:r>
          </a:p>
          <a:p>
            <a:r>
              <a:t>Data on the size of effects were  drawn from a comprehensive  synthesis of published research  in multiple domains. The industry  steering committee took a role in  refining the approach to ensure  the output was of value to  practitioners. Better buildings  strategies have positive effects  that are similar in size to other  corporate strategies.</a:t>
            </a:r>
          </a:p>
          <a:p>
            <a:r>
              <a:t>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20:49:34</a:t>
            </a:r>
          </a:p>
          <a:p>
            <a:r>
              <a:t>--------------------------------------------</a:t>
            </a:r>
          </a:p>
          <a:p>
            <a:r>
              <a:t>- Concept that majority is staff  (3:30:300) or 90%.  </a:t>
            </a:r>
          </a:p>
          <a:p>
            <a:r>
              <a:t>Example on slides, common one ---  cost of staff 82% etc. Over focus  on energy </a:t>
            </a:r>
          </a:p>
          <a:p>
            <a:r>
              <a:t>This project is positive focus while  increasing health while also  increasing productivity </a:t>
            </a:r>
          </a:p>
          <a:p>
            <a:r>
              <a:t>3:30:300 (cite JLL) per square  foot…terms of total occupancy costs, $3  utilities, $30 rent, $300 employee  costs (salaries, benefits, etc.).  small investment in building  design and operation can have a  relatively big benefit on  organizational productivity </a:t>
            </a:r>
          </a:p>
          <a:p>
            <a:r>
              <a:t>-------------------------------------------------------------------------------------------------------------------------</a:t>
            </a:r>
          </a:p>
          <a:p>
            <a:r>
              <a:t>This is a widely-cited breakdown  of the costs associated with office  workplace costs over a 10-year  period (Brill, Weidemann, &amp;  BOSTI Associates, 2001).  Another common rule of thumb is  that the annual operational costs  of an office space are, on  average $300/ft2 for staff payroll,  $30/ft2 for space rent, and $3/ft2  for utilities (Best, 2014). Thus,  one would not want cost savings  in buildings to come at the  expense of staff’s ability to do  their work. Ideally an  organization would identify  building strategies that support  the productivity of the  organization, and are  cost-effective as a whole. In  other words, a relatively small  investment in building design and  operation can have a relatively  big benefit on organizational  productivity through positive  effects on staff (and energy use).  The results of this project  demonstrate that this is possible.</a:t>
            </a:r>
          </a:p>
          <a:p>
            <a:r>
              <a:t>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20:49:34</a:t>
            </a:r>
          </a:p>
          <a:p>
            <a:r>
              <a:t>--------------------------------------------</a:t>
            </a:r>
          </a:p>
          <a:p>
            <a:r>
              <a:t>- Concept that majority is staff  (3:30:300) or 90%.  </a:t>
            </a:r>
          </a:p>
          <a:p>
            <a:r>
              <a:t>Example on slides, common one ---  cost of staff 82% etc. Over focus  on energy </a:t>
            </a:r>
          </a:p>
          <a:p>
            <a:r>
              <a:t>This project is positive focus while  increasing health while also  increasing productivity </a:t>
            </a:r>
          </a:p>
          <a:p>
            <a:r>
              <a:t>3:30:300 (cite JLL) per square  foot…terms of total occupancy costs, $3  utilities, $30 rent, $300 employee  costs (salaries, benefits, etc.).  small investment in building  design and operation can have a  relatively big benefit on  organizational productivity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20:49:35</a:t>
            </a:r>
          </a:p>
          <a:p>
            <a:r>
              <a:t>--------------------------------------------</a:t>
            </a:r>
          </a:p>
          <a:p>
            <a:r>
              <a:t>-Multi-metric approach because  traditional approach not working,  traditional how to change  building and look at output,  problem is hard to measure  output.  </a:t>
            </a:r>
          </a:p>
          <a:p>
            <a:r>
              <a:t>- Metrics not measure in same way </a:t>
            </a:r>
          </a:p>
          <a:p>
            <a:r>
              <a:t>------------------------------------------------------------------------------------------------</a:t>
            </a:r>
          </a:p>
          <a:p>
            <a:r>
              <a:t>http://www.worldgbc.org/activities/health-wellbeing-productivity-offices/ https://www.caba.org/CABA/Research/White_Papers/CABA/Research/White_Papers.aspx?hkey=dc58d25d-3db4-4273-b05f-471d8d30e00b</a:t>
            </a:r>
          </a:p>
          <a:p>
            <a:r>
              <a:t>No broadly accepted definition of   what constitutes appropriate metrics  for office work. At one time  decision-makers sought very  simple cause-and-effect  relationships; i.e. “If I replace  &lt;BUILDING FEATURE X&gt; with  &lt;BUILDING FEATURE Y&gt; then  productivity (simply thought of as  the amount of work produced by  an individual) will increase by  Z%”. This is partly a hangover  from an industrial production line  model of productivity in terms of  output of standard units. There is  increasing acceptance that such  a model is not applicable to most  white-collar workplaces, where  output is rarely measurable in  such terms. Instead, productivity  is better represented by a basket  of metrics, sometimes measured  in different units, that all  influence the overall balance of  costs and revenues in an  organization. </a:t>
            </a:r>
          </a:p>
          <a:p>
            <a:r>
              <a:t>Building features can affect both  input costs and output values. Poor  indoor air quality could result in  increased illness absence (a  cost). Employees who are not ill  might have increased workloads  to compensate for absent  colleagues, and this could in turn  result in lowered output quality  (reduced output value). This is a  more complex and nuanced  approach than the simple  industrial relationship, but offers  a pathway to move forward in  this domain that an overly simple  metric does not offer. Oseland  and Burton (2012) noted that  while most researchers  acknowledge that there is an  under-appreciated relationship  between office design and  environmental conditions and  (organizational) productivity, the  fact that it is difficult to quantify  means that it is.</a:t>
            </a:r>
          </a:p>
          <a:p>
            <a:r>
              <a:t>The only metric typically used in  relation to the workplace has been  size, which has led to strategies  that promote density, and thus a  saving on the one metric used,  rather than the well-being and  performance of those inhabiting  the space. Indeed, Oseland and  Burton (2012) found that “… only  one in eight organizations had  productivity metrics in place and  none monitored the relationship  between the environmental  conditions and business  performance.” Lacking metrics  in this domain, organizations  tend to focus on the real-estate  costs of space, which are easily  measured and monetized. This  is exacerbated by the classic  split incentive problem, facilities  management typically reports to  the CFO/COO, with a motivation  to cut costs, rather than to an  executive with a responsibility for  employee well-being or workflow  optimization (The Stoddart  Review, 2016).</a:t>
            </a:r>
          </a:p>
          <a:p>
            <a:r>
              <a:t>Multi-metric definitions for organizational  productivity have emerged from  major international organizations  in recent years; i.e. CABA and  the WGBC. Such a balanced  scorecard approach is now  common in other domains for  business decision-making.  WGBC also noted that data on  many of these metrics already  exist in most large organizations,  but are not typically collated and  correlated with building  conditions. We’ll list these  metrics on later slides. 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20:49:35</a:t>
            </a:r>
          </a:p>
          <a:p>
            <a:r>
              <a:t>--------------------------------------------</a:t>
            </a:r>
          </a:p>
          <a:p>
            <a:r>
              <a:t>Most start with benchmarking, so  we did that also Look at what  strategies </a:t>
            </a:r>
          </a:p>
          <a:p>
            <a:r>
              <a:t>Most benchmark using analogies  or equivalencies </a:t>
            </a:r>
          </a:p>
          <a:p>
            <a:r>
              <a:t>Monetization has to be done locally  (utility cost change from place to  place, for example) </a:t>
            </a:r>
          </a:p>
          <a:p>
            <a:r>
              <a:t>---------------------------------------------------------------------------------------------------------</a:t>
            </a:r>
          </a:p>
          <a:p>
            <a:r>
              <a:t>IMAGE + https://openclipart.org/</a:t>
            </a:r>
          </a:p>
          <a:p>
            <a:r>
              <a:t>It might be helpful to compare  elements of our approach with org.  prod. to way that energy  efficiency upgrades are  evaluated.</a:t>
            </a:r>
          </a:p>
          <a:p>
            <a:r>
              <a:t>The energy process usually begins  with benchmarking. If a building  operator benchmarks their  building’s energy use against  other similar buildings and  observes underperformance,  they obtain a signal that energy  saving in their building is a  reasonable priority, and is likely  to be fruitful. Similarly,  establishing suitable benchmarks  for the proposed organizational  productivity metrics will enable  decision-makers to understand  whether or not their own  building’s metrics are lower than  desired. This might be expected  to motivate them to look at  options to improve these metrics.</a:t>
            </a:r>
          </a:p>
          <a:p>
            <a:r>
              <a:t>Several options to improve energy  performance would then be  considered, and their expected  costs and benefits, based on  existing knowledge and case  studies, compared. These  costs/benefits must be assessed  by experts locally, as the local  costs of labour, components, and  energy will vary from place to  place. Similarly, multiple  approaches to improving org.  prod. may be considered and  their costs/benefits evaluated  using local multipliers. Rather  than providing simple monetary  equivalents we propose to  provide the information to  organizations such that they can  go through a monetization  exercise themselves, should they  wish to do so, using assumptions  and multipliers that unique to  them. Note that when talking  about energy upgrades, the  benefits are often expressed in  equivalent units, it is like taking  so many cars off the road, or  planting so many trees. The  positioning of such information in  different units (cars, not dollars,  not kWh) can be more appealing  to some decision-makers.</a:t>
            </a:r>
          </a:p>
          <a:p>
            <a:r>
              <a:t>As an example, consider a relatively  straightforward metric of clear  organizational value,  absenteeism. Suppose we  demonstrated that a particular  building technology reduced  absenteeism by one day per  person per year. It may be true  that a workplace health program  can also be shown to reduce  absenteeism by one day per  person per year. In this (fictitious)  example, one could say that  installing this building technology  was like giving everyone access  to a workplace health program  (with respect to absenteeism, at  least!). 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20:49:36</a:t>
            </a:r>
          </a:p>
          <a:p>
            <a:r>
              <a:t>--------------------------------------------</a:t>
            </a:r>
          </a:p>
          <a:p>
            <a:r>
              <a:t>6 metrics </a:t>
            </a:r>
          </a:p>
          <a:p>
            <a:r>
              <a:t>-we thoughts complaints to the FM  would be valuable but we were  not able to find much info on this  metric. This is a research gap to  be filled </a:t>
            </a:r>
          </a:p>
          <a:p>
            <a:r>
              <a:t>not arbitrary --interplay of workplace  environment elements, employee  effects and behaviours, and  organizational outcomes  established by a logical  connecting of multiple  well-established studies. No  single study has ever measured  all of these metrics and  demonstrated their interaction.</a:t>
            </a:r>
          </a:p>
          <a:p>
            <a:r>
              <a:t>     Complaints to the facility manager  was a target metric, but we were  unable to find any usable studies  – this is an important research  gap.</a:t>
            </a:r>
          </a:p>
          <a:p>
            <a:r>
              <a:t>-Benchmarks were derived from  national statistical databases, or  sizable peer-reviewed studies of  representative buildings.</a:t>
            </a:r>
          </a:p>
          <a:p>
            <a:r>
              <a:t>---------------------------------------------------------------------------------------------------------</a:t>
            </a:r>
          </a:p>
          <a:p>
            <a:r>
              <a:t>IMAGE +  https://pixabay.com/en/russia-office-men-women-working-95311/</a:t>
            </a:r>
          </a:p>
          <a:p>
            <a:r>
              <a:t>This is the set of org. prod. metrics  used in this study, each of which  have self-evident value to any  organization.</a:t>
            </a:r>
          </a:p>
          <a:p>
            <a:r>
              <a:t>The choice of these metrics was  not arbitrary. They were derived  from a conceptual model of the  interplay of workplace  environment elements, employee  effects and behaviours, and  organizational outcomes  established by a logical  connecting of multiple  well-established studies. No  single study has ever measured  all of these metrics and  demonstrated their interaction.  Complaints to the facility  manager was a target metric, but  we were unable to find any  usable studies – this is an  important research gap.</a:t>
            </a:r>
          </a:p>
          <a:p>
            <a:r>
              <a:t>Benchmarks were derived from  national statistical databases, or  sizable peer-reviewed studies of  representative buildings.</a:t>
            </a:r>
          </a:p>
          <a:p>
            <a:r>
              <a:t>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20:49:37</a:t>
            </a:r>
          </a:p>
          <a:p>
            <a:r>
              <a:t>--------------------------------------------</a:t>
            </a:r>
          </a:p>
          <a:p>
            <a:r>
              <a:t>Multiply strategies,  “better buildings” compared to 4  others. Wanted to have a level of  comparison Workplace health  programs (health screening,  advice for nutrition, fitness  program) Flexible work (working  from home)</a:t>
            </a:r>
          </a:p>
          <a:p>
            <a:r>
              <a:t>Variety of sources: engineering,  psychology , health etc. 4000 abstracts  and narrowed it down to 500  research report One filter is find  studies in real workplaces only,  not lab</a:t>
            </a:r>
          </a:p>
          <a:p>
            <a:r>
              <a:t>---------------------------------------------------------------------------------------------</a:t>
            </a:r>
          </a:p>
          <a:p>
            <a:r>
              <a:t>IMAGE + NRC owned</a:t>
            </a:r>
          </a:p>
          <a:p>
            <a:r>
              <a:t>We chose to focus on strategies  that we believed would be familiar  to a building manager (e.g.  Bonuses) or strategies that might  be implemented by, or with the  participation of, the building  manager themselves (e.g. Office  Layout, Flexible Work Options).</a:t>
            </a:r>
          </a:p>
          <a:p>
            <a:r>
              <a:t>Better Buildings: studies comparing  outcomes from buildings with an  advanced BAS vs. buildings  without one, are rare or  non-existent. Thus, we  broadened our outlook to studies  that addressed elements  associated with a typical BAS in  the larger sense (e.g. ventilation  enhancement, advanced lighting  controls), or whole-building  approaches that would typically  include a BAS upgrade or  improvements to BAS elements  (e.g. green buildings).</a:t>
            </a:r>
          </a:p>
          <a:p>
            <a:r>
              <a:t>Office Layout: Focus on comparison  of private offices vs. open-plan.  The justification for the general  trend towards open-plan has  typically been the expectation  that it will bring increased  flexibility, transparency, and  enhanced communication  between team members,  although the underlying  economic driver has been real  estate-cost savings. It is a very  familiar strategy, and thus serves  as an excellent touchstone  against which to compare other  strategies. Workplace Health  Programs: WHPs often form part  of the benefits package in large  organizations, with the general  belief that this investment will  support employee well-being,  which in turn will benefit the  organization’s productivity .  WHPs tend to be offered as  packages of measures designed  to promote good health; e.g.,  health counselling, gym access,  nutrition programs, stress  management, physical tests  (e.g., blood pressure).</a:t>
            </a:r>
          </a:p>
          <a:p>
            <a:r>
              <a:t>Bonuses: It is a common belief that  financial incentives offered to  individuals will elicit employee  behaviours and perceptions that  will benefit organizational  productivity. We focus on  bonuses provided for general job  performance, typically evaluated  by a manager.</a:t>
            </a:r>
          </a:p>
          <a:p>
            <a:r>
              <a:t>Flexible Work Options: Studies have  typically looked at a package of  options. This category can  include flexibility in scheduling  working hours to be conducted in  the organization’s own building,  the availability of multiple  workplace locations within the  building, or the ability to  telework. The scope of this work  is highly multi-disciplinary, and  thus the literature search  encompassed many fields,  including business, medicine,  psychology, engineering, and  facilities management.</a:t>
            </a:r>
          </a:p>
          <a:p>
            <a:r>
              <a:t>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20:49:38</a:t>
            </a:r>
          </a:p>
          <a:p>
            <a:r>
              <a:t>--------------------------------------------</a:t>
            </a:r>
          </a:p>
          <a:p>
            <a:r>
              <a:t>5000 publications into one table </a:t>
            </a:r>
          </a:p>
          <a:p>
            <a:r>
              <a:t>Arrow is direction of effect, arrow  with no number means consistent in  literature but not able to quantify  a table. Explain fields: empty,  arrows etc., benchmarks etc.</a:t>
            </a:r>
          </a:p>
          <a:p>
            <a:r>
              <a:t>Absenteeism:  </a:t>
            </a:r>
          </a:p>
          <a:p>
            <a:r>
              <a:t>unit (days/person per year), 2-15  is normal (full report by industry  and country), better buildings  (lighting control, ventilation,  green buildings), consistent  finding. Mixed in flexible  Employee turnover: </a:t>
            </a:r>
          </a:p>
          <a:p>
            <a:r>
              <a:t>-intent to turnover (like – in next year  do you intent to look for another  job, 0 means very unlikely, 100  mean very likely). National  databases normal is 18-30. for  example 25 does not mean that  25% are looking for a new job  means on average people are  somewhat unlikely looking for a  new job. Self-assessed  performance:  </a:t>
            </a:r>
          </a:p>
          <a:p>
            <a:r>
              <a:t>hard to objectively asses performant  in workplace. Typically use self  assessment. Typically use %  scale. For example 0% means  no change in productivity,  normally -30% to +30%. 0  benchmark because its relative  Job satisfactions: </a:t>
            </a:r>
          </a:p>
          <a:p>
            <a:r>
              <a:t>-say most important: commonly asked  questions “in general how  satisfied are you with your job for  example”. Converted to scale  0-100 (100 very satisfied), bench  mark is 60-80 so overall people  are generally happy Health</a:t>
            </a:r>
          </a:p>
          <a:p>
            <a:r>
              <a:t>Symptoms: asking about specific  symptoms (frequency, intensity)  Benchmark is 30-60. 0=no  symptoms, 100=lots of  symptoms all the time. Very  buildings specific because of  many studies in sick buildings  syndrome Overall: common is  social surveys: people are  generally happy. 0=unhappy,  100-happy. Interesting that  health programs have no effect</a:t>
            </a:r>
          </a:p>
          <a:p>
            <a:r>
              <a:t>Take aware: - “better buildings  increase all metrics and Take Away:  1) “better buildings” positively  impact all metrics</a:t>
            </a:r>
          </a:p>
          <a:p>
            <a:r>
              <a:t>2) similar to in every case similar  to other types of programs  organization use </a:t>
            </a:r>
          </a:p>
          <a:p>
            <a:r>
              <a:t>Putting it in this format you can see  the similarities, in hope not to just  see better buildings as just  energy improvements </a:t>
            </a:r>
          </a:p>
          <a:p>
            <a:r>
              <a:t>open offices things does not get  better (lower in all metrics). Lots of  studies over 30 years, more  literature on this than any other  options</a:t>
            </a:r>
          </a:p>
          <a:p>
            <a:r>
              <a:t>----------------------------------------------------------------------------------------------------------------</a:t>
            </a:r>
          </a:p>
          <a:p>
            <a:r>
              <a:t>-better buildings defined in a board  way deliver benefits in higher or  the same as tradition was like  health programs, bonuses,  flexable work options </a:t>
            </a:r>
          </a:p>
          <a:p>
            <a:r>
              <a:t>One expetion is office layout – open  offices things does not get better  (lower in all metrics). Lots of  studies over 30 years, more  literature on this than any other  options. Number of studies that  made it into the table was fewer  due to high criteria. Hundreds I  think. Flexable work options is  only one we fund with  contradictory studies, no  consistant result one way or the  other.  </a:t>
            </a:r>
          </a:p>
          <a:p>
            <a:r>
              <a:t>How to read table: benchmarks  looks at international metrics on  population levels to find the  normal levels (buro of labor and  statisics for example), ragne is  2-15 for absenteisum for  example, he better building  collum (grean vs conventiaional,  luverserd vs direct or iundirect) if  you make the change to a better  buildings you can make a  change. Office layout ---open to  closed office, absenteisum may  be more impacted because of  less exposure to tgerms. Open  office trend has be going on for  over 50 years, </a:t>
            </a:r>
          </a:p>
          <a:p>
            <a:r>
              <a:t>The final Matrix showing the benchmarks  for each metric, and the effects  of various corporate programs.  The benchmark has a purple  background if it was derived from  national/international statistical  surveys, and no background if it  was derived from targeted  research studies or theory. The  arrow in each cell indicates the  direction of the effect. The  number in cell indicates the size  of the effect (in the same units as  the benchmark). An arrow  without a number indicates that  the direction of the effect is  established, but a size was not  derivable (in our preferred terms)  from the published studies. The  effects attributed to Better  Buildings strategies are  highlighted as they are the  primary interest of the project.  The number in the cell  represents the preponderance of  available information, and is  based on our judgement (i.e., it is  not the result of a quantitative  meta-analysis). We present a  range if several studies  contributed a variety of results.  That range might start at zero if  several studies found no effect  and several found consistent  effects. Empty cells denote  combinations of corporate  strategies and KPIs for which we  found no relevant studies on  which to base a conclusion.</a:t>
            </a:r>
          </a:p>
          <a:p>
            <a:r>
              <a:t>Study results and benchmarks have  been rescaled into common units  using straightforward  assumptions and linear  translation, and not any formal  statistical method. Explanation of  units for each metric:</a:t>
            </a:r>
          </a:p>
          <a:p>
            <a:r>
              <a:t>Absenteeism [Unit: Days/person/year]  LOWER is better</a:t>
            </a:r>
          </a:p>
          <a:p>
            <a:r>
              <a:t>Focus on short-term sick leave that  an employee takes for their own  illness, and following their own  assessment of their health. This  is often self-reported by  employees on surveys, but might  also be derived from HR  databases. Employee Turnover  [Unit: 0-100 scale (likelihood to  look for another job)] LOWER is  better</a:t>
            </a:r>
          </a:p>
          <a:p>
            <a:r>
              <a:t>Our focus was on data assessing   whether someone leaves their job  voluntarily (the inverse of  employee retention)</a:t>
            </a:r>
          </a:p>
          <a:p>
            <a:r>
              <a:t>This metric is based on survey data  on turnover intent. Questions in  different surveys are worded  differently, as are the response  scales. A typical question might  read, “How likely is it that you  will make a genuine effort to find  a new job with another employer  within the next year?” A typical  response scale might have  seven distinct categories with  end labels “Extremely Unlikely”  to “Extremely Likely”. To convert  this to a common 0-100 scale  these labels would be assigned  a value; e.g. 5 and 95,  respectively, with other labels in  between pro-rated. All  responses from a group would  then be averaged to find a value  for a population, organization, or  building. Note that an  organizational average of 25 on  this scale would mean that, on  average, employees say they  are “somewhat unlikely” to be  looking for another job, not that  25% of employees are actively  looking for a new job.  Self-assessed Performance  [Unit: % scale] HIGHER is better</a:t>
            </a:r>
          </a:p>
          <a:p>
            <a:r>
              <a:t>Employees have been asked to  self-assess their own productivity in their  own workplace. A typical  question phrasing by  researchers might be, “Please  estimate how you think your  personal productivity at work is  increased or decreased by the  physical environmental  conditions”, with a seven-point  response scale from -30% to  +30%. In NRC’s interpretation,  this is unlikely to be a reliable  measure of an employee’s actual  material output in percentage  terms, and is more a measure of  environmental satisfaction in the  sense of how the indoor  environment supports the  employee’s ability to do their job.  Job Satisfaction [Unit: 0-100  scale] HIGHER is better</a:t>
            </a:r>
          </a:p>
          <a:p>
            <a:r>
              <a:t>Many different question wordings  (and single items or averages of  multiple items) and scales have  been used in many studies. An  example single-item scale is,  “Taking everything into  consideration, what is your  degree of satisfaction with your  job as a whole?” rated on a  seven-point scale from “Very  Unsatisfactory” to “Very  Satisfactory”. We used  judgement to interpret the  equivalence of different question  formats and to normalized the  data from each study to a  common 0-100 scale (see note  on turnover intent above). Health  and Well-being (symptoms) [Unit:  0-100 scale] LOWER is better</a:t>
            </a:r>
          </a:p>
          <a:p>
            <a:r>
              <a:t>In the buildings research domain,  the prominence of Sick Building  Syndrome (SBS) led to the  relatively frequent use of surveys  to assess associated symptoms.  These symptoms included dry  eyes, runny nose, back pain etc.  Survey methods included asking  about frequency or intensity, or  both, and these survey items  prevailed in some studies after  the SBS phenomenon subsided.  Again, the equivalence of these  different question formats was  considered to re-scale the results  from individual studies to a  common scale. For example,  10=very mild/infrequent health  symptoms; 90 = frequent/intense  health symptoms in a population.  Health and Well-being (overall)  [Unit: 0-100 scale] HIGHER is  better</a:t>
            </a:r>
          </a:p>
          <a:p>
            <a:r>
              <a:t>Surveys are often used to determine  an individual’s general state of  health or well-being. These have  included both national and  international social surveys, and  individual research studies.  These data were also normalized  from the scales reported to a  common 0-100 scale. For  example, 10=very poor overall  health in a population; 90 =  excellent overall health in a  population. 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20:49:38</a:t>
            </a:r>
          </a:p>
          <a:p>
            <a:r>
              <a:t>--------------------------------------------</a:t>
            </a:r>
          </a:p>
          <a:p>
            <a:r>
              <a:t>New outcomes are little research  and not common definitions. Need  to incorporate these in future  research </a:t>
            </a:r>
          </a:p>
          <a:p>
            <a:r>
              <a:t>- lots of studies were done at one  point in time not longitudinal.  Need to have more longitudinal  (long term) to have 2  benefits…..1) stronger handle on  causation, 2) persistence of  effect over time, many looked at  effect soon after and need to  look to see if this carries over  time Difficult to measure job  performance…..challenge to find  new ways to address this  challenge</a:t>
            </a:r>
          </a:p>
          <a:p>
            <a:r>
              <a:t>Hard to compare studies side by  side (job satisfaction for example) </a:t>
            </a:r>
          </a:p>
          <a:p>
            <a:r>
              <a:t>-----------------------------------------------------------------------------------------------</a:t>
            </a:r>
          </a:p>
          <a:p>
            <a:r>
              <a:t>IMAGE +  https://pixabay.com/en/office-pen-calculator-computation-1574717/</a:t>
            </a:r>
          </a:p>
          <a:p>
            <a:r>
              <a:t>While delivering valuable results,  this project highlighted several gaps  in the research where more work  would be particularly valuable in  understanding how investments  in better buildings will improve  org. prod.</a:t>
            </a:r>
          </a:p>
          <a:p>
            <a:r>
              <a:t>Many involved in organizational  improvement speak of a desire to improve  concepts such as employee  engagement, creativity,   new employee attraction,  communication, and  presenteeism. However, they do  not typically have systems in  place to measure them, and  researchers have not yet  developed standard measures  either.</a:t>
            </a:r>
          </a:p>
          <a:p>
            <a:r>
              <a:t>We have used the term “organizational  productivity” throughout to take  the spotlight away from the  performance of individuals and  place it on the bigger picture.  Nevertheless, the performance  of individuals does have a role in  the determination of  organizational productivity. It is  recognized that simple task  performance measures are  unavailable or not relevant in the  modern, white-collar office, so  what replaces them? Most prior  studies have sampled data at a  single point in time. Studies over  long time periods would provide  stronger statistical conclusions,  and indicate the persistence of  various measures.</a:t>
            </a:r>
          </a:p>
          <a:p>
            <a:r>
              <a:t>A surprising gap in the literature was  the lack of studies with  complaints to the FM as an  outcome. Surprising because the  data are routinely archived, and  it seems like such an obvious  outcome for buildings  researchers. It would be  particularly valuable if associated  BAS data could also be  provided. This is also an area in  which a business case could be  made in a relatively  straightforward manner. Even  excluding the (potentially large)  benefits that lowering occupant  discomfort might have for a  range of organizational  productivity metrics, responding  to a complaint has tangible costs  too, with both fixed (“truck roll”)  and variable (labour and parts to  resolve the problem)  components. It is a  straightforward hypothesis that  better buildings (or changes to  office layout, or flexible work  options) would lower complaints  and thus direct FM costs. IoT,  wearables etc. promise lots of  new data and ways of measuring  organizational behaviour in new  ways.</a:t>
            </a:r>
          </a:p>
          <a:p>
            <a:r>
              <a:t>Having a common agreement on  how to measure the various org.  prod. metrics in a consistent way  would improve the comparability  and value of studies going  forward.</a:t>
            </a:r>
          </a:p>
          <a:p>
            <a:r>
              <a:t>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dirty="0"/>
              <a:t>Presenter</a:t>
            </a:r>
          </a:p>
          <a:p>
            <a:r>
              <a:rPr dirty="0"/>
              <a:t>2020-04-21 20:49:31</a:t>
            </a:r>
          </a:p>
          <a:p>
            <a:r>
              <a:rPr dirty="0"/>
              <a:t>--------------------------------------------</a:t>
            </a:r>
          </a:p>
          <a:p>
            <a:r>
              <a:rPr dirty="0"/>
              <a:t>- 390 members </a:t>
            </a:r>
          </a:p>
          <a:p>
            <a:r>
              <a:rPr dirty="0"/>
              <a:t>- 27,000 contacts </a:t>
            </a:r>
          </a:p>
          <a:p>
            <a:r>
              <a:rPr dirty="0"/>
              <a:t>Marketing, networking-councils &amp;  liaison, Events (SBS)-100 companies</a:t>
            </a:r>
          </a:p>
          <a:p>
            <a:r>
              <a:rPr dirty="0"/>
              <a:t>Library, WP, collaborative</a:t>
            </a:r>
          </a:p>
          <a:p>
            <a:r>
              <a:rPr dirty="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20:49:40</a:t>
            </a:r>
          </a:p>
          <a:p>
            <a:r>
              <a:t>--------------------------------------------</a:t>
            </a:r>
          </a:p>
          <a:p>
            <a:r>
              <a:t>2 Parts to better buildings, most  think about the upper part first, the  lower is the harder and what we  will focus on----reduce input cost  and increase the value of the  outputs.  </a:t>
            </a:r>
          </a:p>
          <a:p>
            <a:r>
              <a:t>- Where does the needle fall, using  data that was already collected  for other purposes (facility and  HR data). Phase 2: what is it  about the building specifically not  general </a:t>
            </a:r>
          </a:p>
          <a:p>
            <a:r>
              <a:t>- Most organizations already have  this data, 2 pathways </a:t>
            </a:r>
          </a:p>
          <a:p>
            <a:r>
              <a:t>------------------------------------------------------------------------------------------------------------</a:t>
            </a:r>
          </a:p>
          <a:p>
            <a:r>
              <a:t>The results from Phase 1 (this study)  involved many different studies  from many buildings to fill in the  cells in the results table. Phase  2 will aim to look at the effect of  buildings strategies on multiple  outcome metrics in the same  building(s). This will validate the  multimetric approach, and will  enable closer attribution to  specific building parameters. In  many of the studies reviewed in  Phase 1 the researchers  deployed measurement  procedures of their own, and this  is likely not scalable if we want to  firmly establish the links between  building characteristics and  organizational productivity  outcomes.</a:t>
            </a:r>
          </a:p>
          <a:p>
            <a:r>
              <a:t>The figure (drawn from the CABA   white paper described on slide 4)  illustrates the two main pathways  by which a BAS can affect  organizational productivity  metrics. The upper pathway is  via reducing energy costs; the  lower pathway is the focus of  Phase 1, which is via improved  workplace conditions that in turn  support employee health,  well-being, and ability to perform  their tasks effectively. A key  insight from the WGBC report  (described on slide 4) was that  data on many of these important  metrics already exist in an  organization and are collected  routinely. It may be a matter of  securing permission to use  existing data sources for this  purpose, collating them, parsing  them by building, and associating  them with local building  characteristics. For example, HR  databases might already hold  data pertaining to staff  retention/turnover, absenteeism,  and other aspects of employee  health and well-being. HR also  often conducts regular employee  opinion surveys that contain data  on job satisfaction and  organizational commitment. The  marketing departments, and the  finance department may have  data on business unit  performance. Many office  building landlords regularly  administer tenant satisfaction  surveys that contain items  related to environmental  satisfaction. The FM company  often maintains a database of  complaints about the built  environment registered by  individuals, as well as the  response time and cost. The FM  might also keep historical  records from the BAS, which will  provide data on some key  physical indoor environment  conditions, such as space  temperature and RH, and  zone-level CO2 concentration.  The proposed next phase of this  work (Phase 2) will seek to  engage a larger consortium of  industry partners to provide the  data from multiple data holders  around the same building  populations, and to fund its  analysis.</a:t>
            </a:r>
          </a:p>
          <a:p>
            <a:r>
              <a:t>This CABA Boutique Research  Project was conducted by the  National Research Council  Canada (NRC), and received  financial and technical support  from: Intel, Schneider Electric,  United Technologies, Philips,  Distech, Pella, and NRC.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20:49:40</a:t>
            </a:r>
          </a:p>
          <a:p>
            <a:r>
              <a:t>--------------------------------------------</a:t>
            </a:r>
          </a:p>
          <a:p>
            <a:r>
              <a:t>Greg: Naturalisti demonstration of  retrofit benefits – comparing  archival data to assess changes.  Horizontal line being a buildings,  retrofit is a dot, vertical line is  data collection.</a:t>
            </a:r>
          </a:p>
          <a:p>
            <a:r>
              <a:t>Comparing different retrofits and  satisfactions on buildings.  </a:t>
            </a:r>
          </a:p>
          <a:p>
            <a:r>
              <a:t>retrofits (addition of new ventilation  systems—under floor vs over  head ventilation for example).  Maybe you might want to think  about this other intervention.  Not sending out our survey but  using their own surveys.  </a:t>
            </a:r>
          </a:p>
          <a:p>
            <a: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20:49:40</a:t>
            </a:r>
          </a:p>
          <a:p>
            <a:r>
              <a:t>--------------------------------------------</a:t>
            </a:r>
          </a:p>
          <a:p>
            <a:r>
              <a:t>Data is not free, organization paid  something to get it, there fore the  company that brings data to the  table can join free of charge,.  Barter for one large organization  from has many sites, more likely  to have the large amounts of  data over time, banking or  insurance or large companies.  Ideal with a large workforce with  similar types of jobs (ideally  white color work). Marketing and  selling point for the company that  contributes data </a:t>
            </a:r>
          </a:p>
          <a:p>
            <a: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20:49:40</a:t>
            </a:r>
          </a:p>
          <a:p>
            <a:r>
              <a:t>--------------------------------------------</a:t>
            </a:r>
          </a:p>
          <a:p>
            <a:r>
              <a:t>Data is not free, organization paid  something to get it, there fore the  company that brings data to the  table can join free of charge,.  Barter for one large organization  from has many sites, more likely  to have the large amounts of  data over time, banking or  insurance or large companies.  Ideal with a large workforce with  similar types of jobs (ideally  white color work). Marketing and  selling point for the company that  contributes data </a:t>
            </a:r>
          </a:p>
          <a:p>
            <a: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20:49:32</a:t>
            </a:r>
          </a:p>
          <a:p>
            <a:r>
              <a:t>--------------------------------------------</a:t>
            </a:r>
          </a:p>
          <a:p>
            <a:r>
              <a:t>Our BoD feel this could be the most  significant piece of research we  can create Different types of  organizations </a:t>
            </a:r>
          </a:p>
          <a:p>
            <a:r>
              <a:t>focusing on real ROI  True value of the building </a:t>
            </a:r>
          </a:p>
          <a:p>
            <a:r>
              <a:t>2 spots left: share knowledge and  network with key companies and  individuals in this space.   </a:t>
            </a:r>
          </a:p>
          <a:p>
            <a: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20:49:33</a:t>
            </a:r>
          </a:p>
          <a:p>
            <a:r>
              <a:t>--------------------------------------------</a:t>
            </a:r>
          </a:p>
          <a:p>
            <a:r>
              <a:t>- Not able to make it today</a:t>
            </a:r>
          </a:p>
          <a:p>
            <a:r>
              <a:t>One of our 22 member research  firms </a:t>
            </a:r>
          </a:p>
          <a:p>
            <a:r>
              <a:t>Government of Canada, about 4000  staff, hundreds of scientists,  various expertise, Helped launch  CABA 30 years ago </a:t>
            </a:r>
          </a:p>
          <a:p>
            <a:r>
              <a:t>Still on our BoD </a:t>
            </a:r>
          </a:p>
          <a:p>
            <a:r>
              <a:t>Construction part of NRC: national  building code, standards, fire  protections, civil engineering,  national policy Not Canadian  research </a:t>
            </a:r>
          </a:p>
          <a:p>
            <a:r>
              <a:t>Everyone will get the first phase for  free, talk about 2nd phase later  on</a:t>
            </a:r>
          </a:p>
          <a:p>
            <a: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2020-04-21 20:49:33</a:t>
            </a:r>
          </a:p>
          <a:p>
            <a:r>
              <a:t>--------------------------------------------</a:t>
            </a:r>
          </a:p>
          <a:p>
            <a:r>
              <a:t>- Thank 8 funders, without their  financial support not happened.  </a:t>
            </a:r>
          </a:p>
          <a:p>
            <a:r>
              <a:t>- All the funders were on the  Steering Committee </a:t>
            </a:r>
          </a:p>
          <a:p>
            <a:r>
              <a:t>Also contributed with insights and  direction to the research and  shaped an guild the research.  </a:t>
            </a:r>
          </a:p>
          <a:p>
            <a: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10/31/2020</a:t>
            </a:fld>
            <a:endParaRPr lang="en-US"/>
          </a:p>
        </p:txBody>
      </p:sp>
      <p:sp>
        <p:nvSpPr>
          <p:cNvPr id="6" name="Holder 6"/>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10/31/2020</a:t>
            </a:fld>
            <a:endParaRPr lang="en-US"/>
          </a:p>
        </p:txBody>
      </p:sp>
      <p:sp>
        <p:nvSpPr>
          <p:cNvPr id="6" name="Holder 6"/>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10/31/2020</a:t>
            </a:fld>
            <a:endParaRPr lang="en-US"/>
          </a:p>
        </p:txBody>
      </p:sp>
      <p:sp>
        <p:nvSpPr>
          <p:cNvPr id="7" name="Holder 7"/>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10/31/2020</a:t>
            </a:fld>
            <a:endParaRPr lang="en-US"/>
          </a:p>
        </p:txBody>
      </p:sp>
      <p:sp>
        <p:nvSpPr>
          <p:cNvPr id="5" name="Holder 5"/>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7B7B7B"/>
                </a:solidFill>
                <a:latin typeface="Calibri"/>
                <a:cs typeface="Calibri"/>
              </a:defRPr>
            </a:lvl1p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10/31/2020</a:t>
            </a:fld>
            <a:endParaRPr lang="en-US"/>
          </a:p>
        </p:txBody>
      </p:sp>
      <p:sp>
        <p:nvSpPr>
          <p:cNvPr id="4" name="Holder 4"/>
          <p:cNvSpPr>
            <a:spLocks noGrp="1"/>
          </p:cNvSpPr>
          <p:nvPr>
            <p:ph type="sldNum" sz="quarter" idx="7"/>
          </p:nvPr>
        </p:nvSpPr>
        <p:spPr/>
        <p:txBody>
          <a:bodyPr lIns="0" tIns="0" rIns="0" bIns="0"/>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43610"/>
          </a:xfrm>
          <a:custGeom>
            <a:avLst/>
            <a:gdLst/>
            <a:ahLst/>
            <a:cxnLst/>
            <a:rect l="l" t="t" r="r" b="b"/>
            <a:pathLst>
              <a:path w="12192000" h="943610">
                <a:moveTo>
                  <a:pt x="12192000" y="0"/>
                </a:moveTo>
                <a:lnTo>
                  <a:pt x="0" y="0"/>
                </a:lnTo>
                <a:lnTo>
                  <a:pt x="0" y="943355"/>
                </a:lnTo>
                <a:lnTo>
                  <a:pt x="12192000" y="943355"/>
                </a:lnTo>
                <a:lnTo>
                  <a:pt x="12192000" y="0"/>
                </a:lnTo>
                <a:close/>
              </a:path>
            </a:pathLst>
          </a:custGeom>
          <a:solidFill>
            <a:srgbClr val="E83E1D"/>
          </a:solidFill>
        </p:spPr>
        <p:txBody>
          <a:bodyPr wrap="square" lIns="0" tIns="0" rIns="0" bIns="0" rtlCol="0"/>
          <a:lstStyle/>
          <a:p>
            <a:endParaRPr/>
          </a:p>
        </p:txBody>
      </p:sp>
      <p:sp>
        <p:nvSpPr>
          <p:cNvPr id="17" name="bg object 17"/>
          <p:cNvSpPr/>
          <p:nvPr/>
        </p:nvSpPr>
        <p:spPr>
          <a:xfrm>
            <a:off x="10611574" y="6245034"/>
            <a:ext cx="728345" cy="520700"/>
          </a:xfrm>
          <a:custGeom>
            <a:avLst/>
            <a:gdLst/>
            <a:ahLst/>
            <a:cxnLst/>
            <a:rect l="l" t="t" r="r" b="b"/>
            <a:pathLst>
              <a:path w="728345" h="520700">
                <a:moveTo>
                  <a:pt x="131965" y="199136"/>
                </a:moveTo>
                <a:lnTo>
                  <a:pt x="128866" y="196037"/>
                </a:lnTo>
                <a:lnTo>
                  <a:pt x="121246" y="196037"/>
                </a:lnTo>
                <a:lnTo>
                  <a:pt x="118618" y="199136"/>
                </a:lnTo>
                <a:lnTo>
                  <a:pt x="118618" y="208229"/>
                </a:lnTo>
                <a:lnTo>
                  <a:pt x="121246" y="211340"/>
                </a:lnTo>
                <a:lnTo>
                  <a:pt x="125056" y="211340"/>
                </a:lnTo>
                <a:lnTo>
                  <a:pt x="128866" y="211340"/>
                </a:lnTo>
                <a:lnTo>
                  <a:pt x="131965" y="208229"/>
                </a:lnTo>
                <a:lnTo>
                  <a:pt x="131965" y="199136"/>
                </a:lnTo>
                <a:close/>
              </a:path>
              <a:path w="728345" h="520700">
                <a:moveTo>
                  <a:pt x="133146" y="231889"/>
                </a:moveTo>
                <a:lnTo>
                  <a:pt x="129578" y="228066"/>
                </a:lnTo>
                <a:lnTo>
                  <a:pt x="120523" y="228066"/>
                </a:lnTo>
                <a:lnTo>
                  <a:pt x="117195" y="231889"/>
                </a:lnTo>
                <a:lnTo>
                  <a:pt x="117195" y="247675"/>
                </a:lnTo>
                <a:lnTo>
                  <a:pt x="120523" y="251256"/>
                </a:lnTo>
                <a:lnTo>
                  <a:pt x="125056" y="251256"/>
                </a:lnTo>
                <a:lnTo>
                  <a:pt x="129578" y="251256"/>
                </a:lnTo>
                <a:lnTo>
                  <a:pt x="133146" y="247675"/>
                </a:lnTo>
                <a:lnTo>
                  <a:pt x="133146" y="231889"/>
                </a:lnTo>
                <a:close/>
              </a:path>
              <a:path w="728345" h="520700">
                <a:moveTo>
                  <a:pt x="134823" y="270383"/>
                </a:moveTo>
                <a:lnTo>
                  <a:pt x="130530" y="266077"/>
                </a:lnTo>
                <a:lnTo>
                  <a:pt x="119570" y="266077"/>
                </a:lnTo>
                <a:lnTo>
                  <a:pt x="115519" y="270383"/>
                </a:lnTo>
                <a:lnTo>
                  <a:pt x="115519" y="299072"/>
                </a:lnTo>
                <a:lnTo>
                  <a:pt x="119570" y="303618"/>
                </a:lnTo>
                <a:lnTo>
                  <a:pt x="125056" y="303618"/>
                </a:lnTo>
                <a:lnTo>
                  <a:pt x="130530" y="303618"/>
                </a:lnTo>
                <a:lnTo>
                  <a:pt x="134823" y="299072"/>
                </a:lnTo>
                <a:lnTo>
                  <a:pt x="134823" y="270383"/>
                </a:lnTo>
                <a:close/>
              </a:path>
              <a:path w="728345" h="520700">
                <a:moveTo>
                  <a:pt x="156730" y="495350"/>
                </a:moveTo>
                <a:lnTo>
                  <a:pt x="133146" y="468807"/>
                </a:lnTo>
                <a:lnTo>
                  <a:pt x="124193" y="475729"/>
                </a:lnTo>
                <a:lnTo>
                  <a:pt x="113436" y="480910"/>
                </a:lnTo>
                <a:lnTo>
                  <a:pt x="102069" y="484174"/>
                </a:lnTo>
                <a:lnTo>
                  <a:pt x="91224" y="485305"/>
                </a:lnTo>
                <a:lnTo>
                  <a:pt x="66001" y="480479"/>
                </a:lnTo>
                <a:lnTo>
                  <a:pt x="49479" y="467982"/>
                </a:lnTo>
                <a:lnTo>
                  <a:pt x="40373" y="450811"/>
                </a:lnTo>
                <a:lnTo>
                  <a:pt x="37388" y="431990"/>
                </a:lnTo>
                <a:lnTo>
                  <a:pt x="40246" y="412775"/>
                </a:lnTo>
                <a:lnTo>
                  <a:pt x="49657" y="394970"/>
                </a:lnTo>
                <a:lnTo>
                  <a:pt x="66408" y="381863"/>
                </a:lnTo>
                <a:lnTo>
                  <a:pt x="91224" y="376770"/>
                </a:lnTo>
                <a:lnTo>
                  <a:pt x="101587" y="377596"/>
                </a:lnTo>
                <a:lnTo>
                  <a:pt x="111887" y="380174"/>
                </a:lnTo>
                <a:lnTo>
                  <a:pt x="121577" y="384632"/>
                </a:lnTo>
                <a:lnTo>
                  <a:pt x="130048" y="391109"/>
                </a:lnTo>
                <a:lnTo>
                  <a:pt x="153873" y="367207"/>
                </a:lnTo>
                <a:lnTo>
                  <a:pt x="139928" y="355841"/>
                </a:lnTo>
                <a:lnTo>
                  <a:pt x="124688" y="347599"/>
                </a:lnTo>
                <a:lnTo>
                  <a:pt x="108381" y="342595"/>
                </a:lnTo>
                <a:lnTo>
                  <a:pt x="91224" y="340906"/>
                </a:lnTo>
                <a:lnTo>
                  <a:pt x="50507" y="348856"/>
                </a:lnTo>
                <a:lnTo>
                  <a:pt x="22034" y="369658"/>
                </a:lnTo>
                <a:lnTo>
                  <a:pt x="5346" y="398805"/>
                </a:lnTo>
                <a:lnTo>
                  <a:pt x="0" y="431761"/>
                </a:lnTo>
                <a:lnTo>
                  <a:pt x="5168" y="465315"/>
                </a:lnTo>
                <a:lnTo>
                  <a:pt x="21221" y="493699"/>
                </a:lnTo>
                <a:lnTo>
                  <a:pt x="49466" y="513346"/>
                </a:lnTo>
                <a:lnTo>
                  <a:pt x="91224" y="520687"/>
                </a:lnTo>
                <a:lnTo>
                  <a:pt x="109664" y="519188"/>
                </a:lnTo>
                <a:lnTo>
                  <a:pt x="126923" y="514565"/>
                </a:lnTo>
                <a:lnTo>
                  <a:pt x="142709" y="506666"/>
                </a:lnTo>
                <a:lnTo>
                  <a:pt x="156730" y="495350"/>
                </a:lnTo>
                <a:close/>
              </a:path>
              <a:path w="728345" h="520700">
                <a:moveTo>
                  <a:pt x="190563" y="149898"/>
                </a:moveTo>
                <a:lnTo>
                  <a:pt x="187464" y="147027"/>
                </a:lnTo>
                <a:lnTo>
                  <a:pt x="179832" y="147027"/>
                </a:lnTo>
                <a:lnTo>
                  <a:pt x="177215" y="149898"/>
                </a:lnTo>
                <a:lnTo>
                  <a:pt x="177215" y="164477"/>
                </a:lnTo>
                <a:lnTo>
                  <a:pt x="179832" y="167589"/>
                </a:lnTo>
                <a:lnTo>
                  <a:pt x="183654" y="167589"/>
                </a:lnTo>
                <a:lnTo>
                  <a:pt x="187464" y="167589"/>
                </a:lnTo>
                <a:lnTo>
                  <a:pt x="190563" y="164477"/>
                </a:lnTo>
                <a:lnTo>
                  <a:pt x="190563" y="149898"/>
                </a:lnTo>
                <a:close/>
              </a:path>
              <a:path w="728345" h="520700">
                <a:moveTo>
                  <a:pt x="191744" y="190296"/>
                </a:moveTo>
                <a:lnTo>
                  <a:pt x="188175" y="186715"/>
                </a:lnTo>
                <a:lnTo>
                  <a:pt x="179120" y="186715"/>
                </a:lnTo>
                <a:lnTo>
                  <a:pt x="175793" y="190296"/>
                </a:lnTo>
                <a:lnTo>
                  <a:pt x="175793" y="213728"/>
                </a:lnTo>
                <a:lnTo>
                  <a:pt x="179120" y="217309"/>
                </a:lnTo>
                <a:lnTo>
                  <a:pt x="183654" y="217309"/>
                </a:lnTo>
                <a:lnTo>
                  <a:pt x="188175" y="217309"/>
                </a:lnTo>
                <a:lnTo>
                  <a:pt x="191744" y="213728"/>
                </a:lnTo>
                <a:lnTo>
                  <a:pt x="191744" y="190296"/>
                </a:lnTo>
                <a:close/>
              </a:path>
              <a:path w="728345" h="520700">
                <a:moveTo>
                  <a:pt x="193649" y="237871"/>
                </a:moveTo>
                <a:lnTo>
                  <a:pt x="189128" y="233565"/>
                </a:lnTo>
                <a:lnTo>
                  <a:pt x="178168" y="233565"/>
                </a:lnTo>
                <a:lnTo>
                  <a:pt x="174117" y="237871"/>
                </a:lnTo>
                <a:lnTo>
                  <a:pt x="174117" y="299072"/>
                </a:lnTo>
                <a:lnTo>
                  <a:pt x="178168" y="303618"/>
                </a:lnTo>
                <a:lnTo>
                  <a:pt x="183654" y="303618"/>
                </a:lnTo>
                <a:lnTo>
                  <a:pt x="189128" y="303618"/>
                </a:lnTo>
                <a:lnTo>
                  <a:pt x="193649" y="299072"/>
                </a:lnTo>
                <a:lnTo>
                  <a:pt x="193649" y="237871"/>
                </a:lnTo>
                <a:close/>
              </a:path>
              <a:path w="728345" h="520700">
                <a:moveTo>
                  <a:pt x="249148" y="100888"/>
                </a:moveTo>
                <a:lnTo>
                  <a:pt x="246062" y="98018"/>
                </a:lnTo>
                <a:lnTo>
                  <a:pt x="238671" y="98018"/>
                </a:lnTo>
                <a:lnTo>
                  <a:pt x="235813" y="100888"/>
                </a:lnTo>
                <a:lnTo>
                  <a:pt x="235813" y="120967"/>
                </a:lnTo>
                <a:lnTo>
                  <a:pt x="238671" y="123837"/>
                </a:lnTo>
                <a:lnTo>
                  <a:pt x="242481" y="123837"/>
                </a:lnTo>
                <a:lnTo>
                  <a:pt x="246062" y="123837"/>
                </a:lnTo>
                <a:lnTo>
                  <a:pt x="249148" y="120967"/>
                </a:lnTo>
                <a:lnTo>
                  <a:pt x="249148" y="100888"/>
                </a:lnTo>
                <a:close/>
              </a:path>
              <a:path w="728345" h="520700">
                <a:moveTo>
                  <a:pt x="250583" y="148704"/>
                </a:moveTo>
                <a:lnTo>
                  <a:pt x="246773" y="145110"/>
                </a:lnTo>
                <a:lnTo>
                  <a:pt x="237959" y="145110"/>
                </a:lnTo>
                <a:lnTo>
                  <a:pt x="234391" y="148704"/>
                </a:lnTo>
                <a:lnTo>
                  <a:pt x="234391" y="179781"/>
                </a:lnTo>
                <a:lnTo>
                  <a:pt x="237959" y="183603"/>
                </a:lnTo>
                <a:lnTo>
                  <a:pt x="242252" y="183603"/>
                </a:lnTo>
                <a:lnTo>
                  <a:pt x="246773" y="183603"/>
                </a:lnTo>
                <a:lnTo>
                  <a:pt x="250583" y="179781"/>
                </a:lnTo>
                <a:lnTo>
                  <a:pt x="250583" y="148704"/>
                </a:lnTo>
                <a:close/>
              </a:path>
              <a:path w="728345" h="520700">
                <a:moveTo>
                  <a:pt x="252247" y="205359"/>
                </a:moveTo>
                <a:lnTo>
                  <a:pt x="247726" y="201053"/>
                </a:lnTo>
                <a:lnTo>
                  <a:pt x="237007" y="201053"/>
                </a:lnTo>
                <a:lnTo>
                  <a:pt x="232714" y="205359"/>
                </a:lnTo>
                <a:lnTo>
                  <a:pt x="232714" y="299072"/>
                </a:lnTo>
                <a:lnTo>
                  <a:pt x="237007" y="303618"/>
                </a:lnTo>
                <a:lnTo>
                  <a:pt x="242481" y="303618"/>
                </a:lnTo>
                <a:lnTo>
                  <a:pt x="247726" y="303618"/>
                </a:lnTo>
                <a:lnTo>
                  <a:pt x="252247" y="299072"/>
                </a:lnTo>
                <a:lnTo>
                  <a:pt x="252247" y="205359"/>
                </a:lnTo>
                <a:close/>
              </a:path>
              <a:path w="728345" h="520700">
                <a:moveTo>
                  <a:pt x="307746" y="51879"/>
                </a:moveTo>
                <a:lnTo>
                  <a:pt x="304660" y="49009"/>
                </a:lnTo>
                <a:lnTo>
                  <a:pt x="297510" y="49009"/>
                </a:lnTo>
                <a:lnTo>
                  <a:pt x="294652" y="51879"/>
                </a:lnTo>
                <a:lnTo>
                  <a:pt x="294652" y="77216"/>
                </a:lnTo>
                <a:lnTo>
                  <a:pt x="297510" y="80327"/>
                </a:lnTo>
                <a:lnTo>
                  <a:pt x="301078" y="80327"/>
                </a:lnTo>
                <a:lnTo>
                  <a:pt x="304660" y="80327"/>
                </a:lnTo>
                <a:lnTo>
                  <a:pt x="307746" y="77216"/>
                </a:lnTo>
                <a:lnTo>
                  <a:pt x="307746" y="51879"/>
                </a:lnTo>
                <a:close/>
              </a:path>
              <a:path w="728345" h="520700">
                <a:moveTo>
                  <a:pt x="309181" y="107099"/>
                </a:moveTo>
                <a:lnTo>
                  <a:pt x="305612" y="103517"/>
                </a:lnTo>
                <a:lnTo>
                  <a:pt x="296557" y="103517"/>
                </a:lnTo>
                <a:lnTo>
                  <a:pt x="292989" y="107099"/>
                </a:lnTo>
                <a:lnTo>
                  <a:pt x="292989" y="146062"/>
                </a:lnTo>
                <a:lnTo>
                  <a:pt x="296557" y="149656"/>
                </a:lnTo>
                <a:lnTo>
                  <a:pt x="301078" y="149656"/>
                </a:lnTo>
                <a:lnTo>
                  <a:pt x="305612" y="149656"/>
                </a:lnTo>
                <a:lnTo>
                  <a:pt x="309181" y="146062"/>
                </a:lnTo>
                <a:lnTo>
                  <a:pt x="309181" y="107099"/>
                </a:lnTo>
                <a:close/>
              </a:path>
              <a:path w="728345" h="520700">
                <a:moveTo>
                  <a:pt x="310845" y="172847"/>
                </a:moveTo>
                <a:lnTo>
                  <a:pt x="306565" y="168300"/>
                </a:lnTo>
                <a:lnTo>
                  <a:pt x="295605" y="168300"/>
                </a:lnTo>
                <a:lnTo>
                  <a:pt x="291312" y="172847"/>
                </a:lnTo>
                <a:lnTo>
                  <a:pt x="291312" y="299072"/>
                </a:lnTo>
                <a:lnTo>
                  <a:pt x="295605" y="303618"/>
                </a:lnTo>
                <a:lnTo>
                  <a:pt x="301078" y="303618"/>
                </a:lnTo>
                <a:lnTo>
                  <a:pt x="306565" y="303618"/>
                </a:lnTo>
                <a:lnTo>
                  <a:pt x="310845" y="299072"/>
                </a:lnTo>
                <a:lnTo>
                  <a:pt x="310845" y="172847"/>
                </a:lnTo>
                <a:close/>
              </a:path>
              <a:path w="728345" h="520700">
                <a:moveTo>
                  <a:pt x="361353" y="516153"/>
                </a:moveTo>
                <a:lnTo>
                  <a:pt x="348195" y="486740"/>
                </a:lnTo>
                <a:lnTo>
                  <a:pt x="333108" y="453034"/>
                </a:lnTo>
                <a:lnTo>
                  <a:pt x="301980" y="383463"/>
                </a:lnTo>
                <a:lnTo>
                  <a:pt x="293217" y="363893"/>
                </a:lnTo>
                <a:lnTo>
                  <a:pt x="293217" y="453034"/>
                </a:lnTo>
                <a:lnTo>
                  <a:pt x="234391" y="453034"/>
                </a:lnTo>
                <a:lnTo>
                  <a:pt x="263918" y="383463"/>
                </a:lnTo>
                <a:lnTo>
                  <a:pt x="293217" y="453034"/>
                </a:lnTo>
                <a:lnTo>
                  <a:pt x="293217" y="363893"/>
                </a:lnTo>
                <a:lnTo>
                  <a:pt x="284645" y="344741"/>
                </a:lnTo>
                <a:lnTo>
                  <a:pt x="243205" y="344741"/>
                </a:lnTo>
                <a:lnTo>
                  <a:pt x="166497" y="516153"/>
                </a:lnTo>
                <a:lnTo>
                  <a:pt x="207708" y="516153"/>
                </a:lnTo>
                <a:lnTo>
                  <a:pt x="220091" y="486740"/>
                </a:lnTo>
                <a:lnTo>
                  <a:pt x="307517" y="486740"/>
                </a:lnTo>
                <a:lnTo>
                  <a:pt x="320141" y="516153"/>
                </a:lnTo>
                <a:lnTo>
                  <a:pt x="361353" y="516153"/>
                </a:lnTo>
                <a:close/>
              </a:path>
              <a:path w="728345" h="520700">
                <a:moveTo>
                  <a:pt x="366344" y="2870"/>
                </a:moveTo>
                <a:lnTo>
                  <a:pt x="363486" y="0"/>
                </a:lnTo>
                <a:lnTo>
                  <a:pt x="356108" y="0"/>
                </a:lnTo>
                <a:lnTo>
                  <a:pt x="353250" y="2870"/>
                </a:lnTo>
                <a:lnTo>
                  <a:pt x="353250" y="33464"/>
                </a:lnTo>
                <a:lnTo>
                  <a:pt x="356108" y="36576"/>
                </a:lnTo>
                <a:lnTo>
                  <a:pt x="359676" y="36576"/>
                </a:lnTo>
                <a:lnTo>
                  <a:pt x="363486" y="36576"/>
                </a:lnTo>
                <a:lnTo>
                  <a:pt x="366344" y="33464"/>
                </a:lnTo>
                <a:lnTo>
                  <a:pt x="366344" y="2870"/>
                </a:lnTo>
                <a:close/>
              </a:path>
              <a:path w="728345" h="520700">
                <a:moveTo>
                  <a:pt x="368020" y="65735"/>
                </a:moveTo>
                <a:lnTo>
                  <a:pt x="364210" y="61912"/>
                </a:lnTo>
                <a:lnTo>
                  <a:pt x="355155" y="61912"/>
                </a:lnTo>
                <a:lnTo>
                  <a:pt x="351586" y="65735"/>
                </a:lnTo>
                <a:lnTo>
                  <a:pt x="351586" y="112115"/>
                </a:lnTo>
                <a:lnTo>
                  <a:pt x="355155" y="115709"/>
                </a:lnTo>
                <a:lnTo>
                  <a:pt x="359676" y="115709"/>
                </a:lnTo>
                <a:lnTo>
                  <a:pt x="364210" y="115709"/>
                </a:lnTo>
                <a:lnTo>
                  <a:pt x="368020" y="112115"/>
                </a:lnTo>
                <a:lnTo>
                  <a:pt x="368020" y="65735"/>
                </a:lnTo>
                <a:close/>
              </a:path>
              <a:path w="728345" h="520700">
                <a:moveTo>
                  <a:pt x="369684" y="140335"/>
                </a:moveTo>
                <a:lnTo>
                  <a:pt x="365163" y="135788"/>
                </a:lnTo>
                <a:lnTo>
                  <a:pt x="354203" y="135788"/>
                </a:lnTo>
                <a:lnTo>
                  <a:pt x="349910" y="140335"/>
                </a:lnTo>
                <a:lnTo>
                  <a:pt x="349910" y="299072"/>
                </a:lnTo>
                <a:lnTo>
                  <a:pt x="354203" y="303618"/>
                </a:lnTo>
                <a:lnTo>
                  <a:pt x="359676" y="303618"/>
                </a:lnTo>
                <a:lnTo>
                  <a:pt x="365163" y="303618"/>
                </a:lnTo>
                <a:lnTo>
                  <a:pt x="369684" y="299072"/>
                </a:lnTo>
                <a:lnTo>
                  <a:pt x="369684" y="140335"/>
                </a:lnTo>
                <a:close/>
              </a:path>
              <a:path w="728345" h="520700">
                <a:moveTo>
                  <a:pt x="424942" y="51879"/>
                </a:moveTo>
                <a:lnTo>
                  <a:pt x="422084" y="49009"/>
                </a:lnTo>
                <a:lnTo>
                  <a:pt x="414705" y="49009"/>
                </a:lnTo>
                <a:lnTo>
                  <a:pt x="411848" y="51879"/>
                </a:lnTo>
                <a:lnTo>
                  <a:pt x="411848" y="77216"/>
                </a:lnTo>
                <a:lnTo>
                  <a:pt x="414705" y="80327"/>
                </a:lnTo>
                <a:lnTo>
                  <a:pt x="418515" y="80327"/>
                </a:lnTo>
                <a:lnTo>
                  <a:pt x="422084" y="80327"/>
                </a:lnTo>
                <a:lnTo>
                  <a:pt x="424942" y="77216"/>
                </a:lnTo>
                <a:lnTo>
                  <a:pt x="424942" y="51879"/>
                </a:lnTo>
                <a:close/>
              </a:path>
              <a:path w="728345" h="520700">
                <a:moveTo>
                  <a:pt x="426618" y="107099"/>
                </a:moveTo>
                <a:lnTo>
                  <a:pt x="423037" y="103517"/>
                </a:lnTo>
                <a:lnTo>
                  <a:pt x="413994" y="103517"/>
                </a:lnTo>
                <a:lnTo>
                  <a:pt x="410184" y="107099"/>
                </a:lnTo>
                <a:lnTo>
                  <a:pt x="410184" y="146062"/>
                </a:lnTo>
                <a:lnTo>
                  <a:pt x="413994" y="149656"/>
                </a:lnTo>
                <a:lnTo>
                  <a:pt x="418515" y="149656"/>
                </a:lnTo>
                <a:lnTo>
                  <a:pt x="423037" y="149656"/>
                </a:lnTo>
                <a:lnTo>
                  <a:pt x="426618" y="146062"/>
                </a:lnTo>
                <a:lnTo>
                  <a:pt x="426618" y="107099"/>
                </a:lnTo>
                <a:close/>
              </a:path>
              <a:path w="728345" h="520700">
                <a:moveTo>
                  <a:pt x="428282" y="172847"/>
                </a:moveTo>
                <a:lnTo>
                  <a:pt x="423989" y="168300"/>
                </a:lnTo>
                <a:lnTo>
                  <a:pt x="413042" y="168300"/>
                </a:lnTo>
                <a:lnTo>
                  <a:pt x="408508" y="172847"/>
                </a:lnTo>
                <a:lnTo>
                  <a:pt x="408508" y="299072"/>
                </a:lnTo>
                <a:lnTo>
                  <a:pt x="413042" y="303618"/>
                </a:lnTo>
                <a:lnTo>
                  <a:pt x="418515" y="303618"/>
                </a:lnTo>
                <a:lnTo>
                  <a:pt x="423989" y="303618"/>
                </a:lnTo>
                <a:lnTo>
                  <a:pt x="428282" y="299072"/>
                </a:lnTo>
                <a:lnTo>
                  <a:pt x="428282" y="172847"/>
                </a:lnTo>
                <a:close/>
              </a:path>
              <a:path w="728345" h="520700">
                <a:moveTo>
                  <a:pt x="483539" y="100888"/>
                </a:moveTo>
                <a:lnTo>
                  <a:pt x="480923" y="98018"/>
                </a:lnTo>
                <a:lnTo>
                  <a:pt x="473544" y="98018"/>
                </a:lnTo>
                <a:lnTo>
                  <a:pt x="470446" y="100888"/>
                </a:lnTo>
                <a:lnTo>
                  <a:pt x="470446" y="120967"/>
                </a:lnTo>
                <a:lnTo>
                  <a:pt x="473544" y="123837"/>
                </a:lnTo>
                <a:lnTo>
                  <a:pt x="477113" y="123837"/>
                </a:lnTo>
                <a:lnTo>
                  <a:pt x="480923" y="123837"/>
                </a:lnTo>
                <a:lnTo>
                  <a:pt x="483539" y="120967"/>
                </a:lnTo>
                <a:lnTo>
                  <a:pt x="483539" y="100888"/>
                </a:lnTo>
                <a:close/>
              </a:path>
              <a:path w="728345" h="520700">
                <a:moveTo>
                  <a:pt x="484974" y="148704"/>
                </a:moveTo>
                <a:lnTo>
                  <a:pt x="481634" y="145110"/>
                </a:lnTo>
                <a:lnTo>
                  <a:pt x="472592" y="145110"/>
                </a:lnTo>
                <a:lnTo>
                  <a:pt x="469011" y="148704"/>
                </a:lnTo>
                <a:lnTo>
                  <a:pt x="469011" y="179781"/>
                </a:lnTo>
                <a:lnTo>
                  <a:pt x="472592" y="183603"/>
                </a:lnTo>
                <a:lnTo>
                  <a:pt x="477113" y="183603"/>
                </a:lnTo>
                <a:lnTo>
                  <a:pt x="481634" y="183603"/>
                </a:lnTo>
                <a:lnTo>
                  <a:pt x="484974" y="179781"/>
                </a:lnTo>
                <a:lnTo>
                  <a:pt x="484974" y="148704"/>
                </a:lnTo>
                <a:close/>
              </a:path>
              <a:path w="728345" h="520700">
                <a:moveTo>
                  <a:pt x="486879" y="205359"/>
                </a:moveTo>
                <a:lnTo>
                  <a:pt x="482587" y="201053"/>
                </a:lnTo>
                <a:lnTo>
                  <a:pt x="471639" y="201053"/>
                </a:lnTo>
                <a:lnTo>
                  <a:pt x="467347" y="205359"/>
                </a:lnTo>
                <a:lnTo>
                  <a:pt x="467347" y="299072"/>
                </a:lnTo>
                <a:lnTo>
                  <a:pt x="471639" y="303618"/>
                </a:lnTo>
                <a:lnTo>
                  <a:pt x="477113" y="303618"/>
                </a:lnTo>
                <a:lnTo>
                  <a:pt x="482587" y="303618"/>
                </a:lnTo>
                <a:lnTo>
                  <a:pt x="486879" y="299072"/>
                </a:lnTo>
                <a:lnTo>
                  <a:pt x="486879" y="205359"/>
                </a:lnTo>
                <a:close/>
              </a:path>
              <a:path w="728345" h="520700">
                <a:moveTo>
                  <a:pt x="527583" y="460959"/>
                </a:moveTo>
                <a:lnTo>
                  <a:pt x="523201" y="446633"/>
                </a:lnTo>
                <a:lnTo>
                  <a:pt x="520611" y="443230"/>
                </a:lnTo>
                <a:lnTo>
                  <a:pt x="514007" y="434568"/>
                </a:lnTo>
                <a:lnTo>
                  <a:pt x="499986" y="426262"/>
                </a:lnTo>
                <a:lnTo>
                  <a:pt x="510489" y="419557"/>
                </a:lnTo>
                <a:lnTo>
                  <a:pt x="517398" y="411441"/>
                </a:lnTo>
                <a:lnTo>
                  <a:pt x="517575" y="411226"/>
                </a:lnTo>
                <a:lnTo>
                  <a:pt x="521589" y="401688"/>
                </a:lnTo>
                <a:lnTo>
                  <a:pt x="522846" y="391350"/>
                </a:lnTo>
                <a:lnTo>
                  <a:pt x="519747" y="377723"/>
                </a:lnTo>
                <a:lnTo>
                  <a:pt x="518134" y="370649"/>
                </a:lnTo>
                <a:lnTo>
                  <a:pt x="505345" y="356120"/>
                </a:lnTo>
                <a:lnTo>
                  <a:pt x="488543" y="348500"/>
                </a:lnTo>
                <a:lnTo>
                  <a:pt x="488543" y="463308"/>
                </a:lnTo>
                <a:lnTo>
                  <a:pt x="487045" y="471424"/>
                </a:lnTo>
                <a:lnTo>
                  <a:pt x="482473" y="477596"/>
                </a:lnTo>
                <a:lnTo>
                  <a:pt x="474675" y="481533"/>
                </a:lnTo>
                <a:lnTo>
                  <a:pt x="463537" y="482917"/>
                </a:lnTo>
                <a:lnTo>
                  <a:pt x="416610" y="482917"/>
                </a:lnTo>
                <a:lnTo>
                  <a:pt x="416610" y="443230"/>
                </a:lnTo>
                <a:lnTo>
                  <a:pt x="463054" y="443230"/>
                </a:lnTo>
                <a:lnTo>
                  <a:pt x="474078" y="444690"/>
                </a:lnTo>
                <a:lnTo>
                  <a:pt x="482053" y="448792"/>
                </a:lnTo>
                <a:lnTo>
                  <a:pt x="486905" y="455129"/>
                </a:lnTo>
                <a:lnTo>
                  <a:pt x="488543" y="463308"/>
                </a:lnTo>
                <a:lnTo>
                  <a:pt x="488543" y="348500"/>
                </a:lnTo>
                <a:lnTo>
                  <a:pt x="486473" y="347548"/>
                </a:lnTo>
                <a:lnTo>
                  <a:pt x="485216" y="347395"/>
                </a:lnTo>
                <a:lnTo>
                  <a:pt x="485216" y="395173"/>
                </a:lnTo>
                <a:lnTo>
                  <a:pt x="483831" y="401955"/>
                </a:lnTo>
                <a:lnTo>
                  <a:pt x="479679" y="407073"/>
                </a:lnTo>
                <a:lnTo>
                  <a:pt x="472757" y="410311"/>
                </a:lnTo>
                <a:lnTo>
                  <a:pt x="463054" y="411441"/>
                </a:lnTo>
                <a:lnTo>
                  <a:pt x="416610" y="411441"/>
                </a:lnTo>
                <a:lnTo>
                  <a:pt x="416610" y="377723"/>
                </a:lnTo>
                <a:lnTo>
                  <a:pt x="463537" y="377723"/>
                </a:lnTo>
                <a:lnTo>
                  <a:pt x="472948" y="379044"/>
                </a:lnTo>
                <a:lnTo>
                  <a:pt x="479729" y="382689"/>
                </a:lnTo>
                <a:lnTo>
                  <a:pt x="483831" y="388213"/>
                </a:lnTo>
                <a:lnTo>
                  <a:pt x="485216" y="395173"/>
                </a:lnTo>
                <a:lnTo>
                  <a:pt x="485216" y="347395"/>
                </a:lnTo>
                <a:lnTo>
                  <a:pt x="463537" y="344741"/>
                </a:lnTo>
                <a:lnTo>
                  <a:pt x="379450" y="344741"/>
                </a:lnTo>
                <a:lnTo>
                  <a:pt x="379450" y="516153"/>
                </a:lnTo>
                <a:lnTo>
                  <a:pt x="464959" y="516153"/>
                </a:lnTo>
                <a:lnTo>
                  <a:pt x="488340" y="513778"/>
                </a:lnTo>
                <a:lnTo>
                  <a:pt x="506945" y="506463"/>
                </a:lnTo>
                <a:lnTo>
                  <a:pt x="520103" y="493953"/>
                </a:lnTo>
                <a:lnTo>
                  <a:pt x="524421" y="482917"/>
                </a:lnTo>
                <a:lnTo>
                  <a:pt x="527138" y="475983"/>
                </a:lnTo>
                <a:lnTo>
                  <a:pt x="527583" y="460959"/>
                </a:lnTo>
                <a:close/>
              </a:path>
              <a:path w="728345" h="520700">
                <a:moveTo>
                  <a:pt x="542378" y="149898"/>
                </a:moveTo>
                <a:lnTo>
                  <a:pt x="539521" y="147027"/>
                </a:lnTo>
                <a:lnTo>
                  <a:pt x="532142" y="147027"/>
                </a:lnTo>
                <a:lnTo>
                  <a:pt x="529043" y="149898"/>
                </a:lnTo>
                <a:lnTo>
                  <a:pt x="529043" y="164477"/>
                </a:lnTo>
                <a:lnTo>
                  <a:pt x="532142" y="167589"/>
                </a:lnTo>
                <a:lnTo>
                  <a:pt x="535952" y="167589"/>
                </a:lnTo>
                <a:lnTo>
                  <a:pt x="539521" y="167589"/>
                </a:lnTo>
                <a:lnTo>
                  <a:pt x="542378" y="164477"/>
                </a:lnTo>
                <a:lnTo>
                  <a:pt x="542378" y="149898"/>
                </a:lnTo>
                <a:close/>
              </a:path>
              <a:path w="728345" h="520700">
                <a:moveTo>
                  <a:pt x="543572" y="190296"/>
                </a:moveTo>
                <a:lnTo>
                  <a:pt x="540473" y="186715"/>
                </a:lnTo>
                <a:lnTo>
                  <a:pt x="531418" y="186715"/>
                </a:lnTo>
                <a:lnTo>
                  <a:pt x="527608" y="190296"/>
                </a:lnTo>
                <a:lnTo>
                  <a:pt x="527608" y="213728"/>
                </a:lnTo>
                <a:lnTo>
                  <a:pt x="531418" y="217309"/>
                </a:lnTo>
                <a:lnTo>
                  <a:pt x="535952" y="217309"/>
                </a:lnTo>
                <a:lnTo>
                  <a:pt x="540473" y="217309"/>
                </a:lnTo>
                <a:lnTo>
                  <a:pt x="543572" y="213728"/>
                </a:lnTo>
                <a:lnTo>
                  <a:pt x="543572" y="190296"/>
                </a:lnTo>
                <a:close/>
              </a:path>
              <a:path w="728345" h="520700">
                <a:moveTo>
                  <a:pt x="545477" y="237871"/>
                </a:moveTo>
                <a:lnTo>
                  <a:pt x="541426" y="233565"/>
                </a:lnTo>
                <a:lnTo>
                  <a:pt x="530466" y="233565"/>
                </a:lnTo>
                <a:lnTo>
                  <a:pt x="525945" y="237871"/>
                </a:lnTo>
                <a:lnTo>
                  <a:pt x="525945" y="299072"/>
                </a:lnTo>
                <a:lnTo>
                  <a:pt x="530466" y="303618"/>
                </a:lnTo>
                <a:lnTo>
                  <a:pt x="535952" y="303618"/>
                </a:lnTo>
                <a:lnTo>
                  <a:pt x="541426" y="303618"/>
                </a:lnTo>
                <a:lnTo>
                  <a:pt x="545477" y="299072"/>
                </a:lnTo>
                <a:lnTo>
                  <a:pt x="545477" y="237871"/>
                </a:lnTo>
                <a:close/>
              </a:path>
              <a:path w="728345" h="520700">
                <a:moveTo>
                  <a:pt x="600976" y="199136"/>
                </a:moveTo>
                <a:lnTo>
                  <a:pt x="598360" y="196037"/>
                </a:lnTo>
                <a:lnTo>
                  <a:pt x="590740" y="196037"/>
                </a:lnTo>
                <a:lnTo>
                  <a:pt x="587641" y="199136"/>
                </a:lnTo>
                <a:lnTo>
                  <a:pt x="587641" y="208229"/>
                </a:lnTo>
                <a:lnTo>
                  <a:pt x="590740" y="211340"/>
                </a:lnTo>
                <a:lnTo>
                  <a:pt x="594550" y="211340"/>
                </a:lnTo>
                <a:lnTo>
                  <a:pt x="598360" y="211340"/>
                </a:lnTo>
                <a:lnTo>
                  <a:pt x="600976" y="208229"/>
                </a:lnTo>
                <a:lnTo>
                  <a:pt x="600976" y="199136"/>
                </a:lnTo>
                <a:close/>
              </a:path>
              <a:path w="728345" h="520700">
                <a:moveTo>
                  <a:pt x="602170" y="231889"/>
                </a:moveTo>
                <a:lnTo>
                  <a:pt x="599071" y="228066"/>
                </a:lnTo>
                <a:lnTo>
                  <a:pt x="590016" y="228066"/>
                </a:lnTo>
                <a:lnTo>
                  <a:pt x="586447" y="231889"/>
                </a:lnTo>
                <a:lnTo>
                  <a:pt x="586447" y="247675"/>
                </a:lnTo>
                <a:lnTo>
                  <a:pt x="590016" y="251256"/>
                </a:lnTo>
                <a:lnTo>
                  <a:pt x="594550" y="251256"/>
                </a:lnTo>
                <a:lnTo>
                  <a:pt x="599071" y="251256"/>
                </a:lnTo>
                <a:lnTo>
                  <a:pt x="602170" y="247675"/>
                </a:lnTo>
                <a:lnTo>
                  <a:pt x="602170" y="231889"/>
                </a:lnTo>
                <a:close/>
              </a:path>
              <a:path w="728345" h="520700">
                <a:moveTo>
                  <a:pt x="604075" y="270383"/>
                </a:moveTo>
                <a:lnTo>
                  <a:pt x="600024" y="266077"/>
                </a:lnTo>
                <a:lnTo>
                  <a:pt x="589064" y="266077"/>
                </a:lnTo>
                <a:lnTo>
                  <a:pt x="584784" y="270383"/>
                </a:lnTo>
                <a:lnTo>
                  <a:pt x="584784" y="299072"/>
                </a:lnTo>
                <a:lnTo>
                  <a:pt x="589064" y="303618"/>
                </a:lnTo>
                <a:lnTo>
                  <a:pt x="594550" y="303618"/>
                </a:lnTo>
                <a:lnTo>
                  <a:pt x="600024" y="303618"/>
                </a:lnTo>
                <a:lnTo>
                  <a:pt x="604075" y="299072"/>
                </a:lnTo>
                <a:lnTo>
                  <a:pt x="604075" y="270383"/>
                </a:lnTo>
                <a:close/>
              </a:path>
              <a:path w="728345" h="520700">
                <a:moveTo>
                  <a:pt x="704596" y="344741"/>
                </a:moveTo>
                <a:lnTo>
                  <a:pt x="688162" y="344741"/>
                </a:lnTo>
                <a:lnTo>
                  <a:pt x="688162" y="346887"/>
                </a:lnTo>
                <a:lnTo>
                  <a:pt x="695071" y="346887"/>
                </a:lnTo>
                <a:lnTo>
                  <a:pt x="695071" y="365061"/>
                </a:lnTo>
                <a:lnTo>
                  <a:pt x="697445" y="365061"/>
                </a:lnTo>
                <a:lnTo>
                  <a:pt x="697445" y="346887"/>
                </a:lnTo>
                <a:lnTo>
                  <a:pt x="704596" y="346887"/>
                </a:lnTo>
                <a:lnTo>
                  <a:pt x="704596" y="344741"/>
                </a:lnTo>
                <a:close/>
              </a:path>
              <a:path w="728345" h="520700">
                <a:moveTo>
                  <a:pt x="727938" y="344741"/>
                </a:moveTo>
                <a:lnTo>
                  <a:pt x="725081" y="344741"/>
                </a:lnTo>
                <a:lnTo>
                  <a:pt x="717931" y="355257"/>
                </a:lnTo>
                <a:lnTo>
                  <a:pt x="710793" y="344741"/>
                </a:lnTo>
                <a:lnTo>
                  <a:pt x="707694" y="344741"/>
                </a:lnTo>
                <a:lnTo>
                  <a:pt x="707694" y="365061"/>
                </a:lnTo>
                <a:lnTo>
                  <a:pt x="710311" y="365061"/>
                </a:lnTo>
                <a:lnTo>
                  <a:pt x="710311" y="348322"/>
                </a:lnTo>
                <a:lnTo>
                  <a:pt x="717702" y="358838"/>
                </a:lnTo>
                <a:lnTo>
                  <a:pt x="718172" y="358838"/>
                </a:lnTo>
                <a:lnTo>
                  <a:pt x="725551" y="348322"/>
                </a:lnTo>
                <a:lnTo>
                  <a:pt x="725551" y="365061"/>
                </a:lnTo>
                <a:lnTo>
                  <a:pt x="727938" y="365061"/>
                </a:lnTo>
                <a:lnTo>
                  <a:pt x="727938" y="344741"/>
                </a:lnTo>
                <a:close/>
              </a:path>
              <a:path w="728345" h="520700">
                <a:moveTo>
                  <a:pt x="728179" y="516153"/>
                </a:moveTo>
                <a:lnTo>
                  <a:pt x="715022" y="486740"/>
                </a:lnTo>
                <a:lnTo>
                  <a:pt x="699935" y="453034"/>
                </a:lnTo>
                <a:lnTo>
                  <a:pt x="668807" y="383463"/>
                </a:lnTo>
                <a:lnTo>
                  <a:pt x="660057" y="363918"/>
                </a:lnTo>
                <a:lnTo>
                  <a:pt x="660057" y="453034"/>
                </a:lnTo>
                <a:lnTo>
                  <a:pt x="601218" y="453034"/>
                </a:lnTo>
                <a:lnTo>
                  <a:pt x="630758" y="383463"/>
                </a:lnTo>
                <a:lnTo>
                  <a:pt x="660057" y="453034"/>
                </a:lnTo>
                <a:lnTo>
                  <a:pt x="660057" y="363918"/>
                </a:lnTo>
                <a:lnTo>
                  <a:pt x="651471" y="344741"/>
                </a:lnTo>
                <a:lnTo>
                  <a:pt x="610031" y="344741"/>
                </a:lnTo>
                <a:lnTo>
                  <a:pt x="533565" y="516153"/>
                </a:lnTo>
                <a:lnTo>
                  <a:pt x="574535" y="516153"/>
                </a:lnTo>
                <a:lnTo>
                  <a:pt x="586917" y="486740"/>
                </a:lnTo>
                <a:lnTo>
                  <a:pt x="674585" y="486740"/>
                </a:lnTo>
                <a:lnTo>
                  <a:pt x="686968" y="516153"/>
                </a:lnTo>
                <a:lnTo>
                  <a:pt x="728179" y="516153"/>
                </a:lnTo>
                <a:close/>
              </a:path>
            </a:pathLst>
          </a:custGeom>
          <a:solidFill>
            <a:srgbClr val="E83E1D"/>
          </a:solidFill>
        </p:spPr>
        <p:txBody>
          <a:bodyPr wrap="square" lIns="0" tIns="0" rIns="0" bIns="0" rtlCol="0"/>
          <a:lstStyle/>
          <a:p>
            <a:endParaRPr/>
          </a:p>
        </p:txBody>
      </p:sp>
      <p:sp>
        <p:nvSpPr>
          <p:cNvPr id="18" name="bg object 18"/>
          <p:cNvSpPr/>
          <p:nvPr/>
        </p:nvSpPr>
        <p:spPr>
          <a:xfrm>
            <a:off x="10310890" y="0"/>
            <a:ext cx="1862561" cy="94995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16938" y="1939032"/>
            <a:ext cx="10358122" cy="1183005"/>
          </a:xfrm>
          <a:prstGeom prst="rect">
            <a:avLst/>
          </a:prstGeom>
        </p:spPr>
        <p:txBody>
          <a:bodyPr wrap="square" lIns="0" tIns="0" rIns="0" bIns="0">
            <a:spAutoFit/>
          </a:bodyPr>
          <a:lstStyle>
            <a:lvl1pPr>
              <a:defRPr sz="4000" b="1" i="0">
                <a:solidFill>
                  <a:schemeClr val="bg1"/>
                </a:solidFill>
                <a:latin typeface="Calibri"/>
                <a:cs typeface="Calibri"/>
              </a:defRPr>
            </a:lvl1pPr>
          </a:lstStyle>
          <a:p>
            <a:endParaRPr/>
          </a:p>
        </p:txBody>
      </p:sp>
      <p:sp>
        <p:nvSpPr>
          <p:cNvPr id="3" name="Holder 3"/>
          <p:cNvSpPr>
            <a:spLocks noGrp="1"/>
          </p:cNvSpPr>
          <p:nvPr>
            <p:ph type="body" idx="1"/>
          </p:nvPr>
        </p:nvSpPr>
        <p:spPr>
          <a:xfrm>
            <a:off x="2273846" y="1602715"/>
            <a:ext cx="7644307" cy="37826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315085" y="6486447"/>
            <a:ext cx="2805429" cy="152400"/>
          </a:xfrm>
          <a:prstGeom prst="rect">
            <a:avLst/>
          </a:prstGeom>
        </p:spPr>
        <p:txBody>
          <a:bodyPr wrap="square" lIns="0" tIns="0" rIns="0" bIns="0">
            <a:spAutoFit/>
          </a:bodyPr>
          <a:lstStyle>
            <a:lvl1pPr>
              <a:defRPr sz="1000" b="0" i="0">
                <a:solidFill>
                  <a:srgbClr val="7B7B7B"/>
                </a:solidFill>
                <a:latin typeface="Calibri"/>
                <a:cs typeface="Calibri"/>
              </a:defRPr>
            </a:lvl1p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10/31/2020</a:t>
            </a:fld>
            <a:endParaRPr lang="en-US"/>
          </a:p>
        </p:txBody>
      </p:sp>
      <p:sp>
        <p:nvSpPr>
          <p:cNvPr id="6" name="Holder 6"/>
          <p:cNvSpPr>
            <a:spLocks noGrp="1"/>
          </p:cNvSpPr>
          <p:nvPr>
            <p:ph type="sldNum" sz="quarter" idx="7"/>
          </p:nvPr>
        </p:nvSpPr>
        <p:spPr>
          <a:xfrm>
            <a:off x="886727" y="6457394"/>
            <a:ext cx="231775" cy="177800"/>
          </a:xfrm>
          <a:prstGeom prst="rect">
            <a:avLst/>
          </a:prstGeom>
        </p:spPr>
        <p:txBody>
          <a:bodyPr wrap="square" lIns="0" tIns="0" rIns="0" bIns="0">
            <a:spAutoFit/>
          </a:bodyPr>
          <a:lstStyle>
            <a:lvl1pPr>
              <a:defRPr sz="1200" b="0" i="0">
                <a:solidFill>
                  <a:srgbClr val="E83E1D"/>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61.jpg"/></Relationships>
</file>

<file path=ppt/slides/_rels/slide1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5.jp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ba.org/research" TargetMode="External"/><Relationship Id="rId7" Type="http://schemas.openxmlformats.org/officeDocument/2006/relationships/image" Target="../media/image7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4.jpg"/><Relationship Id="rId5" Type="http://schemas.openxmlformats.org/officeDocument/2006/relationships/image" Target="../media/image73.png"/><Relationship Id="rId4" Type="http://schemas.openxmlformats.org/officeDocument/2006/relationships/hyperlink" Target="http://www.caba.org/productivity"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aba@cab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linkedin.com/groups?gid=2121884" TargetMode="External"/><Relationship Id="rId5" Type="http://schemas.openxmlformats.org/officeDocument/2006/relationships/hyperlink" Target="http://www.twitter.com/caba_news" TargetMode="External"/><Relationship Id="rId4" Type="http://schemas.openxmlformats.org/officeDocument/2006/relationships/hyperlink" Target="http://www.CAB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jpg"/><Relationship Id="rId3" Type="http://schemas.openxmlformats.org/officeDocument/2006/relationships/image" Target="../media/image25.png"/><Relationship Id="rId21" Type="http://schemas.openxmlformats.org/officeDocument/2006/relationships/image" Target="../media/image43.jpg"/><Relationship Id="rId7" Type="http://schemas.openxmlformats.org/officeDocument/2006/relationships/image" Target="../media/image29.jp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jp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jpg"/><Relationship Id="rId1" Type="http://schemas.openxmlformats.org/officeDocument/2006/relationships/slideLayout" Target="../slideLayouts/slideLayout4.xml"/><Relationship Id="rId6" Type="http://schemas.openxmlformats.org/officeDocument/2006/relationships/image" Target="../media/image28.jpg"/><Relationship Id="rId11" Type="http://schemas.openxmlformats.org/officeDocument/2006/relationships/image" Target="../media/image33.jpg"/><Relationship Id="rId24" Type="http://schemas.openxmlformats.org/officeDocument/2006/relationships/image" Target="../media/image46.jpg"/><Relationship Id="rId5" Type="http://schemas.openxmlformats.org/officeDocument/2006/relationships/image" Target="../media/image27.jpg"/><Relationship Id="rId15" Type="http://schemas.openxmlformats.org/officeDocument/2006/relationships/image" Target="../media/image37.png"/><Relationship Id="rId23" Type="http://schemas.openxmlformats.org/officeDocument/2006/relationships/image" Target="../media/image45.jpg"/><Relationship Id="rId10" Type="http://schemas.openxmlformats.org/officeDocument/2006/relationships/image" Target="../media/image32.jpg"/><Relationship Id="rId19" Type="http://schemas.openxmlformats.org/officeDocument/2006/relationships/image" Target="../media/image41.jpg"/><Relationship Id="rId4" Type="http://schemas.openxmlformats.org/officeDocument/2006/relationships/image" Target="../media/image26.jpg"/><Relationship Id="rId9" Type="http://schemas.openxmlformats.org/officeDocument/2006/relationships/image" Target="../media/image31.jpg"/><Relationship Id="rId14" Type="http://schemas.openxmlformats.org/officeDocument/2006/relationships/image" Target="../media/image36.jpg"/><Relationship Id="rId22"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5.jpg"/><Relationship Id="rId4" Type="http://schemas.openxmlformats.org/officeDocument/2006/relationships/image" Target="../media/image54.jpg"/></Relationships>
</file>

<file path=ppt/slides/_rels/slide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83E1D"/>
          </a:solidFill>
        </p:spPr>
        <p:txBody>
          <a:bodyPr wrap="square" lIns="0" tIns="0" rIns="0" bIns="0" rtlCol="0"/>
          <a:lstStyle/>
          <a:p>
            <a:endParaRPr/>
          </a:p>
        </p:txBody>
      </p:sp>
      <p:sp>
        <p:nvSpPr>
          <p:cNvPr id="3" name="object 3"/>
          <p:cNvSpPr/>
          <p:nvPr/>
        </p:nvSpPr>
        <p:spPr>
          <a:xfrm>
            <a:off x="11013338" y="6256122"/>
            <a:ext cx="34290" cy="81915"/>
          </a:xfrm>
          <a:custGeom>
            <a:avLst/>
            <a:gdLst/>
            <a:ahLst/>
            <a:cxnLst/>
            <a:rect l="l" t="t" r="r" b="b"/>
            <a:pathLst>
              <a:path w="34290" h="81914">
                <a:moveTo>
                  <a:pt x="26760" y="81547"/>
                </a:moveTo>
                <a:lnTo>
                  <a:pt x="7467" y="81547"/>
                </a:lnTo>
                <a:lnTo>
                  <a:pt x="0" y="73455"/>
                </a:lnTo>
                <a:lnTo>
                  <a:pt x="0" y="64117"/>
                </a:lnTo>
                <a:lnTo>
                  <a:pt x="0" y="8092"/>
                </a:lnTo>
                <a:lnTo>
                  <a:pt x="7467" y="0"/>
                </a:lnTo>
                <a:lnTo>
                  <a:pt x="26760" y="0"/>
                </a:lnTo>
                <a:lnTo>
                  <a:pt x="34228" y="8092"/>
                </a:lnTo>
                <a:lnTo>
                  <a:pt x="34228" y="73455"/>
                </a:lnTo>
                <a:lnTo>
                  <a:pt x="26760" y="81547"/>
                </a:lnTo>
                <a:close/>
              </a:path>
            </a:pathLst>
          </a:custGeom>
          <a:solidFill>
            <a:srgbClr val="FFFFFF"/>
          </a:solidFill>
        </p:spPr>
        <p:txBody>
          <a:bodyPr wrap="square" lIns="0" tIns="0" rIns="0" bIns="0" rtlCol="0"/>
          <a:lstStyle/>
          <a:p>
            <a:endParaRPr/>
          </a:p>
        </p:txBody>
      </p:sp>
      <p:sp>
        <p:nvSpPr>
          <p:cNvPr id="4" name="object 4"/>
          <p:cNvSpPr/>
          <p:nvPr/>
        </p:nvSpPr>
        <p:spPr>
          <a:xfrm>
            <a:off x="11005249" y="5720147"/>
            <a:ext cx="51435" cy="267335"/>
          </a:xfrm>
          <a:custGeom>
            <a:avLst/>
            <a:gdLst/>
            <a:ahLst/>
            <a:cxnLst/>
            <a:rect l="l" t="t" r="r" b="b"/>
            <a:pathLst>
              <a:path w="51434" h="267335">
                <a:moveTo>
                  <a:pt x="24893" y="267053"/>
                </a:moveTo>
                <a:lnTo>
                  <a:pt x="15227" y="264981"/>
                </a:lnTo>
                <a:lnTo>
                  <a:pt x="7312" y="259349"/>
                </a:lnTo>
                <a:lnTo>
                  <a:pt x="1964" y="251033"/>
                </a:lnTo>
                <a:lnTo>
                  <a:pt x="0" y="240908"/>
                </a:lnTo>
                <a:lnTo>
                  <a:pt x="0" y="25522"/>
                </a:lnTo>
                <a:lnTo>
                  <a:pt x="1964" y="15494"/>
                </a:lnTo>
                <a:lnTo>
                  <a:pt x="7312" y="7392"/>
                </a:lnTo>
                <a:lnTo>
                  <a:pt x="15227" y="1974"/>
                </a:lnTo>
                <a:lnTo>
                  <a:pt x="24893" y="0"/>
                </a:lnTo>
                <a:lnTo>
                  <a:pt x="35015" y="1974"/>
                </a:lnTo>
                <a:lnTo>
                  <a:pt x="43329" y="7392"/>
                </a:lnTo>
                <a:lnTo>
                  <a:pt x="48959" y="15494"/>
                </a:lnTo>
                <a:lnTo>
                  <a:pt x="51030" y="25522"/>
                </a:lnTo>
                <a:lnTo>
                  <a:pt x="51030" y="240908"/>
                </a:lnTo>
                <a:lnTo>
                  <a:pt x="48959" y="251033"/>
                </a:lnTo>
                <a:lnTo>
                  <a:pt x="43329" y="259349"/>
                </a:lnTo>
                <a:lnTo>
                  <a:pt x="35015" y="264981"/>
                </a:lnTo>
                <a:lnTo>
                  <a:pt x="24893" y="267053"/>
                </a:lnTo>
                <a:close/>
              </a:path>
            </a:pathLst>
          </a:custGeom>
          <a:solidFill>
            <a:srgbClr val="FFFFFF"/>
          </a:solidFill>
        </p:spPr>
        <p:txBody>
          <a:bodyPr wrap="square" lIns="0" tIns="0" rIns="0" bIns="0" rtlCol="0"/>
          <a:lstStyle/>
          <a:p>
            <a:endParaRPr/>
          </a:p>
        </p:txBody>
      </p:sp>
      <p:sp>
        <p:nvSpPr>
          <p:cNvPr id="5" name="object 5"/>
          <p:cNvSpPr/>
          <p:nvPr/>
        </p:nvSpPr>
        <p:spPr>
          <a:xfrm>
            <a:off x="11013340" y="6158388"/>
            <a:ext cx="34925" cy="54610"/>
          </a:xfrm>
          <a:custGeom>
            <a:avLst/>
            <a:gdLst/>
            <a:ahLst/>
            <a:cxnLst/>
            <a:rect l="l" t="t" r="r" b="b"/>
            <a:pathLst>
              <a:path w="34925" h="54610">
                <a:moveTo>
                  <a:pt x="26760" y="54157"/>
                </a:moveTo>
                <a:lnTo>
                  <a:pt x="17425" y="54157"/>
                </a:lnTo>
                <a:lnTo>
                  <a:pt x="7467" y="54157"/>
                </a:lnTo>
                <a:lnTo>
                  <a:pt x="0" y="46065"/>
                </a:lnTo>
                <a:lnTo>
                  <a:pt x="0" y="8092"/>
                </a:lnTo>
                <a:lnTo>
                  <a:pt x="7467" y="0"/>
                </a:lnTo>
                <a:lnTo>
                  <a:pt x="26760" y="0"/>
                </a:lnTo>
                <a:lnTo>
                  <a:pt x="34850" y="8092"/>
                </a:lnTo>
                <a:lnTo>
                  <a:pt x="34850" y="46065"/>
                </a:lnTo>
                <a:lnTo>
                  <a:pt x="26760" y="54157"/>
                </a:lnTo>
                <a:close/>
              </a:path>
            </a:pathLst>
          </a:custGeom>
          <a:solidFill>
            <a:srgbClr val="FFFFFF"/>
          </a:solidFill>
        </p:spPr>
        <p:txBody>
          <a:bodyPr wrap="square" lIns="0" tIns="0" rIns="0" bIns="0" rtlCol="0"/>
          <a:lstStyle/>
          <a:p>
            <a:endParaRPr/>
          </a:p>
        </p:txBody>
      </p:sp>
      <p:sp>
        <p:nvSpPr>
          <p:cNvPr id="6" name="object 6"/>
          <p:cNvSpPr/>
          <p:nvPr/>
        </p:nvSpPr>
        <p:spPr>
          <a:xfrm>
            <a:off x="11157716" y="4618317"/>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2" y="16019"/>
                </a:lnTo>
                <a:lnTo>
                  <a:pt x="51029" y="26145"/>
                </a:lnTo>
                <a:lnTo>
                  <a:pt x="51029" y="410851"/>
                </a:lnTo>
                <a:lnTo>
                  <a:pt x="49152"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7" name="object 7"/>
          <p:cNvSpPr/>
          <p:nvPr/>
        </p:nvSpPr>
        <p:spPr>
          <a:xfrm>
            <a:off x="11166430" y="4350018"/>
            <a:ext cx="34290" cy="67945"/>
          </a:xfrm>
          <a:custGeom>
            <a:avLst/>
            <a:gdLst/>
            <a:ahLst/>
            <a:cxnLst/>
            <a:rect l="l" t="t" r="r" b="b"/>
            <a:pathLst>
              <a:path w="34290" h="67945">
                <a:moveTo>
                  <a:pt x="26759" y="67852"/>
                </a:moveTo>
                <a:lnTo>
                  <a:pt x="17424"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8" name="object 8"/>
          <p:cNvSpPr/>
          <p:nvPr/>
        </p:nvSpPr>
        <p:spPr>
          <a:xfrm>
            <a:off x="11162696" y="5100132"/>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9" name="object 9"/>
          <p:cNvSpPr/>
          <p:nvPr/>
        </p:nvSpPr>
        <p:spPr>
          <a:xfrm>
            <a:off x="11008987" y="6398049"/>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787"/>
                </a:lnTo>
                <a:lnTo>
                  <a:pt x="1730" y="13393"/>
                </a:lnTo>
                <a:lnTo>
                  <a:pt x="6378" y="6458"/>
                </a:lnTo>
                <a:lnTo>
                  <a:pt x="13127"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10" name="object 10"/>
          <p:cNvSpPr/>
          <p:nvPr/>
        </p:nvSpPr>
        <p:spPr>
          <a:xfrm>
            <a:off x="11157719" y="6652028"/>
            <a:ext cx="51435" cy="206375"/>
          </a:xfrm>
          <a:custGeom>
            <a:avLst/>
            <a:gdLst/>
            <a:ahLst/>
            <a:cxnLst/>
            <a:rect l="l" t="t" r="r" b="b"/>
            <a:pathLst>
              <a:path w="51434" h="206375">
                <a:moveTo>
                  <a:pt x="51029" y="205971"/>
                </a:moveTo>
                <a:lnTo>
                  <a:pt x="0" y="205971"/>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05971"/>
                </a:lnTo>
                <a:close/>
              </a:path>
            </a:pathLst>
          </a:custGeom>
          <a:solidFill>
            <a:srgbClr val="FFFFFF"/>
          </a:solidFill>
        </p:spPr>
        <p:txBody>
          <a:bodyPr wrap="square" lIns="0" tIns="0" rIns="0" bIns="0" rtlCol="0"/>
          <a:lstStyle/>
          <a:p>
            <a:endParaRPr/>
          </a:p>
        </p:txBody>
      </p:sp>
      <p:sp>
        <p:nvSpPr>
          <p:cNvPr id="11" name="object 11"/>
          <p:cNvSpPr/>
          <p:nvPr/>
        </p:nvSpPr>
        <p:spPr>
          <a:xfrm>
            <a:off x="11162699" y="4472649"/>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12" name="object 12"/>
          <p:cNvSpPr/>
          <p:nvPr/>
        </p:nvSpPr>
        <p:spPr>
          <a:xfrm>
            <a:off x="11010234" y="5598132"/>
            <a:ext cx="41910" cy="80010"/>
          </a:xfrm>
          <a:custGeom>
            <a:avLst/>
            <a:gdLst/>
            <a:ahLst/>
            <a:cxnLst/>
            <a:rect l="l" t="t" r="r" b="b"/>
            <a:pathLst>
              <a:path w="41909" h="80010">
                <a:moveTo>
                  <a:pt x="19915" y="79680"/>
                </a:moveTo>
                <a:lnTo>
                  <a:pt x="11814" y="78036"/>
                </a:lnTo>
                <a:lnTo>
                  <a:pt x="5523" y="73533"/>
                </a:lnTo>
                <a:lnTo>
                  <a:pt x="1448" y="66811"/>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811"/>
                </a:lnTo>
                <a:lnTo>
                  <a:pt x="35239" y="73533"/>
                </a:lnTo>
                <a:lnTo>
                  <a:pt x="28306" y="78036"/>
                </a:lnTo>
                <a:lnTo>
                  <a:pt x="19915" y="79680"/>
                </a:lnTo>
                <a:close/>
              </a:path>
            </a:pathLst>
          </a:custGeom>
          <a:solidFill>
            <a:srgbClr val="FFFFFF"/>
          </a:solidFill>
        </p:spPr>
        <p:txBody>
          <a:bodyPr wrap="square" lIns="0" tIns="0" rIns="0" bIns="0" rtlCol="0"/>
          <a:lstStyle/>
          <a:p>
            <a:endParaRPr/>
          </a:p>
        </p:txBody>
      </p:sp>
      <p:sp>
        <p:nvSpPr>
          <p:cNvPr id="13" name="object 13"/>
          <p:cNvSpPr/>
          <p:nvPr/>
        </p:nvSpPr>
        <p:spPr>
          <a:xfrm>
            <a:off x="11008990" y="5188525"/>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14" name="object 14"/>
          <p:cNvSpPr/>
          <p:nvPr/>
        </p:nvSpPr>
        <p:spPr>
          <a:xfrm>
            <a:off x="11013347" y="4223024"/>
            <a:ext cx="34290" cy="81280"/>
          </a:xfrm>
          <a:custGeom>
            <a:avLst/>
            <a:gdLst/>
            <a:ahLst/>
            <a:cxnLst/>
            <a:rect l="l" t="t" r="r" b="b"/>
            <a:pathLst>
              <a:path w="34290" h="81279">
                <a:moveTo>
                  <a:pt x="26760" y="80925"/>
                </a:moveTo>
                <a:lnTo>
                  <a:pt x="16803" y="80925"/>
                </a:lnTo>
                <a:lnTo>
                  <a:pt x="7467" y="80925"/>
                </a:lnTo>
                <a:lnTo>
                  <a:pt x="0" y="73455"/>
                </a:lnTo>
                <a:lnTo>
                  <a:pt x="0" y="7470"/>
                </a:lnTo>
                <a:lnTo>
                  <a:pt x="7467"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15" name="object 15"/>
          <p:cNvSpPr/>
          <p:nvPr/>
        </p:nvSpPr>
        <p:spPr>
          <a:xfrm>
            <a:off x="11315789" y="6614676"/>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16" name="object 16"/>
          <p:cNvSpPr/>
          <p:nvPr/>
        </p:nvSpPr>
        <p:spPr>
          <a:xfrm>
            <a:off x="11010237" y="6028900"/>
            <a:ext cx="41910" cy="80645"/>
          </a:xfrm>
          <a:custGeom>
            <a:avLst/>
            <a:gdLst/>
            <a:ahLst/>
            <a:cxnLst/>
            <a:rect l="l" t="t" r="r" b="b"/>
            <a:pathLst>
              <a:path w="41909" h="80645">
                <a:moveTo>
                  <a:pt x="19915" y="80302"/>
                </a:moveTo>
                <a:lnTo>
                  <a:pt x="11814" y="78561"/>
                </a:lnTo>
                <a:lnTo>
                  <a:pt x="5523" y="73844"/>
                </a:lnTo>
                <a:lnTo>
                  <a:pt x="1448" y="66909"/>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909"/>
                </a:lnTo>
                <a:lnTo>
                  <a:pt x="35239" y="73844"/>
                </a:lnTo>
                <a:lnTo>
                  <a:pt x="28306" y="78561"/>
                </a:lnTo>
                <a:lnTo>
                  <a:pt x="19915" y="80302"/>
                </a:lnTo>
                <a:close/>
              </a:path>
            </a:pathLst>
          </a:custGeom>
          <a:solidFill>
            <a:srgbClr val="FFFFFF"/>
          </a:solidFill>
        </p:spPr>
        <p:txBody>
          <a:bodyPr wrap="square" lIns="0" tIns="0" rIns="0" bIns="0" rtlCol="0"/>
          <a:lstStyle/>
          <a:p>
            <a:endParaRPr/>
          </a:p>
        </p:txBody>
      </p:sp>
      <p:sp>
        <p:nvSpPr>
          <p:cNvPr id="17" name="object 17"/>
          <p:cNvSpPr/>
          <p:nvPr/>
        </p:nvSpPr>
        <p:spPr>
          <a:xfrm>
            <a:off x="11008993" y="4364953"/>
            <a:ext cx="42545" cy="120650"/>
          </a:xfrm>
          <a:custGeom>
            <a:avLst/>
            <a:gdLst/>
            <a:ahLst/>
            <a:cxnLst/>
            <a:rect l="l" t="t" r="r" b="b"/>
            <a:pathLst>
              <a:path w="42545" h="120650">
                <a:moveTo>
                  <a:pt x="21159" y="120142"/>
                </a:moveTo>
                <a:lnTo>
                  <a:pt x="13127" y="118401"/>
                </a:lnTo>
                <a:lnTo>
                  <a:pt x="6378" y="113684"/>
                </a:lnTo>
                <a:lnTo>
                  <a:pt x="1730" y="106749"/>
                </a:lnTo>
                <a:lnTo>
                  <a:pt x="0" y="98355"/>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355"/>
                </a:lnTo>
                <a:lnTo>
                  <a:pt x="40674" y="106749"/>
                </a:lnTo>
                <a:lnTo>
                  <a:pt x="36172" y="113684"/>
                </a:lnTo>
                <a:lnTo>
                  <a:pt x="29453" y="118401"/>
                </a:lnTo>
                <a:lnTo>
                  <a:pt x="21159" y="120142"/>
                </a:lnTo>
                <a:close/>
              </a:path>
            </a:pathLst>
          </a:custGeom>
          <a:solidFill>
            <a:srgbClr val="FFFFFF"/>
          </a:solidFill>
        </p:spPr>
        <p:txBody>
          <a:bodyPr wrap="square" lIns="0" tIns="0" rIns="0" bIns="0" rtlCol="0"/>
          <a:lstStyle/>
          <a:p>
            <a:endParaRPr/>
          </a:p>
        </p:txBody>
      </p:sp>
      <p:sp>
        <p:nvSpPr>
          <p:cNvPr id="18" name="object 18"/>
          <p:cNvSpPr/>
          <p:nvPr/>
        </p:nvSpPr>
        <p:spPr>
          <a:xfrm>
            <a:off x="11013350" y="5494793"/>
            <a:ext cx="34925" cy="53975"/>
          </a:xfrm>
          <a:custGeom>
            <a:avLst/>
            <a:gdLst/>
            <a:ahLst/>
            <a:cxnLst/>
            <a:rect l="l" t="t" r="r" b="b"/>
            <a:pathLst>
              <a:path w="34925" h="53975">
                <a:moveTo>
                  <a:pt x="26760" y="53535"/>
                </a:moveTo>
                <a:lnTo>
                  <a:pt x="7467" y="53535"/>
                </a:lnTo>
                <a:lnTo>
                  <a:pt x="0" y="45442"/>
                </a:lnTo>
                <a:lnTo>
                  <a:pt x="0" y="7470"/>
                </a:lnTo>
                <a:lnTo>
                  <a:pt x="7467" y="0"/>
                </a:lnTo>
                <a:lnTo>
                  <a:pt x="17425" y="0"/>
                </a:lnTo>
                <a:lnTo>
                  <a:pt x="26760" y="0"/>
                </a:lnTo>
                <a:lnTo>
                  <a:pt x="34850" y="7470"/>
                </a:lnTo>
                <a:lnTo>
                  <a:pt x="34850" y="45442"/>
                </a:lnTo>
                <a:lnTo>
                  <a:pt x="26760" y="53535"/>
                </a:lnTo>
                <a:close/>
              </a:path>
            </a:pathLst>
          </a:custGeom>
          <a:solidFill>
            <a:srgbClr val="FFFFFF"/>
          </a:solidFill>
        </p:spPr>
        <p:txBody>
          <a:bodyPr wrap="square" lIns="0" tIns="0" rIns="0" bIns="0" rtlCol="0"/>
          <a:lstStyle/>
          <a:p>
            <a:endParaRPr/>
          </a:p>
        </p:txBody>
      </p:sp>
      <p:sp>
        <p:nvSpPr>
          <p:cNvPr id="19" name="object 19"/>
          <p:cNvSpPr/>
          <p:nvPr/>
        </p:nvSpPr>
        <p:spPr>
          <a:xfrm>
            <a:off x="11315793" y="4580960"/>
            <a:ext cx="41910" cy="80645"/>
          </a:xfrm>
          <a:custGeom>
            <a:avLst/>
            <a:gdLst/>
            <a:ahLst/>
            <a:cxnLst/>
            <a:rect l="l" t="t" r="r" b="b"/>
            <a:pathLst>
              <a:path w="41909" h="80645">
                <a:moveTo>
                  <a:pt x="21158" y="80302"/>
                </a:moveTo>
                <a:lnTo>
                  <a:pt x="12864" y="78658"/>
                </a:lnTo>
                <a:lnTo>
                  <a:pt x="6145" y="74155"/>
                </a:lnTo>
                <a:lnTo>
                  <a:pt x="1643" y="67434"/>
                </a:lnTo>
                <a:lnTo>
                  <a:pt x="0" y="5913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59137"/>
                </a:lnTo>
                <a:lnTo>
                  <a:pt x="40148" y="67434"/>
                </a:lnTo>
                <a:lnTo>
                  <a:pt x="35860" y="74155"/>
                </a:lnTo>
                <a:lnTo>
                  <a:pt x="29355" y="78658"/>
                </a:lnTo>
                <a:lnTo>
                  <a:pt x="21158" y="80302"/>
                </a:lnTo>
                <a:close/>
              </a:path>
            </a:pathLst>
          </a:custGeom>
          <a:solidFill>
            <a:srgbClr val="FFFFFF"/>
          </a:solidFill>
        </p:spPr>
        <p:txBody>
          <a:bodyPr wrap="square" lIns="0" tIns="0" rIns="0" bIns="0" rtlCol="0"/>
          <a:lstStyle/>
          <a:p>
            <a:endParaRPr/>
          </a:p>
        </p:txBody>
      </p:sp>
      <p:sp>
        <p:nvSpPr>
          <p:cNvPr id="20" name="object 20"/>
          <p:cNvSpPr/>
          <p:nvPr/>
        </p:nvSpPr>
        <p:spPr>
          <a:xfrm>
            <a:off x="11319527" y="4477623"/>
            <a:ext cx="34290" cy="54610"/>
          </a:xfrm>
          <a:custGeom>
            <a:avLst/>
            <a:gdLst/>
            <a:ahLst/>
            <a:cxnLst/>
            <a:rect l="l" t="t" r="r" b="b"/>
            <a:pathLst>
              <a:path w="34290" h="54610">
                <a:moveTo>
                  <a:pt x="27381" y="54157"/>
                </a:moveTo>
                <a:lnTo>
                  <a:pt x="17424" y="54157"/>
                </a:lnTo>
                <a:lnTo>
                  <a:pt x="8089" y="54157"/>
                </a:lnTo>
                <a:lnTo>
                  <a:pt x="0" y="46065"/>
                </a:lnTo>
                <a:lnTo>
                  <a:pt x="0" y="8092"/>
                </a:lnTo>
                <a:lnTo>
                  <a:pt x="8089" y="0"/>
                </a:lnTo>
                <a:lnTo>
                  <a:pt x="27381" y="0"/>
                </a:lnTo>
                <a:lnTo>
                  <a:pt x="34226" y="8092"/>
                </a:lnTo>
                <a:lnTo>
                  <a:pt x="34226" y="46065"/>
                </a:lnTo>
                <a:lnTo>
                  <a:pt x="27381" y="54157"/>
                </a:lnTo>
                <a:close/>
              </a:path>
            </a:pathLst>
          </a:custGeom>
          <a:solidFill>
            <a:srgbClr val="FFFFFF"/>
          </a:solidFill>
        </p:spPr>
        <p:txBody>
          <a:bodyPr wrap="square" lIns="0" tIns="0" rIns="0" bIns="0" rtlCol="0"/>
          <a:lstStyle/>
          <a:p>
            <a:endParaRPr/>
          </a:p>
        </p:txBody>
      </p:sp>
      <p:sp>
        <p:nvSpPr>
          <p:cNvPr id="21" name="object 21"/>
          <p:cNvSpPr/>
          <p:nvPr/>
        </p:nvSpPr>
        <p:spPr>
          <a:xfrm>
            <a:off x="11315794" y="5381496"/>
            <a:ext cx="43180" cy="120650"/>
          </a:xfrm>
          <a:custGeom>
            <a:avLst/>
            <a:gdLst/>
            <a:ahLst/>
            <a:cxnLst/>
            <a:rect l="l" t="t" r="r" b="b"/>
            <a:pathLst>
              <a:path w="43179"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98977"/>
                </a:lnTo>
                <a:lnTo>
                  <a:pt x="41198" y="107011"/>
                </a:lnTo>
                <a:lnTo>
                  <a:pt x="36482" y="113762"/>
                </a:lnTo>
                <a:lnTo>
                  <a:pt x="29549" y="118411"/>
                </a:lnTo>
                <a:lnTo>
                  <a:pt x="21158" y="120142"/>
                </a:lnTo>
                <a:close/>
              </a:path>
            </a:pathLst>
          </a:custGeom>
          <a:solidFill>
            <a:srgbClr val="FFFFFF"/>
          </a:solidFill>
        </p:spPr>
        <p:txBody>
          <a:bodyPr wrap="square" lIns="0" tIns="0" rIns="0" bIns="0" rtlCol="0"/>
          <a:lstStyle/>
          <a:p>
            <a:endParaRPr/>
          </a:p>
        </p:txBody>
      </p:sp>
      <p:sp>
        <p:nvSpPr>
          <p:cNvPr id="22" name="object 22"/>
          <p:cNvSpPr/>
          <p:nvPr/>
        </p:nvSpPr>
        <p:spPr>
          <a:xfrm>
            <a:off x="11311433" y="4702974"/>
            <a:ext cx="50800" cy="389255"/>
          </a:xfrm>
          <a:custGeom>
            <a:avLst/>
            <a:gdLst/>
            <a:ahLst/>
            <a:cxnLst/>
            <a:rect l="l" t="t" r="r" b="b"/>
            <a:pathLst>
              <a:path w="50800" h="389254">
                <a:moveTo>
                  <a:pt x="46050" y="330542"/>
                </a:moveTo>
                <a:lnTo>
                  <a:pt x="44500" y="322249"/>
                </a:lnTo>
                <a:lnTo>
                  <a:pt x="40220" y="315531"/>
                </a:lnTo>
                <a:lnTo>
                  <a:pt x="33705" y="311023"/>
                </a:lnTo>
                <a:lnTo>
                  <a:pt x="25514" y="309384"/>
                </a:lnTo>
                <a:lnTo>
                  <a:pt x="17221" y="311023"/>
                </a:lnTo>
                <a:lnTo>
                  <a:pt x="10502" y="315531"/>
                </a:lnTo>
                <a:lnTo>
                  <a:pt x="5994" y="322249"/>
                </a:lnTo>
                <a:lnTo>
                  <a:pt x="4356" y="330542"/>
                </a:lnTo>
                <a:lnTo>
                  <a:pt x="4356" y="367893"/>
                </a:lnTo>
                <a:lnTo>
                  <a:pt x="5994" y="376199"/>
                </a:lnTo>
                <a:lnTo>
                  <a:pt x="10502" y="382917"/>
                </a:lnTo>
                <a:lnTo>
                  <a:pt x="17221" y="387426"/>
                </a:lnTo>
                <a:lnTo>
                  <a:pt x="25514" y="389064"/>
                </a:lnTo>
                <a:lnTo>
                  <a:pt x="33705" y="387426"/>
                </a:lnTo>
                <a:lnTo>
                  <a:pt x="40220" y="382917"/>
                </a:lnTo>
                <a:lnTo>
                  <a:pt x="44500" y="376199"/>
                </a:lnTo>
                <a:lnTo>
                  <a:pt x="46050" y="367893"/>
                </a:lnTo>
                <a:lnTo>
                  <a:pt x="46050" y="330542"/>
                </a:lnTo>
                <a:close/>
              </a:path>
              <a:path w="50800" h="389254">
                <a:moveTo>
                  <a:pt x="50406" y="26149"/>
                </a:moveTo>
                <a:lnTo>
                  <a:pt x="48526" y="16014"/>
                </a:lnTo>
                <a:lnTo>
                  <a:pt x="43332" y="7708"/>
                </a:lnTo>
                <a:lnTo>
                  <a:pt x="35445" y="2070"/>
                </a:lnTo>
                <a:lnTo>
                  <a:pt x="25514" y="0"/>
                </a:lnTo>
                <a:lnTo>
                  <a:pt x="15494" y="2070"/>
                </a:lnTo>
                <a:lnTo>
                  <a:pt x="7391" y="7708"/>
                </a:lnTo>
                <a:lnTo>
                  <a:pt x="1968" y="16014"/>
                </a:lnTo>
                <a:lnTo>
                  <a:pt x="0" y="26149"/>
                </a:lnTo>
                <a:lnTo>
                  <a:pt x="0" y="241528"/>
                </a:lnTo>
                <a:lnTo>
                  <a:pt x="1968" y="251561"/>
                </a:lnTo>
                <a:lnTo>
                  <a:pt x="7391" y="259664"/>
                </a:lnTo>
                <a:lnTo>
                  <a:pt x="15494" y="265074"/>
                </a:lnTo>
                <a:lnTo>
                  <a:pt x="25514" y="267055"/>
                </a:lnTo>
                <a:lnTo>
                  <a:pt x="35445" y="265074"/>
                </a:lnTo>
                <a:lnTo>
                  <a:pt x="43332" y="259664"/>
                </a:lnTo>
                <a:lnTo>
                  <a:pt x="48526" y="251561"/>
                </a:lnTo>
                <a:lnTo>
                  <a:pt x="50406" y="241528"/>
                </a:lnTo>
                <a:lnTo>
                  <a:pt x="50406" y="26149"/>
                </a:lnTo>
                <a:close/>
              </a:path>
            </a:pathLst>
          </a:custGeom>
          <a:solidFill>
            <a:srgbClr val="FFFFFF"/>
          </a:solidFill>
        </p:spPr>
        <p:txBody>
          <a:bodyPr wrap="square" lIns="0" tIns="0" rIns="0" bIns="0" rtlCol="0"/>
          <a:lstStyle/>
          <a:p>
            <a:endParaRPr/>
          </a:p>
        </p:txBody>
      </p:sp>
      <p:sp>
        <p:nvSpPr>
          <p:cNvPr id="23" name="object 23"/>
          <p:cNvSpPr/>
          <p:nvPr/>
        </p:nvSpPr>
        <p:spPr>
          <a:xfrm>
            <a:off x="11311440" y="6736681"/>
            <a:ext cx="50800" cy="121920"/>
          </a:xfrm>
          <a:custGeom>
            <a:avLst/>
            <a:gdLst/>
            <a:ahLst/>
            <a:cxnLst/>
            <a:rect l="l" t="t" r="r" b="b"/>
            <a:pathLst>
              <a:path w="50800" h="121920">
                <a:moveTo>
                  <a:pt x="50406" y="121319"/>
                </a:moveTo>
                <a:lnTo>
                  <a:pt x="0" y="121319"/>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121319"/>
                </a:lnTo>
                <a:close/>
              </a:path>
            </a:pathLst>
          </a:custGeom>
          <a:solidFill>
            <a:srgbClr val="FFFFFF"/>
          </a:solidFill>
        </p:spPr>
        <p:txBody>
          <a:bodyPr wrap="square" lIns="0" tIns="0" rIns="0" bIns="0" rtlCol="0"/>
          <a:lstStyle/>
          <a:p>
            <a:endParaRPr/>
          </a:p>
        </p:txBody>
      </p:sp>
      <p:sp>
        <p:nvSpPr>
          <p:cNvPr id="24" name="object 24"/>
          <p:cNvSpPr/>
          <p:nvPr/>
        </p:nvSpPr>
        <p:spPr>
          <a:xfrm>
            <a:off x="11320153" y="5239563"/>
            <a:ext cx="34290" cy="81280"/>
          </a:xfrm>
          <a:custGeom>
            <a:avLst/>
            <a:gdLst/>
            <a:ahLst/>
            <a:cxnLst/>
            <a:rect l="l" t="t" r="r" b="b"/>
            <a:pathLst>
              <a:path w="34290" h="81279">
                <a:moveTo>
                  <a:pt x="26759" y="80925"/>
                </a:moveTo>
                <a:lnTo>
                  <a:pt x="7467" y="80925"/>
                </a:lnTo>
                <a:lnTo>
                  <a:pt x="0" y="73455"/>
                </a:lnTo>
                <a:lnTo>
                  <a:pt x="0" y="7470"/>
                </a:lnTo>
                <a:lnTo>
                  <a:pt x="7467" y="0"/>
                </a:lnTo>
                <a:lnTo>
                  <a:pt x="16802"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25" name="object 25"/>
          <p:cNvSpPr/>
          <p:nvPr/>
        </p:nvSpPr>
        <p:spPr>
          <a:xfrm>
            <a:off x="11316420" y="6205063"/>
            <a:ext cx="42545" cy="120650"/>
          </a:xfrm>
          <a:custGeom>
            <a:avLst/>
            <a:gdLst/>
            <a:ahLst/>
            <a:cxnLst/>
            <a:rect l="l" t="t" r="r" b="b"/>
            <a:pathLst>
              <a:path w="42545" h="120650">
                <a:moveTo>
                  <a:pt x="20536" y="120142"/>
                </a:moveTo>
                <a:lnTo>
                  <a:pt x="12339" y="118499"/>
                </a:lnTo>
                <a:lnTo>
                  <a:pt x="5834" y="113995"/>
                </a:lnTo>
                <a:lnTo>
                  <a:pt x="1546" y="107274"/>
                </a:lnTo>
                <a:lnTo>
                  <a:pt x="0" y="98977"/>
                </a:lnTo>
                <a:lnTo>
                  <a:pt x="0" y="21787"/>
                </a:lnTo>
                <a:lnTo>
                  <a:pt x="1546" y="13393"/>
                </a:lnTo>
                <a:lnTo>
                  <a:pt x="5834" y="6458"/>
                </a:lnTo>
                <a:lnTo>
                  <a:pt x="12339" y="1741"/>
                </a:lnTo>
                <a:lnTo>
                  <a:pt x="20536" y="0"/>
                </a:lnTo>
                <a:lnTo>
                  <a:pt x="28927" y="1741"/>
                </a:lnTo>
                <a:lnTo>
                  <a:pt x="35860" y="6458"/>
                </a:lnTo>
                <a:lnTo>
                  <a:pt x="40576" y="13393"/>
                </a:lnTo>
                <a:lnTo>
                  <a:pt x="42316" y="21787"/>
                </a:lnTo>
                <a:lnTo>
                  <a:pt x="42316" y="98977"/>
                </a:lnTo>
                <a:lnTo>
                  <a:pt x="40576" y="107274"/>
                </a:lnTo>
                <a:lnTo>
                  <a:pt x="35860" y="113995"/>
                </a:lnTo>
                <a:lnTo>
                  <a:pt x="28927" y="118499"/>
                </a:lnTo>
                <a:lnTo>
                  <a:pt x="20536" y="120142"/>
                </a:lnTo>
                <a:close/>
              </a:path>
            </a:pathLst>
          </a:custGeom>
          <a:solidFill>
            <a:srgbClr val="FFFFFF"/>
          </a:solidFill>
        </p:spPr>
        <p:txBody>
          <a:bodyPr wrap="square" lIns="0" tIns="0" rIns="0" bIns="0" rtlCol="0"/>
          <a:lstStyle/>
          <a:p>
            <a:endParaRPr/>
          </a:p>
        </p:txBody>
      </p:sp>
      <p:sp>
        <p:nvSpPr>
          <p:cNvPr id="26" name="object 26"/>
          <p:cNvSpPr/>
          <p:nvPr/>
        </p:nvSpPr>
        <p:spPr>
          <a:xfrm>
            <a:off x="11163333" y="5489807"/>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27" name="object 27"/>
          <p:cNvSpPr/>
          <p:nvPr/>
        </p:nvSpPr>
        <p:spPr>
          <a:xfrm>
            <a:off x="11319533" y="5141829"/>
            <a:ext cx="34290" cy="53975"/>
          </a:xfrm>
          <a:custGeom>
            <a:avLst/>
            <a:gdLst/>
            <a:ahLst/>
            <a:cxnLst/>
            <a:rect l="l" t="t" r="r" b="b"/>
            <a:pathLst>
              <a:path w="34290" h="53975">
                <a:moveTo>
                  <a:pt x="27381" y="53535"/>
                </a:moveTo>
                <a:lnTo>
                  <a:pt x="8089" y="53535"/>
                </a:lnTo>
                <a:lnTo>
                  <a:pt x="0" y="46065"/>
                </a:lnTo>
                <a:lnTo>
                  <a:pt x="0" y="8092"/>
                </a:lnTo>
                <a:lnTo>
                  <a:pt x="8089" y="0"/>
                </a:lnTo>
                <a:lnTo>
                  <a:pt x="17424"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28" name="object 28"/>
          <p:cNvSpPr/>
          <p:nvPr/>
        </p:nvSpPr>
        <p:spPr>
          <a:xfrm>
            <a:off x="11163334" y="6117289"/>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29" name="object 29"/>
          <p:cNvSpPr/>
          <p:nvPr/>
        </p:nvSpPr>
        <p:spPr>
          <a:xfrm>
            <a:off x="11166437" y="5255755"/>
            <a:ext cx="34925" cy="179070"/>
          </a:xfrm>
          <a:custGeom>
            <a:avLst/>
            <a:gdLst/>
            <a:ahLst/>
            <a:cxnLst/>
            <a:rect l="l" t="t" r="r" b="b"/>
            <a:pathLst>
              <a:path w="34925" h="179070">
                <a:moveTo>
                  <a:pt x="34226" y="7467"/>
                </a:moveTo>
                <a:lnTo>
                  <a:pt x="26758" y="0"/>
                </a:lnTo>
                <a:lnTo>
                  <a:pt x="17424" y="0"/>
                </a:lnTo>
                <a:lnTo>
                  <a:pt x="7467" y="0"/>
                </a:lnTo>
                <a:lnTo>
                  <a:pt x="0" y="7467"/>
                </a:lnTo>
                <a:lnTo>
                  <a:pt x="0" y="59753"/>
                </a:lnTo>
                <a:lnTo>
                  <a:pt x="7467" y="67221"/>
                </a:lnTo>
                <a:lnTo>
                  <a:pt x="26758" y="67221"/>
                </a:lnTo>
                <a:lnTo>
                  <a:pt x="34226" y="59753"/>
                </a:lnTo>
                <a:lnTo>
                  <a:pt x="34226" y="7467"/>
                </a:lnTo>
                <a:close/>
              </a:path>
              <a:path w="34925" h="179070">
                <a:moveTo>
                  <a:pt x="34848" y="118897"/>
                </a:moveTo>
                <a:lnTo>
                  <a:pt x="26758" y="111429"/>
                </a:lnTo>
                <a:lnTo>
                  <a:pt x="17424" y="111429"/>
                </a:lnTo>
                <a:lnTo>
                  <a:pt x="7467" y="111429"/>
                </a:lnTo>
                <a:lnTo>
                  <a:pt x="622" y="118897"/>
                </a:lnTo>
                <a:lnTo>
                  <a:pt x="622" y="171183"/>
                </a:lnTo>
                <a:lnTo>
                  <a:pt x="7467" y="178650"/>
                </a:lnTo>
                <a:lnTo>
                  <a:pt x="26758" y="178650"/>
                </a:lnTo>
                <a:lnTo>
                  <a:pt x="34848" y="171183"/>
                </a:lnTo>
                <a:lnTo>
                  <a:pt x="34848" y="118897"/>
                </a:lnTo>
                <a:close/>
              </a:path>
            </a:pathLst>
          </a:custGeom>
          <a:solidFill>
            <a:srgbClr val="FFFFFF"/>
          </a:solidFill>
        </p:spPr>
        <p:txBody>
          <a:bodyPr wrap="square" lIns="0" tIns="0" rIns="0" bIns="0" rtlCol="0"/>
          <a:lstStyle/>
          <a:p>
            <a:endParaRPr/>
          </a:p>
        </p:txBody>
      </p:sp>
      <p:sp>
        <p:nvSpPr>
          <p:cNvPr id="30" name="object 30"/>
          <p:cNvSpPr/>
          <p:nvPr/>
        </p:nvSpPr>
        <p:spPr>
          <a:xfrm>
            <a:off x="11167071" y="6272290"/>
            <a:ext cx="34290" cy="67310"/>
          </a:xfrm>
          <a:custGeom>
            <a:avLst/>
            <a:gdLst/>
            <a:ahLst/>
            <a:cxnLst/>
            <a:rect l="l" t="t" r="r" b="b"/>
            <a:pathLst>
              <a:path w="34290" h="67310">
                <a:moveTo>
                  <a:pt x="26136" y="67230"/>
                </a:moveTo>
                <a:lnTo>
                  <a:pt x="16802" y="67230"/>
                </a:lnTo>
                <a:lnTo>
                  <a:pt x="6845" y="67230"/>
                </a:lnTo>
                <a:lnTo>
                  <a:pt x="0" y="5976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31" name="object 31"/>
          <p:cNvSpPr/>
          <p:nvPr/>
        </p:nvSpPr>
        <p:spPr>
          <a:xfrm>
            <a:off x="11162716" y="6506350"/>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32" name="object 32"/>
          <p:cNvSpPr/>
          <p:nvPr/>
        </p:nvSpPr>
        <p:spPr>
          <a:xfrm>
            <a:off x="11166450" y="638371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33" name="object 33"/>
          <p:cNvSpPr/>
          <p:nvPr/>
        </p:nvSpPr>
        <p:spPr>
          <a:xfrm>
            <a:off x="11158361" y="56348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34" name="object 34"/>
          <p:cNvSpPr/>
          <p:nvPr/>
        </p:nvSpPr>
        <p:spPr>
          <a:xfrm>
            <a:off x="11013364" y="5369660"/>
            <a:ext cx="34290" cy="81280"/>
          </a:xfrm>
          <a:custGeom>
            <a:avLst/>
            <a:gdLst/>
            <a:ahLst/>
            <a:cxnLst/>
            <a:rect l="l" t="t" r="r" b="b"/>
            <a:pathLst>
              <a:path w="34290" h="81279">
                <a:moveTo>
                  <a:pt x="26760" y="80925"/>
                </a:moveTo>
                <a:lnTo>
                  <a:pt x="7467" y="80925"/>
                </a:lnTo>
                <a:lnTo>
                  <a:pt x="0" y="73455"/>
                </a:lnTo>
                <a:lnTo>
                  <a:pt x="0" y="7470"/>
                </a:lnTo>
                <a:lnTo>
                  <a:pt x="7467" y="0"/>
                </a:lnTo>
                <a:lnTo>
                  <a:pt x="16803"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35" name="object 35"/>
          <p:cNvSpPr/>
          <p:nvPr/>
        </p:nvSpPr>
        <p:spPr>
          <a:xfrm>
            <a:off x="10707191" y="5494782"/>
            <a:ext cx="34925" cy="53975"/>
          </a:xfrm>
          <a:custGeom>
            <a:avLst/>
            <a:gdLst/>
            <a:ahLst/>
            <a:cxnLst/>
            <a:rect l="l" t="t" r="r" b="b"/>
            <a:pathLst>
              <a:path w="34925" h="53975">
                <a:moveTo>
                  <a:pt x="27381" y="53535"/>
                </a:moveTo>
                <a:lnTo>
                  <a:pt x="8089" y="53535"/>
                </a:lnTo>
                <a:lnTo>
                  <a:pt x="0" y="45442"/>
                </a:lnTo>
                <a:lnTo>
                  <a:pt x="0" y="7470"/>
                </a:lnTo>
                <a:lnTo>
                  <a:pt x="8089" y="0"/>
                </a:lnTo>
                <a:lnTo>
                  <a:pt x="18046" y="0"/>
                </a:lnTo>
                <a:lnTo>
                  <a:pt x="27381" y="0"/>
                </a:lnTo>
                <a:lnTo>
                  <a:pt x="34849" y="7470"/>
                </a:lnTo>
                <a:lnTo>
                  <a:pt x="34849" y="45442"/>
                </a:lnTo>
                <a:lnTo>
                  <a:pt x="27381" y="53535"/>
                </a:lnTo>
                <a:close/>
              </a:path>
            </a:pathLst>
          </a:custGeom>
          <a:solidFill>
            <a:srgbClr val="FFFFFF"/>
          </a:solidFill>
        </p:spPr>
        <p:txBody>
          <a:bodyPr wrap="square" lIns="0" tIns="0" rIns="0" bIns="0" rtlCol="0"/>
          <a:lstStyle/>
          <a:p>
            <a:endParaRPr/>
          </a:p>
        </p:txBody>
      </p:sp>
      <p:sp>
        <p:nvSpPr>
          <p:cNvPr id="36" name="object 36"/>
          <p:cNvSpPr/>
          <p:nvPr/>
        </p:nvSpPr>
        <p:spPr>
          <a:xfrm>
            <a:off x="10703458" y="5598117"/>
            <a:ext cx="41910" cy="80010"/>
          </a:xfrm>
          <a:custGeom>
            <a:avLst/>
            <a:gdLst/>
            <a:ahLst/>
            <a:cxnLst/>
            <a:rect l="l" t="t" r="r" b="b"/>
            <a:pathLst>
              <a:path w="41909" h="80010">
                <a:moveTo>
                  <a:pt x="21780" y="79680"/>
                </a:moveTo>
                <a:lnTo>
                  <a:pt x="13389" y="78036"/>
                </a:lnTo>
                <a:lnTo>
                  <a:pt x="6456" y="73533"/>
                </a:lnTo>
                <a:lnTo>
                  <a:pt x="1740" y="66811"/>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811"/>
                </a:lnTo>
                <a:lnTo>
                  <a:pt x="36171" y="73533"/>
                </a:lnTo>
                <a:lnTo>
                  <a:pt x="29880" y="78036"/>
                </a:lnTo>
                <a:lnTo>
                  <a:pt x="21780" y="79680"/>
                </a:lnTo>
                <a:close/>
              </a:path>
            </a:pathLst>
          </a:custGeom>
          <a:solidFill>
            <a:srgbClr val="FFFFFF"/>
          </a:solidFill>
        </p:spPr>
        <p:txBody>
          <a:bodyPr wrap="square" lIns="0" tIns="0" rIns="0" bIns="0" rtlCol="0"/>
          <a:lstStyle/>
          <a:p>
            <a:endParaRPr/>
          </a:p>
        </p:txBody>
      </p:sp>
      <p:sp>
        <p:nvSpPr>
          <p:cNvPr id="37" name="object 37"/>
          <p:cNvSpPr/>
          <p:nvPr/>
        </p:nvSpPr>
        <p:spPr>
          <a:xfrm>
            <a:off x="10702836" y="436494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38" name="object 38"/>
          <p:cNvSpPr/>
          <p:nvPr/>
        </p:nvSpPr>
        <p:spPr>
          <a:xfrm>
            <a:off x="10706571" y="4223009"/>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9" name="object 39"/>
          <p:cNvSpPr/>
          <p:nvPr/>
        </p:nvSpPr>
        <p:spPr>
          <a:xfrm>
            <a:off x="10702838" y="518850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0" name="object 40"/>
          <p:cNvSpPr/>
          <p:nvPr/>
        </p:nvSpPr>
        <p:spPr>
          <a:xfrm>
            <a:off x="10706572" y="5369656"/>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1" name="object 41"/>
          <p:cNvSpPr/>
          <p:nvPr/>
        </p:nvSpPr>
        <p:spPr>
          <a:xfrm>
            <a:off x="10702839" y="639802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2" name="object 42"/>
          <p:cNvSpPr/>
          <p:nvPr/>
        </p:nvSpPr>
        <p:spPr>
          <a:xfrm>
            <a:off x="10703462" y="602888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43" name="object 43"/>
          <p:cNvSpPr/>
          <p:nvPr/>
        </p:nvSpPr>
        <p:spPr>
          <a:xfrm>
            <a:off x="10550376" y="6117279"/>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44" name="object 44"/>
          <p:cNvSpPr/>
          <p:nvPr/>
        </p:nvSpPr>
        <p:spPr>
          <a:xfrm>
            <a:off x="10707199" y="6158363"/>
            <a:ext cx="34925" cy="54610"/>
          </a:xfrm>
          <a:custGeom>
            <a:avLst/>
            <a:gdLst/>
            <a:ahLst/>
            <a:cxnLst/>
            <a:rect l="l" t="t" r="r" b="b"/>
            <a:pathLst>
              <a:path w="34925" h="54610">
                <a:moveTo>
                  <a:pt x="27381"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7381" y="0"/>
                </a:lnTo>
                <a:lnTo>
                  <a:pt x="34849" y="8092"/>
                </a:lnTo>
                <a:lnTo>
                  <a:pt x="34849" y="46065"/>
                </a:lnTo>
                <a:lnTo>
                  <a:pt x="27381" y="54157"/>
                </a:lnTo>
                <a:close/>
              </a:path>
            </a:pathLst>
          </a:custGeom>
          <a:solidFill>
            <a:srgbClr val="FFFFFF"/>
          </a:solidFill>
        </p:spPr>
        <p:txBody>
          <a:bodyPr wrap="square" lIns="0" tIns="0" rIns="0" bIns="0" rtlCol="0"/>
          <a:lstStyle/>
          <a:p>
            <a:endParaRPr/>
          </a:p>
        </p:txBody>
      </p:sp>
      <p:sp>
        <p:nvSpPr>
          <p:cNvPr id="45" name="object 45"/>
          <p:cNvSpPr/>
          <p:nvPr/>
        </p:nvSpPr>
        <p:spPr>
          <a:xfrm>
            <a:off x="10554112" y="6272280"/>
            <a:ext cx="34290" cy="67310"/>
          </a:xfrm>
          <a:custGeom>
            <a:avLst/>
            <a:gdLst/>
            <a:ahLst/>
            <a:cxnLst/>
            <a:rect l="l" t="t" r="r" b="b"/>
            <a:pathLst>
              <a:path w="34290" h="67310">
                <a:moveTo>
                  <a:pt x="27381" y="67230"/>
                </a:moveTo>
                <a:lnTo>
                  <a:pt x="17424" y="67230"/>
                </a:lnTo>
                <a:lnTo>
                  <a:pt x="8089" y="67230"/>
                </a:lnTo>
                <a:lnTo>
                  <a:pt x="0" y="5976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46" name="object 46"/>
          <p:cNvSpPr/>
          <p:nvPr/>
        </p:nvSpPr>
        <p:spPr>
          <a:xfrm>
            <a:off x="10549756" y="6506340"/>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47" name="object 47"/>
          <p:cNvSpPr/>
          <p:nvPr/>
        </p:nvSpPr>
        <p:spPr>
          <a:xfrm>
            <a:off x="10698488" y="6566722"/>
            <a:ext cx="51435" cy="291465"/>
          </a:xfrm>
          <a:custGeom>
            <a:avLst/>
            <a:gdLst/>
            <a:ahLst/>
            <a:cxnLst/>
            <a:rect l="l" t="t" r="r" b="b"/>
            <a:pathLst>
              <a:path w="51434" h="291465">
                <a:moveTo>
                  <a:pt x="51029" y="291277"/>
                </a:moveTo>
                <a:lnTo>
                  <a:pt x="0" y="291277"/>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77"/>
                </a:lnTo>
                <a:close/>
              </a:path>
            </a:pathLst>
          </a:custGeom>
          <a:solidFill>
            <a:srgbClr val="FFFFFF"/>
          </a:solidFill>
        </p:spPr>
        <p:txBody>
          <a:bodyPr wrap="square" lIns="0" tIns="0" rIns="0" bIns="0" rtlCol="0"/>
          <a:lstStyle/>
          <a:p>
            <a:endParaRPr/>
          </a:p>
        </p:txBody>
      </p:sp>
      <p:sp>
        <p:nvSpPr>
          <p:cNvPr id="48" name="object 48"/>
          <p:cNvSpPr/>
          <p:nvPr/>
        </p:nvSpPr>
        <p:spPr>
          <a:xfrm>
            <a:off x="10553492" y="638370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49" name="object 49"/>
          <p:cNvSpPr/>
          <p:nvPr/>
        </p:nvSpPr>
        <p:spPr>
          <a:xfrm>
            <a:off x="10546025" y="563483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50" name="object 50"/>
          <p:cNvSpPr/>
          <p:nvPr/>
        </p:nvSpPr>
        <p:spPr>
          <a:xfrm>
            <a:off x="10855935" y="527689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51" name="object 51"/>
          <p:cNvSpPr/>
          <p:nvPr/>
        </p:nvSpPr>
        <p:spPr>
          <a:xfrm>
            <a:off x="10857180" y="5940483"/>
            <a:ext cx="41275" cy="60960"/>
          </a:xfrm>
          <a:custGeom>
            <a:avLst/>
            <a:gdLst/>
            <a:ahLst/>
            <a:cxnLst/>
            <a:rect l="l" t="t" r="r" b="b"/>
            <a:pathLst>
              <a:path w="41275" h="60960">
                <a:moveTo>
                  <a:pt x="21158" y="60382"/>
                </a:moveTo>
                <a:lnTo>
                  <a:pt x="12864" y="58651"/>
                </a:lnTo>
                <a:lnTo>
                  <a:pt x="6145" y="54002"/>
                </a:lnTo>
                <a:lnTo>
                  <a:pt x="1643" y="47251"/>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251"/>
                </a:lnTo>
                <a:lnTo>
                  <a:pt x="35549" y="54002"/>
                </a:lnTo>
                <a:lnTo>
                  <a:pt x="29258" y="58651"/>
                </a:lnTo>
                <a:lnTo>
                  <a:pt x="21158" y="60382"/>
                </a:lnTo>
                <a:close/>
              </a:path>
            </a:pathLst>
          </a:custGeom>
          <a:solidFill>
            <a:srgbClr val="FFFFFF"/>
          </a:solidFill>
        </p:spPr>
        <p:txBody>
          <a:bodyPr wrap="square" lIns="0" tIns="0" rIns="0" bIns="0" rtlCol="0"/>
          <a:lstStyle/>
          <a:p>
            <a:endParaRPr/>
          </a:p>
        </p:txBody>
      </p:sp>
      <p:sp>
        <p:nvSpPr>
          <p:cNvPr id="52" name="object 52"/>
          <p:cNvSpPr/>
          <p:nvPr/>
        </p:nvSpPr>
        <p:spPr>
          <a:xfrm>
            <a:off x="10855936" y="6289706"/>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53" name="object 53"/>
          <p:cNvSpPr/>
          <p:nvPr/>
        </p:nvSpPr>
        <p:spPr>
          <a:xfrm>
            <a:off x="10860293" y="5482943"/>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54" name="object 54"/>
          <p:cNvSpPr/>
          <p:nvPr/>
        </p:nvSpPr>
        <p:spPr>
          <a:xfrm>
            <a:off x="10860294" y="6128477"/>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55" name="object 55"/>
          <p:cNvSpPr/>
          <p:nvPr/>
        </p:nvSpPr>
        <p:spPr>
          <a:xfrm>
            <a:off x="10860295" y="5622383"/>
            <a:ext cx="34925" cy="40005"/>
          </a:xfrm>
          <a:custGeom>
            <a:avLst/>
            <a:gdLst/>
            <a:ahLst/>
            <a:cxnLst/>
            <a:rect l="l" t="t" r="r" b="b"/>
            <a:pathLst>
              <a:path w="34925" h="40004">
                <a:moveTo>
                  <a:pt x="28003" y="39840"/>
                </a:moveTo>
                <a:lnTo>
                  <a:pt x="18046" y="39840"/>
                </a:lnTo>
                <a:lnTo>
                  <a:pt x="11026" y="38420"/>
                </a:lnTo>
                <a:lnTo>
                  <a:pt x="5289" y="34548"/>
                </a:lnTo>
                <a:lnTo>
                  <a:pt x="1419" y="28810"/>
                </a:lnTo>
                <a:lnTo>
                  <a:pt x="0" y="21787"/>
                </a:lnTo>
                <a:lnTo>
                  <a:pt x="0" y="7470"/>
                </a:lnTo>
                <a:lnTo>
                  <a:pt x="8089" y="0"/>
                </a:lnTo>
                <a:lnTo>
                  <a:pt x="18046" y="0"/>
                </a:lnTo>
                <a:lnTo>
                  <a:pt x="28003" y="0"/>
                </a:lnTo>
                <a:lnTo>
                  <a:pt x="34849" y="7470"/>
                </a:lnTo>
                <a:lnTo>
                  <a:pt x="34849" y="31747"/>
                </a:lnTo>
                <a:lnTo>
                  <a:pt x="28003" y="39840"/>
                </a:lnTo>
                <a:close/>
              </a:path>
            </a:pathLst>
          </a:custGeom>
          <a:solidFill>
            <a:srgbClr val="FFFFFF"/>
          </a:solidFill>
        </p:spPr>
        <p:txBody>
          <a:bodyPr wrap="square" lIns="0" tIns="0" rIns="0" bIns="0" rtlCol="0"/>
          <a:lstStyle/>
          <a:p>
            <a:endParaRPr/>
          </a:p>
        </p:txBody>
      </p:sp>
      <p:sp>
        <p:nvSpPr>
          <p:cNvPr id="56" name="object 56"/>
          <p:cNvSpPr/>
          <p:nvPr/>
        </p:nvSpPr>
        <p:spPr>
          <a:xfrm>
            <a:off x="11004670" y="6566717"/>
            <a:ext cx="51435" cy="291465"/>
          </a:xfrm>
          <a:custGeom>
            <a:avLst/>
            <a:gdLst/>
            <a:ahLst/>
            <a:cxnLst/>
            <a:rect l="l" t="t" r="r" b="b"/>
            <a:pathLst>
              <a:path w="51434" h="291465">
                <a:moveTo>
                  <a:pt x="51030" y="291282"/>
                </a:moveTo>
                <a:lnTo>
                  <a:pt x="0" y="291282"/>
                </a:lnTo>
                <a:lnTo>
                  <a:pt x="0" y="26145"/>
                </a:lnTo>
                <a:lnTo>
                  <a:pt x="2061" y="16019"/>
                </a:lnTo>
                <a:lnTo>
                  <a:pt x="7623" y="7703"/>
                </a:lnTo>
                <a:lnTo>
                  <a:pt x="15752" y="2071"/>
                </a:lnTo>
                <a:lnTo>
                  <a:pt x="25515" y="0"/>
                </a:lnTo>
                <a:lnTo>
                  <a:pt x="35540" y="2071"/>
                </a:lnTo>
                <a:lnTo>
                  <a:pt x="43640" y="7703"/>
                </a:lnTo>
                <a:lnTo>
                  <a:pt x="49056" y="16019"/>
                </a:lnTo>
                <a:lnTo>
                  <a:pt x="51030" y="26145"/>
                </a:lnTo>
                <a:lnTo>
                  <a:pt x="51030" y="291282"/>
                </a:lnTo>
                <a:close/>
              </a:path>
            </a:pathLst>
          </a:custGeom>
          <a:solidFill>
            <a:srgbClr val="FFFFFF"/>
          </a:solidFill>
        </p:spPr>
        <p:txBody>
          <a:bodyPr wrap="square" lIns="0" tIns="0" rIns="0" bIns="0" rtlCol="0"/>
          <a:lstStyle/>
          <a:p>
            <a:endParaRPr/>
          </a:p>
        </p:txBody>
      </p:sp>
      <p:sp>
        <p:nvSpPr>
          <p:cNvPr id="57" name="object 57"/>
          <p:cNvSpPr/>
          <p:nvPr/>
        </p:nvSpPr>
        <p:spPr>
          <a:xfrm>
            <a:off x="10860296" y="6044438"/>
            <a:ext cx="34925" cy="40640"/>
          </a:xfrm>
          <a:custGeom>
            <a:avLst/>
            <a:gdLst/>
            <a:ahLst/>
            <a:cxnLst/>
            <a:rect l="l" t="t" r="r" b="b"/>
            <a:pathLst>
              <a:path w="34925" h="40639">
                <a:moveTo>
                  <a:pt x="28003"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8003" y="0"/>
                </a:lnTo>
                <a:lnTo>
                  <a:pt x="34849" y="8092"/>
                </a:lnTo>
                <a:lnTo>
                  <a:pt x="34849" y="18052"/>
                </a:lnTo>
                <a:lnTo>
                  <a:pt x="34849" y="32370"/>
                </a:lnTo>
                <a:lnTo>
                  <a:pt x="28003" y="40462"/>
                </a:lnTo>
                <a:close/>
              </a:path>
            </a:pathLst>
          </a:custGeom>
          <a:solidFill>
            <a:srgbClr val="FFFFFF"/>
          </a:solidFill>
        </p:spPr>
        <p:txBody>
          <a:bodyPr wrap="square" lIns="0" tIns="0" rIns="0" bIns="0" rtlCol="0"/>
          <a:lstStyle/>
          <a:p>
            <a:endParaRPr/>
          </a:p>
        </p:txBody>
      </p:sp>
      <p:sp>
        <p:nvSpPr>
          <p:cNvPr id="58" name="object 58"/>
          <p:cNvSpPr/>
          <p:nvPr/>
        </p:nvSpPr>
        <p:spPr>
          <a:xfrm>
            <a:off x="10852829" y="5804774"/>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59" name="object 59"/>
          <p:cNvSpPr/>
          <p:nvPr/>
        </p:nvSpPr>
        <p:spPr>
          <a:xfrm>
            <a:off x="10860298" y="4095383"/>
            <a:ext cx="34290" cy="94615"/>
          </a:xfrm>
          <a:custGeom>
            <a:avLst/>
            <a:gdLst/>
            <a:ahLst/>
            <a:cxnLst/>
            <a:rect l="l" t="t" r="r" b="b"/>
            <a:pathLst>
              <a:path w="34290" h="94614">
                <a:moveTo>
                  <a:pt x="26136" y="94620"/>
                </a:moveTo>
                <a:lnTo>
                  <a:pt x="16802" y="94620"/>
                </a:lnTo>
                <a:lnTo>
                  <a:pt x="7467" y="94620"/>
                </a:lnTo>
                <a:lnTo>
                  <a:pt x="0" y="87150"/>
                </a:lnTo>
                <a:lnTo>
                  <a:pt x="0" y="7470"/>
                </a:lnTo>
                <a:lnTo>
                  <a:pt x="7467" y="0"/>
                </a:lnTo>
                <a:lnTo>
                  <a:pt x="26136" y="0"/>
                </a:lnTo>
                <a:lnTo>
                  <a:pt x="34226" y="7470"/>
                </a:lnTo>
                <a:lnTo>
                  <a:pt x="34226" y="87150"/>
                </a:lnTo>
                <a:lnTo>
                  <a:pt x="26136" y="94620"/>
                </a:lnTo>
                <a:close/>
              </a:path>
            </a:pathLst>
          </a:custGeom>
          <a:solidFill>
            <a:srgbClr val="FFFFFF"/>
          </a:solidFill>
        </p:spPr>
        <p:txBody>
          <a:bodyPr wrap="square" lIns="0" tIns="0" rIns="0" bIns="0" rtlCol="0"/>
          <a:lstStyle/>
          <a:p>
            <a:endParaRPr/>
          </a:p>
        </p:txBody>
      </p:sp>
      <p:sp>
        <p:nvSpPr>
          <p:cNvPr id="60" name="object 60"/>
          <p:cNvSpPr/>
          <p:nvPr/>
        </p:nvSpPr>
        <p:spPr>
          <a:xfrm>
            <a:off x="10851586" y="6482055"/>
            <a:ext cx="52069" cy="376555"/>
          </a:xfrm>
          <a:custGeom>
            <a:avLst/>
            <a:gdLst/>
            <a:ahLst/>
            <a:cxnLst/>
            <a:rect l="l" t="t" r="r" b="b"/>
            <a:pathLst>
              <a:path w="52070" h="376554">
                <a:moveTo>
                  <a:pt x="51651" y="375945"/>
                </a:moveTo>
                <a:lnTo>
                  <a:pt x="0" y="37594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45"/>
                </a:lnTo>
                <a:close/>
              </a:path>
            </a:pathLst>
          </a:custGeom>
          <a:solidFill>
            <a:srgbClr val="FFFFFF"/>
          </a:solidFill>
        </p:spPr>
        <p:txBody>
          <a:bodyPr wrap="square" lIns="0" tIns="0" rIns="0" bIns="0" rtlCol="0"/>
          <a:lstStyle/>
          <a:p>
            <a:endParaRPr/>
          </a:p>
        </p:txBody>
      </p:sp>
      <p:sp>
        <p:nvSpPr>
          <p:cNvPr id="61" name="object 61"/>
          <p:cNvSpPr/>
          <p:nvPr/>
        </p:nvSpPr>
        <p:spPr>
          <a:xfrm>
            <a:off x="10857189" y="5705794"/>
            <a:ext cx="41275" cy="60960"/>
          </a:xfrm>
          <a:custGeom>
            <a:avLst/>
            <a:gdLst/>
            <a:ahLst/>
            <a:cxnLst/>
            <a:rect l="l" t="t" r="r" b="b"/>
            <a:pathLst>
              <a:path w="41275" h="60960">
                <a:moveTo>
                  <a:pt x="21158" y="60382"/>
                </a:moveTo>
                <a:lnTo>
                  <a:pt x="12864" y="58738"/>
                </a:lnTo>
                <a:lnTo>
                  <a:pt x="6145" y="54235"/>
                </a:lnTo>
                <a:lnTo>
                  <a:pt x="1643" y="47514"/>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514"/>
                </a:lnTo>
                <a:lnTo>
                  <a:pt x="35549" y="54235"/>
                </a:lnTo>
                <a:lnTo>
                  <a:pt x="29258" y="58738"/>
                </a:lnTo>
                <a:lnTo>
                  <a:pt x="21158" y="60382"/>
                </a:lnTo>
                <a:close/>
              </a:path>
            </a:pathLst>
          </a:custGeom>
          <a:solidFill>
            <a:srgbClr val="FFFFFF"/>
          </a:solidFill>
        </p:spPr>
        <p:txBody>
          <a:bodyPr wrap="square" lIns="0" tIns="0" rIns="0" bIns="0" rtlCol="0"/>
          <a:lstStyle/>
          <a:p>
            <a:endParaRPr/>
          </a:p>
        </p:txBody>
      </p:sp>
      <p:sp>
        <p:nvSpPr>
          <p:cNvPr id="62" name="object 62"/>
          <p:cNvSpPr/>
          <p:nvPr/>
        </p:nvSpPr>
        <p:spPr>
          <a:xfrm>
            <a:off x="10699123" y="572011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63" name="object 63"/>
          <p:cNvSpPr/>
          <p:nvPr/>
        </p:nvSpPr>
        <p:spPr>
          <a:xfrm>
            <a:off x="10706592" y="625608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64" name="object 64"/>
          <p:cNvSpPr/>
          <p:nvPr/>
        </p:nvSpPr>
        <p:spPr>
          <a:xfrm>
            <a:off x="10855947" y="425660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65" name="object 65"/>
          <p:cNvSpPr/>
          <p:nvPr/>
        </p:nvSpPr>
        <p:spPr>
          <a:xfrm>
            <a:off x="12078158" y="5804768"/>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66" name="object 66"/>
          <p:cNvSpPr/>
          <p:nvPr/>
        </p:nvSpPr>
        <p:spPr>
          <a:xfrm>
            <a:off x="11928183" y="518849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67" name="object 67"/>
          <p:cNvSpPr/>
          <p:nvPr/>
        </p:nvSpPr>
        <p:spPr>
          <a:xfrm>
            <a:off x="11932540" y="4222990"/>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68" name="object 68"/>
          <p:cNvSpPr/>
          <p:nvPr/>
        </p:nvSpPr>
        <p:spPr>
          <a:xfrm>
            <a:off x="11929429" y="5598096"/>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811"/>
                </a:lnTo>
                <a:lnTo>
                  <a:pt x="35860" y="73533"/>
                </a:lnTo>
                <a:lnTo>
                  <a:pt x="29355" y="78036"/>
                </a:lnTo>
                <a:lnTo>
                  <a:pt x="21158" y="79680"/>
                </a:lnTo>
                <a:close/>
              </a:path>
            </a:pathLst>
          </a:custGeom>
          <a:solidFill>
            <a:srgbClr val="FFFFFF"/>
          </a:solidFill>
        </p:spPr>
        <p:txBody>
          <a:bodyPr wrap="square" lIns="0" tIns="0" rIns="0" bIns="0" rtlCol="0"/>
          <a:lstStyle/>
          <a:p>
            <a:endParaRPr/>
          </a:p>
        </p:txBody>
      </p:sp>
      <p:sp>
        <p:nvSpPr>
          <p:cNvPr id="69" name="object 69"/>
          <p:cNvSpPr/>
          <p:nvPr/>
        </p:nvSpPr>
        <p:spPr>
          <a:xfrm>
            <a:off x="11928185" y="436492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70" name="object 70"/>
          <p:cNvSpPr/>
          <p:nvPr/>
        </p:nvSpPr>
        <p:spPr>
          <a:xfrm>
            <a:off x="11932543" y="5494759"/>
            <a:ext cx="34925" cy="53975"/>
          </a:xfrm>
          <a:custGeom>
            <a:avLst/>
            <a:gdLst/>
            <a:ahLst/>
            <a:cxnLst/>
            <a:rect l="l" t="t" r="r" b="b"/>
            <a:pathLst>
              <a:path w="34925" h="53975">
                <a:moveTo>
                  <a:pt x="28003" y="53535"/>
                </a:moveTo>
                <a:lnTo>
                  <a:pt x="8089" y="53535"/>
                </a:lnTo>
                <a:lnTo>
                  <a:pt x="0" y="45442"/>
                </a:lnTo>
                <a:lnTo>
                  <a:pt x="0" y="7470"/>
                </a:lnTo>
                <a:lnTo>
                  <a:pt x="8089" y="0"/>
                </a:lnTo>
                <a:lnTo>
                  <a:pt x="18046" y="0"/>
                </a:lnTo>
                <a:lnTo>
                  <a:pt x="28003" y="0"/>
                </a:lnTo>
                <a:lnTo>
                  <a:pt x="34849" y="7470"/>
                </a:lnTo>
                <a:lnTo>
                  <a:pt x="34849" y="45442"/>
                </a:lnTo>
                <a:lnTo>
                  <a:pt x="28003" y="53535"/>
                </a:lnTo>
                <a:close/>
              </a:path>
            </a:pathLst>
          </a:custGeom>
          <a:solidFill>
            <a:srgbClr val="FFFFFF"/>
          </a:solidFill>
        </p:spPr>
        <p:txBody>
          <a:bodyPr wrap="square" lIns="0" tIns="0" rIns="0" bIns="0" rtlCol="0"/>
          <a:lstStyle/>
          <a:p>
            <a:endParaRPr/>
          </a:p>
        </p:txBody>
      </p:sp>
      <p:sp>
        <p:nvSpPr>
          <p:cNvPr id="71" name="object 71"/>
          <p:cNvSpPr/>
          <p:nvPr/>
        </p:nvSpPr>
        <p:spPr>
          <a:xfrm>
            <a:off x="11929433" y="6028865"/>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72" name="object 72"/>
          <p:cNvSpPr/>
          <p:nvPr/>
        </p:nvSpPr>
        <p:spPr>
          <a:xfrm>
            <a:off x="11932545" y="5369635"/>
            <a:ext cx="34290" cy="81280"/>
          </a:xfrm>
          <a:custGeom>
            <a:avLst/>
            <a:gdLst/>
            <a:ahLst/>
            <a:cxnLst/>
            <a:rect l="l" t="t" r="r" b="b"/>
            <a:pathLst>
              <a:path w="34290" h="81279">
                <a:moveTo>
                  <a:pt x="26136" y="80925"/>
                </a:moveTo>
                <a:lnTo>
                  <a:pt x="7467" y="80925"/>
                </a:lnTo>
                <a:lnTo>
                  <a:pt x="0" y="73455"/>
                </a:lnTo>
                <a:lnTo>
                  <a:pt x="0" y="7470"/>
                </a:lnTo>
                <a:lnTo>
                  <a:pt x="7467" y="0"/>
                </a:lnTo>
                <a:lnTo>
                  <a:pt x="16802"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73" name="object 73"/>
          <p:cNvSpPr/>
          <p:nvPr/>
        </p:nvSpPr>
        <p:spPr>
          <a:xfrm>
            <a:off x="11778831" y="5255717"/>
            <a:ext cx="35560" cy="179070"/>
          </a:xfrm>
          <a:custGeom>
            <a:avLst/>
            <a:gdLst/>
            <a:ahLst/>
            <a:cxnLst/>
            <a:rect l="l" t="t" r="r" b="b"/>
            <a:pathLst>
              <a:path w="35559" h="179070">
                <a:moveTo>
                  <a:pt x="34848" y="7480"/>
                </a:moveTo>
                <a:lnTo>
                  <a:pt x="26758" y="0"/>
                </a:lnTo>
                <a:lnTo>
                  <a:pt x="17424" y="0"/>
                </a:lnTo>
                <a:lnTo>
                  <a:pt x="7467" y="0"/>
                </a:lnTo>
                <a:lnTo>
                  <a:pt x="0" y="7480"/>
                </a:lnTo>
                <a:lnTo>
                  <a:pt x="0" y="59766"/>
                </a:lnTo>
                <a:lnTo>
                  <a:pt x="7467" y="67233"/>
                </a:lnTo>
                <a:lnTo>
                  <a:pt x="26758" y="67233"/>
                </a:lnTo>
                <a:lnTo>
                  <a:pt x="34848" y="59766"/>
                </a:lnTo>
                <a:lnTo>
                  <a:pt x="34848" y="7480"/>
                </a:lnTo>
                <a:close/>
              </a:path>
              <a:path w="35559" h="179070">
                <a:moveTo>
                  <a:pt x="35471" y="118910"/>
                </a:moveTo>
                <a:lnTo>
                  <a:pt x="28003" y="111429"/>
                </a:lnTo>
                <a:lnTo>
                  <a:pt x="18046" y="111429"/>
                </a:lnTo>
                <a:lnTo>
                  <a:pt x="8712" y="111429"/>
                </a:lnTo>
                <a:lnTo>
                  <a:pt x="622" y="118910"/>
                </a:lnTo>
                <a:lnTo>
                  <a:pt x="622" y="171196"/>
                </a:lnTo>
                <a:lnTo>
                  <a:pt x="8712" y="178663"/>
                </a:lnTo>
                <a:lnTo>
                  <a:pt x="28003" y="178663"/>
                </a:lnTo>
                <a:lnTo>
                  <a:pt x="35471" y="171196"/>
                </a:lnTo>
                <a:lnTo>
                  <a:pt x="35471" y="118910"/>
                </a:lnTo>
                <a:close/>
              </a:path>
            </a:pathLst>
          </a:custGeom>
          <a:solidFill>
            <a:srgbClr val="FFFFFF"/>
          </a:solidFill>
        </p:spPr>
        <p:txBody>
          <a:bodyPr wrap="square" lIns="0" tIns="0" rIns="0" bIns="0" rtlCol="0"/>
          <a:lstStyle/>
          <a:p>
            <a:endParaRPr/>
          </a:p>
        </p:txBody>
      </p:sp>
      <p:sp>
        <p:nvSpPr>
          <p:cNvPr id="74" name="object 74"/>
          <p:cNvSpPr/>
          <p:nvPr/>
        </p:nvSpPr>
        <p:spPr>
          <a:xfrm>
            <a:off x="11775726" y="6117258"/>
            <a:ext cx="42545" cy="99695"/>
          </a:xfrm>
          <a:custGeom>
            <a:avLst/>
            <a:gdLst/>
            <a:ahLst/>
            <a:cxnLst/>
            <a:rect l="l" t="t" r="r" b="b"/>
            <a:pathLst>
              <a:path w="42545" h="99695">
                <a:moveTo>
                  <a:pt x="21780" y="99600"/>
                </a:moveTo>
                <a:lnTo>
                  <a:pt x="13389" y="97956"/>
                </a:lnTo>
                <a:lnTo>
                  <a:pt x="6456" y="93453"/>
                </a:lnTo>
                <a:lnTo>
                  <a:pt x="1740" y="86732"/>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732"/>
                </a:lnTo>
                <a:lnTo>
                  <a:pt x="36482" y="93453"/>
                </a:lnTo>
                <a:lnTo>
                  <a:pt x="29977" y="97956"/>
                </a:lnTo>
                <a:lnTo>
                  <a:pt x="21780" y="99600"/>
                </a:lnTo>
                <a:close/>
              </a:path>
            </a:pathLst>
          </a:custGeom>
          <a:solidFill>
            <a:srgbClr val="FFFFFF"/>
          </a:solidFill>
        </p:spPr>
        <p:txBody>
          <a:bodyPr wrap="square" lIns="0" tIns="0" rIns="0" bIns="0" rtlCol="0"/>
          <a:lstStyle/>
          <a:p>
            <a:endParaRPr/>
          </a:p>
        </p:txBody>
      </p:sp>
      <p:sp>
        <p:nvSpPr>
          <p:cNvPr id="75" name="object 75"/>
          <p:cNvSpPr/>
          <p:nvPr/>
        </p:nvSpPr>
        <p:spPr>
          <a:xfrm>
            <a:off x="11928192" y="6398006"/>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76" name="object 76"/>
          <p:cNvSpPr/>
          <p:nvPr/>
        </p:nvSpPr>
        <p:spPr>
          <a:xfrm>
            <a:off x="11775105" y="6506320"/>
            <a:ext cx="42545" cy="100330"/>
          </a:xfrm>
          <a:custGeom>
            <a:avLst/>
            <a:gdLst/>
            <a:ahLst/>
            <a:cxnLst/>
            <a:rect l="l" t="t" r="r" b="b"/>
            <a:pathLst>
              <a:path w="42545"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190" y="1643"/>
                </a:lnTo>
                <a:lnTo>
                  <a:pt x="35938" y="6147"/>
                </a:lnTo>
                <a:lnTo>
                  <a:pt x="40586" y="12868"/>
                </a:lnTo>
                <a:lnTo>
                  <a:pt x="42316" y="21165"/>
                </a:lnTo>
                <a:lnTo>
                  <a:pt x="42316" y="79057"/>
                </a:lnTo>
                <a:lnTo>
                  <a:pt x="40586" y="87091"/>
                </a:lnTo>
                <a:lnTo>
                  <a:pt x="35938" y="93842"/>
                </a:lnTo>
                <a:lnTo>
                  <a:pt x="29190" y="98491"/>
                </a:lnTo>
                <a:lnTo>
                  <a:pt x="21158" y="100222"/>
                </a:lnTo>
                <a:close/>
              </a:path>
            </a:pathLst>
          </a:custGeom>
          <a:solidFill>
            <a:srgbClr val="FFFFFF"/>
          </a:solidFill>
        </p:spPr>
        <p:txBody>
          <a:bodyPr wrap="square" lIns="0" tIns="0" rIns="0" bIns="0" rtlCol="0"/>
          <a:lstStyle/>
          <a:p>
            <a:endParaRPr/>
          </a:p>
        </p:txBody>
      </p:sp>
      <p:sp>
        <p:nvSpPr>
          <p:cNvPr id="77" name="object 77"/>
          <p:cNvSpPr/>
          <p:nvPr/>
        </p:nvSpPr>
        <p:spPr>
          <a:xfrm>
            <a:off x="11778831" y="6272263"/>
            <a:ext cx="35560" cy="179070"/>
          </a:xfrm>
          <a:custGeom>
            <a:avLst/>
            <a:gdLst/>
            <a:ahLst/>
            <a:cxnLst/>
            <a:rect l="l" t="t" r="r" b="b"/>
            <a:pathLst>
              <a:path w="35559" h="179070">
                <a:moveTo>
                  <a:pt x="34848" y="119519"/>
                </a:moveTo>
                <a:lnTo>
                  <a:pt x="26758" y="111429"/>
                </a:lnTo>
                <a:lnTo>
                  <a:pt x="7467" y="111429"/>
                </a:lnTo>
                <a:lnTo>
                  <a:pt x="0" y="119519"/>
                </a:lnTo>
                <a:lnTo>
                  <a:pt x="0" y="161226"/>
                </a:lnTo>
                <a:lnTo>
                  <a:pt x="0" y="171196"/>
                </a:lnTo>
                <a:lnTo>
                  <a:pt x="7467" y="178663"/>
                </a:lnTo>
                <a:lnTo>
                  <a:pt x="26758" y="178663"/>
                </a:lnTo>
                <a:lnTo>
                  <a:pt x="34848" y="171196"/>
                </a:lnTo>
                <a:lnTo>
                  <a:pt x="34848" y="119519"/>
                </a:lnTo>
                <a:close/>
              </a:path>
              <a:path w="35559" h="179070">
                <a:moveTo>
                  <a:pt x="35471" y="8089"/>
                </a:moveTo>
                <a:lnTo>
                  <a:pt x="28003" y="0"/>
                </a:lnTo>
                <a:lnTo>
                  <a:pt x="8712" y="0"/>
                </a:lnTo>
                <a:lnTo>
                  <a:pt x="622" y="8089"/>
                </a:lnTo>
                <a:lnTo>
                  <a:pt x="622" y="59766"/>
                </a:lnTo>
                <a:lnTo>
                  <a:pt x="8712" y="67233"/>
                </a:lnTo>
                <a:lnTo>
                  <a:pt x="18046" y="67233"/>
                </a:lnTo>
                <a:lnTo>
                  <a:pt x="28003" y="67233"/>
                </a:lnTo>
                <a:lnTo>
                  <a:pt x="35471" y="59766"/>
                </a:lnTo>
                <a:lnTo>
                  <a:pt x="35471" y="8089"/>
                </a:lnTo>
                <a:close/>
              </a:path>
            </a:pathLst>
          </a:custGeom>
          <a:solidFill>
            <a:srgbClr val="FFFFFF"/>
          </a:solidFill>
        </p:spPr>
        <p:txBody>
          <a:bodyPr wrap="square" lIns="0" tIns="0" rIns="0" bIns="0" rtlCol="0"/>
          <a:lstStyle/>
          <a:p>
            <a:endParaRPr/>
          </a:p>
        </p:txBody>
      </p:sp>
      <p:sp>
        <p:nvSpPr>
          <p:cNvPr id="78" name="object 78"/>
          <p:cNvSpPr/>
          <p:nvPr/>
        </p:nvSpPr>
        <p:spPr>
          <a:xfrm>
            <a:off x="11771373" y="5634816"/>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5802" y="2071"/>
                </a:lnTo>
                <a:lnTo>
                  <a:pt x="43717" y="7703"/>
                </a:lnTo>
                <a:lnTo>
                  <a:pt x="49065" y="16019"/>
                </a:lnTo>
                <a:lnTo>
                  <a:pt x="51029" y="26145"/>
                </a:lnTo>
                <a:lnTo>
                  <a:pt x="51029" y="410851"/>
                </a:lnTo>
                <a:lnTo>
                  <a:pt x="49065" y="420976"/>
                </a:lnTo>
                <a:lnTo>
                  <a:pt x="43717" y="429292"/>
                </a:lnTo>
                <a:lnTo>
                  <a:pt x="35802" y="434924"/>
                </a:lnTo>
                <a:lnTo>
                  <a:pt x="26136" y="436996"/>
                </a:lnTo>
                <a:close/>
              </a:path>
            </a:pathLst>
          </a:custGeom>
          <a:solidFill>
            <a:srgbClr val="FFFFFF"/>
          </a:solidFill>
        </p:spPr>
        <p:txBody>
          <a:bodyPr wrap="square" lIns="0" tIns="0" rIns="0" bIns="0" rtlCol="0"/>
          <a:lstStyle/>
          <a:p>
            <a:endParaRPr/>
          </a:p>
        </p:txBody>
      </p:sp>
      <p:sp>
        <p:nvSpPr>
          <p:cNvPr id="79" name="object 79"/>
          <p:cNvSpPr/>
          <p:nvPr/>
        </p:nvSpPr>
        <p:spPr>
          <a:xfrm>
            <a:off x="11923840" y="6566701"/>
            <a:ext cx="51435" cy="291465"/>
          </a:xfrm>
          <a:custGeom>
            <a:avLst/>
            <a:gdLst/>
            <a:ahLst/>
            <a:cxnLst/>
            <a:rect l="l" t="t" r="r" b="b"/>
            <a:pathLst>
              <a:path w="51434" h="291465">
                <a:moveTo>
                  <a:pt x="51029" y="291298"/>
                </a:moveTo>
                <a:lnTo>
                  <a:pt x="0" y="291298"/>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98"/>
                </a:lnTo>
                <a:close/>
              </a:path>
            </a:pathLst>
          </a:custGeom>
          <a:solidFill>
            <a:srgbClr val="FFFFFF"/>
          </a:solidFill>
        </p:spPr>
        <p:txBody>
          <a:bodyPr wrap="square" lIns="0" tIns="0" rIns="0" bIns="0" rtlCol="0"/>
          <a:lstStyle/>
          <a:p>
            <a:endParaRPr/>
          </a:p>
        </p:txBody>
      </p:sp>
      <p:sp>
        <p:nvSpPr>
          <p:cNvPr id="80" name="object 80"/>
          <p:cNvSpPr/>
          <p:nvPr/>
        </p:nvSpPr>
        <p:spPr>
          <a:xfrm>
            <a:off x="11775731" y="5489772"/>
            <a:ext cx="42545" cy="100330"/>
          </a:xfrm>
          <a:custGeom>
            <a:avLst/>
            <a:gdLst/>
            <a:ahLst/>
            <a:cxnLst/>
            <a:rect l="l" t="t" r="r" b="b"/>
            <a:pathLst>
              <a:path w="42545" h="100329">
                <a:moveTo>
                  <a:pt x="21780" y="100222"/>
                </a:moveTo>
                <a:lnTo>
                  <a:pt x="13389" y="98481"/>
                </a:lnTo>
                <a:lnTo>
                  <a:pt x="6456" y="93764"/>
                </a:lnTo>
                <a:lnTo>
                  <a:pt x="1740" y="86829"/>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829"/>
                </a:lnTo>
                <a:lnTo>
                  <a:pt x="36482" y="93764"/>
                </a:lnTo>
                <a:lnTo>
                  <a:pt x="29977" y="98481"/>
                </a:lnTo>
                <a:lnTo>
                  <a:pt x="21780" y="100222"/>
                </a:lnTo>
                <a:close/>
              </a:path>
            </a:pathLst>
          </a:custGeom>
          <a:solidFill>
            <a:srgbClr val="FFFFFF"/>
          </a:solidFill>
        </p:spPr>
        <p:txBody>
          <a:bodyPr wrap="square" lIns="0" tIns="0" rIns="0" bIns="0" rtlCol="0"/>
          <a:lstStyle/>
          <a:p>
            <a:endParaRPr/>
          </a:p>
        </p:txBody>
      </p:sp>
      <p:sp>
        <p:nvSpPr>
          <p:cNvPr id="81" name="object 81"/>
          <p:cNvSpPr/>
          <p:nvPr/>
        </p:nvSpPr>
        <p:spPr>
          <a:xfrm>
            <a:off x="12082529" y="5940463"/>
            <a:ext cx="41910" cy="60960"/>
          </a:xfrm>
          <a:custGeom>
            <a:avLst/>
            <a:gdLst/>
            <a:ahLst/>
            <a:cxnLst/>
            <a:rect l="l" t="t" r="r" b="b"/>
            <a:pathLst>
              <a:path w="41909" h="60960">
                <a:moveTo>
                  <a:pt x="21158" y="60382"/>
                </a:moveTo>
                <a:lnTo>
                  <a:pt x="13126" y="58651"/>
                </a:lnTo>
                <a:lnTo>
                  <a:pt x="6378" y="54002"/>
                </a:lnTo>
                <a:lnTo>
                  <a:pt x="1730" y="47251"/>
                </a:lnTo>
                <a:lnTo>
                  <a:pt x="0" y="39217"/>
                </a:lnTo>
                <a:lnTo>
                  <a:pt x="0" y="21787"/>
                </a:lnTo>
                <a:lnTo>
                  <a:pt x="1730" y="13393"/>
                </a:lnTo>
                <a:lnTo>
                  <a:pt x="6378" y="6458"/>
                </a:lnTo>
                <a:lnTo>
                  <a:pt x="13126" y="1741"/>
                </a:lnTo>
                <a:lnTo>
                  <a:pt x="21158" y="0"/>
                </a:lnTo>
                <a:lnTo>
                  <a:pt x="29355" y="1741"/>
                </a:lnTo>
                <a:lnTo>
                  <a:pt x="35860" y="6458"/>
                </a:lnTo>
                <a:lnTo>
                  <a:pt x="40148" y="13393"/>
                </a:lnTo>
                <a:lnTo>
                  <a:pt x="41694" y="21787"/>
                </a:lnTo>
                <a:lnTo>
                  <a:pt x="41694" y="39217"/>
                </a:lnTo>
                <a:lnTo>
                  <a:pt x="40148" y="47251"/>
                </a:lnTo>
                <a:lnTo>
                  <a:pt x="35860" y="54002"/>
                </a:lnTo>
                <a:lnTo>
                  <a:pt x="29355" y="58651"/>
                </a:lnTo>
                <a:lnTo>
                  <a:pt x="21158" y="60382"/>
                </a:lnTo>
                <a:close/>
              </a:path>
            </a:pathLst>
          </a:custGeom>
          <a:solidFill>
            <a:srgbClr val="FFFFFF"/>
          </a:solidFill>
        </p:spPr>
        <p:txBody>
          <a:bodyPr wrap="square" lIns="0" tIns="0" rIns="0" bIns="0" rtlCol="0"/>
          <a:lstStyle/>
          <a:p>
            <a:endParaRPr/>
          </a:p>
        </p:txBody>
      </p:sp>
      <p:sp>
        <p:nvSpPr>
          <p:cNvPr id="82" name="object 82"/>
          <p:cNvSpPr/>
          <p:nvPr/>
        </p:nvSpPr>
        <p:spPr>
          <a:xfrm>
            <a:off x="12081286" y="6289686"/>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83" name="object 83"/>
          <p:cNvSpPr/>
          <p:nvPr/>
        </p:nvSpPr>
        <p:spPr>
          <a:xfrm>
            <a:off x="12085642" y="5482923"/>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84" name="object 84"/>
          <p:cNvSpPr/>
          <p:nvPr/>
        </p:nvSpPr>
        <p:spPr>
          <a:xfrm>
            <a:off x="12082526" y="5622366"/>
            <a:ext cx="41910" cy="144145"/>
          </a:xfrm>
          <a:custGeom>
            <a:avLst/>
            <a:gdLst/>
            <a:ahLst/>
            <a:cxnLst/>
            <a:rect l="l" t="t" r="r" b="b"/>
            <a:pathLst>
              <a:path w="41909" h="144145">
                <a:moveTo>
                  <a:pt x="37960" y="7467"/>
                </a:moveTo>
                <a:lnTo>
                  <a:pt x="31115" y="0"/>
                </a:lnTo>
                <a:lnTo>
                  <a:pt x="21158" y="0"/>
                </a:lnTo>
                <a:lnTo>
                  <a:pt x="11201" y="0"/>
                </a:lnTo>
                <a:lnTo>
                  <a:pt x="3733" y="7467"/>
                </a:lnTo>
                <a:lnTo>
                  <a:pt x="3733" y="31750"/>
                </a:lnTo>
                <a:lnTo>
                  <a:pt x="11201" y="39839"/>
                </a:lnTo>
                <a:lnTo>
                  <a:pt x="31115" y="39839"/>
                </a:lnTo>
                <a:lnTo>
                  <a:pt x="37960" y="31750"/>
                </a:lnTo>
                <a:lnTo>
                  <a:pt x="37960" y="7467"/>
                </a:lnTo>
                <a:close/>
              </a:path>
              <a:path w="41909" h="144145">
                <a:moveTo>
                  <a:pt x="41694" y="105206"/>
                </a:moveTo>
                <a:lnTo>
                  <a:pt x="40144" y="96812"/>
                </a:lnTo>
                <a:lnTo>
                  <a:pt x="35864" y="89877"/>
                </a:lnTo>
                <a:lnTo>
                  <a:pt x="29349" y="85153"/>
                </a:lnTo>
                <a:lnTo>
                  <a:pt x="21158" y="83413"/>
                </a:lnTo>
                <a:lnTo>
                  <a:pt x="13131" y="85153"/>
                </a:lnTo>
                <a:lnTo>
                  <a:pt x="6375" y="89877"/>
                </a:lnTo>
                <a:lnTo>
                  <a:pt x="1727" y="96812"/>
                </a:lnTo>
                <a:lnTo>
                  <a:pt x="0" y="105206"/>
                </a:lnTo>
                <a:lnTo>
                  <a:pt x="0" y="122631"/>
                </a:lnTo>
                <a:lnTo>
                  <a:pt x="1727" y="130937"/>
                </a:lnTo>
                <a:lnTo>
                  <a:pt x="6375" y="137655"/>
                </a:lnTo>
                <a:lnTo>
                  <a:pt x="13131" y="142163"/>
                </a:lnTo>
                <a:lnTo>
                  <a:pt x="21158" y="143802"/>
                </a:lnTo>
                <a:lnTo>
                  <a:pt x="29349" y="142163"/>
                </a:lnTo>
                <a:lnTo>
                  <a:pt x="35864" y="137655"/>
                </a:lnTo>
                <a:lnTo>
                  <a:pt x="40144" y="130937"/>
                </a:lnTo>
                <a:lnTo>
                  <a:pt x="41694" y="122631"/>
                </a:lnTo>
                <a:lnTo>
                  <a:pt x="41694" y="105206"/>
                </a:lnTo>
                <a:close/>
              </a:path>
            </a:pathLst>
          </a:custGeom>
          <a:solidFill>
            <a:srgbClr val="FFFFFF"/>
          </a:solidFill>
        </p:spPr>
        <p:txBody>
          <a:bodyPr wrap="square" lIns="0" tIns="0" rIns="0" bIns="0" rtlCol="0"/>
          <a:lstStyle/>
          <a:p>
            <a:endParaRPr/>
          </a:p>
        </p:txBody>
      </p:sp>
      <p:sp>
        <p:nvSpPr>
          <p:cNvPr id="85" name="object 85"/>
          <p:cNvSpPr/>
          <p:nvPr/>
        </p:nvSpPr>
        <p:spPr>
          <a:xfrm>
            <a:off x="12085645" y="6128456"/>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86" name="object 86"/>
          <p:cNvSpPr/>
          <p:nvPr/>
        </p:nvSpPr>
        <p:spPr>
          <a:xfrm>
            <a:off x="10553526" y="5255707"/>
            <a:ext cx="34290" cy="67310"/>
          </a:xfrm>
          <a:custGeom>
            <a:avLst/>
            <a:gdLst/>
            <a:ahLst/>
            <a:cxnLst/>
            <a:rect l="l" t="t" r="r" b="b"/>
            <a:pathLst>
              <a:path w="34290" h="67310">
                <a:moveTo>
                  <a:pt x="26759" y="67230"/>
                </a:moveTo>
                <a:lnTo>
                  <a:pt x="7467" y="67230"/>
                </a:lnTo>
                <a:lnTo>
                  <a:pt x="0" y="59760"/>
                </a:lnTo>
                <a:lnTo>
                  <a:pt x="0" y="7470"/>
                </a:lnTo>
                <a:lnTo>
                  <a:pt x="7467" y="0"/>
                </a:lnTo>
                <a:lnTo>
                  <a:pt x="16802"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87" name="object 87"/>
          <p:cNvSpPr/>
          <p:nvPr/>
        </p:nvSpPr>
        <p:spPr>
          <a:xfrm>
            <a:off x="12086269" y="6044417"/>
            <a:ext cx="34290" cy="40640"/>
          </a:xfrm>
          <a:custGeom>
            <a:avLst/>
            <a:gdLst/>
            <a:ahLst/>
            <a:cxnLst/>
            <a:rect l="l" t="t" r="r" b="b"/>
            <a:pathLst>
              <a:path w="34290" h="40639">
                <a:moveTo>
                  <a:pt x="27381" y="40462"/>
                </a:moveTo>
                <a:lnTo>
                  <a:pt x="7467" y="40462"/>
                </a:lnTo>
                <a:lnTo>
                  <a:pt x="0" y="32370"/>
                </a:lnTo>
                <a:lnTo>
                  <a:pt x="0" y="8092"/>
                </a:lnTo>
                <a:lnTo>
                  <a:pt x="7467" y="0"/>
                </a:lnTo>
                <a:lnTo>
                  <a:pt x="27381" y="0"/>
                </a:lnTo>
                <a:lnTo>
                  <a:pt x="34226" y="8092"/>
                </a:lnTo>
                <a:lnTo>
                  <a:pt x="34226" y="18052"/>
                </a:lnTo>
                <a:lnTo>
                  <a:pt x="34226" y="32370"/>
                </a:lnTo>
                <a:lnTo>
                  <a:pt x="27381" y="40462"/>
                </a:lnTo>
                <a:close/>
              </a:path>
            </a:pathLst>
          </a:custGeom>
          <a:solidFill>
            <a:srgbClr val="FFFFFF"/>
          </a:solidFill>
        </p:spPr>
        <p:txBody>
          <a:bodyPr wrap="square" lIns="0" tIns="0" rIns="0" bIns="0" rtlCol="0"/>
          <a:lstStyle/>
          <a:p>
            <a:endParaRPr/>
          </a:p>
        </p:txBody>
      </p:sp>
      <p:sp>
        <p:nvSpPr>
          <p:cNvPr id="88" name="object 88"/>
          <p:cNvSpPr/>
          <p:nvPr/>
        </p:nvSpPr>
        <p:spPr>
          <a:xfrm>
            <a:off x="11932560" y="6158334"/>
            <a:ext cx="34925" cy="54610"/>
          </a:xfrm>
          <a:custGeom>
            <a:avLst/>
            <a:gdLst/>
            <a:ahLst/>
            <a:cxnLst/>
            <a:rect l="l" t="t" r="r" b="b"/>
            <a:pathLst>
              <a:path w="34925" h="54610">
                <a:moveTo>
                  <a:pt x="28003"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8003" y="0"/>
                </a:lnTo>
                <a:lnTo>
                  <a:pt x="34849" y="8092"/>
                </a:lnTo>
                <a:lnTo>
                  <a:pt x="34849" y="46065"/>
                </a:lnTo>
                <a:lnTo>
                  <a:pt x="28003" y="54157"/>
                </a:lnTo>
                <a:close/>
              </a:path>
            </a:pathLst>
          </a:custGeom>
          <a:solidFill>
            <a:srgbClr val="FFFFFF"/>
          </a:solidFill>
        </p:spPr>
        <p:txBody>
          <a:bodyPr wrap="square" lIns="0" tIns="0" rIns="0" bIns="0" rtlCol="0"/>
          <a:lstStyle/>
          <a:p>
            <a:endParaRPr/>
          </a:p>
        </p:txBody>
      </p:sp>
      <p:sp>
        <p:nvSpPr>
          <p:cNvPr id="89" name="object 89"/>
          <p:cNvSpPr/>
          <p:nvPr/>
        </p:nvSpPr>
        <p:spPr>
          <a:xfrm>
            <a:off x="12076936" y="6482034"/>
            <a:ext cx="52069" cy="376555"/>
          </a:xfrm>
          <a:custGeom>
            <a:avLst/>
            <a:gdLst/>
            <a:ahLst/>
            <a:cxnLst/>
            <a:rect l="l" t="t" r="r" b="b"/>
            <a:pathLst>
              <a:path w="52070" h="376554">
                <a:moveTo>
                  <a:pt x="51651" y="375965"/>
                </a:moveTo>
                <a:lnTo>
                  <a:pt x="0" y="37596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65"/>
                </a:lnTo>
                <a:close/>
              </a:path>
            </a:pathLst>
          </a:custGeom>
          <a:solidFill>
            <a:srgbClr val="FFFFFF"/>
          </a:solidFill>
        </p:spPr>
        <p:txBody>
          <a:bodyPr wrap="square" lIns="0" tIns="0" rIns="0" bIns="0" rtlCol="0"/>
          <a:lstStyle/>
          <a:p>
            <a:endParaRPr/>
          </a:p>
        </p:txBody>
      </p:sp>
      <p:sp>
        <p:nvSpPr>
          <p:cNvPr id="90" name="object 90"/>
          <p:cNvSpPr/>
          <p:nvPr/>
        </p:nvSpPr>
        <p:spPr>
          <a:xfrm>
            <a:off x="11924471" y="572009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91" name="object 91"/>
          <p:cNvSpPr/>
          <p:nvPr/>
        </p:nvSpPr>
        <p:spPr>
          <a:xfrm>
            <a:off x="11932562" y="6256065"/>
            <a:ext cx="34290" cy="81915"/>
          </a:xfrm>
          <a:custGeom>
            <a:avLst/>
            <a:gdLst/>
            <a:ahLst/>
            <a:cxnLst/>
            <a:rect l="l" t="t" r="r" b="b"/>
            <a:pathLst>
              <a:path w="34290" h="81914">
                <a:moveTo>
                  <a:pt x="26136" y="81547"/>
                </a:moveTo>
                <a:lnTo>
                  <a:pt x="7467" y="81547"/>
                </a:lnTo>
                <a:lnTo>
                  <a:pt x="0" y="73455"/>
                </a:lnTo>
                <a:lnTo>
                  <a:pt x="0" y="64117"/>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92" name="object 92"/>
          <p:cNvSpPr/>
          <p:nvPr/>
        </p:nvSpPr>
        <p:spPr>
          <a:xfrm>
            <a:off x="12081295" y="5276869"/>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93" name="object 93"/>
          <p:cNvSpPr/>
          <p:nvPr/>
        </p:nvSpPr>
        <p:spPr>
          <a:xfrm>
            <a:off x="12085652" y="4095359"/>
            <a:ext cx="34290" cy="94615"/>
          </a:xfrm>
          <a:custGeom>
            <a:avLst/>
            <a:gdLst/>
            <a:ahLst/>
            <a:cxnLst/>
            <a:rect l="l" t="t" r="r" b="b"/>
            <a:pathLst>
              <a:path w="34290" h="94614">
                <a:moveTo>
                  <a:pt x="26759" y="94620"/>
                </a:moveTo>
                <a:lnTo>
                  <a:pt x="16802" y="94620"/>
                </a:lnTo>
                <a:lnTo>
                  <a:pt x="7467" y="94620"/>
                </a:lnTo>
                <a:lnTo>
                  <a:pt x="0" y="87150"/>
                </a:lnTo>
                <a:lnTo>
                  <a:pt x="0" y="7470"/>
                </a:lnTo>
                <a:lnTo>
                  <a:pt x="7467" y="0"/>
                </a:lnTo>
                <a:lnTo>
                  <a:pt x="26759" y="0"/>
                </a:lnTo>
                <a:lnTo>
                  <a:pt x="34226" y="7470"/>
                </a:lnTo>
                <a:lnTo>
                  <a:pt x="34226" y="87150"/>
                </a:lnTo>
                <a:lnTo>
                  <a:pt x="26759" y="94620"/>
                </a:lnTo>
                <a:close/>
              </a:path>
            </a:pathLst>
          </a:custGeom>
          <a:solidFill>
            <a:srgbClr val="FFFFFF"/>
          </a:solidFill>
        </p:spPr>
        <p:txBody>
          <a:bodyPr wrap="square" lIns="0" tIns="0" rIns="0" bIns="0" rtlCol="0"/>
          <a:lstStyle/>
          <a:p>
            <a:endParaRPr/>
          </a:p>
        </p:txBody>
      </p:sp>
      <p:sp>
        <p:nvSpPr>
          <p:cNvPr id="94" name="object 94"/>
          <p:cNvSpPr/>
          <p:nvPr/>
        </p:nvSpPr>
        <p:spPr>
          <a:xfrm>
            <a:off x="12081297" y="4256587"/>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95" name="object 95"/>
          <p:cNvSpPr/>
          <p:nvPr/>
        </p:nvSpPr>
        <p:spPr>
          <a:xfrm>
            <a:off x="11775122" y="4472594"/>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96" name="object 96"/>
          <p:cNvSpPr/>
          <p:nvPr/>
        </p:nvSpPr>
        <p:spPr>
          <a:xfrm>
            <a:off x="11469561" y="4923916"/>
            <a:ext cx="41275" cy="144145"/>
          </a:xfrm>
          <a:custGeom>
            <a:avLst/>
            <a:gdLst/>
            <a:ahLst/>
            <a:cxnLst/>
            <a:rect l="l" t="t" r="r" b="b"/>
            <a:pathLst>
              <a:path w="41275" h="144145">
                <a:moveTo>
                  <a:pt x="37960" y="112052"/>
                </a:moveTo>
                <a:lnTo>
                  <a:pt x="30492" y="103949"/>
                </a:lnTo>
                <a:lnTo>
                  <a:pt x="21158" y="103949"/>
                </a:lnTo>
                <a:lnTo>
                  <a:pt x="14147" y="105371"/>
                </a:lnTo>
                <a:lnTo>
                  <a:pt x="8407" y="109245"/>
                </a:lnTo>
                <a:lnTo>
                  <a:pt x="4533" y="114985"/>
                </a:lnTo>
                <a:lnTo>
                  <a:pt x="3111" y="122008"/>
                </a:lnTo>
                <a:lnTo>
                  <a:pt x="3111" y="135699"/>
                </a:lnTo>
                <a:lnTo>
                  <a:pt x="11201" y="143789"/>
                </a:lnTo>
                <a:lnTo>
                  <a:pt x="21158" y="143789"/>
                </a:lnTo>
                <a:lnTo>
                  <a:pt x="30492" y="143789"/>
                </a:lnTo>
                <a:lnTo>
                  <a:pt x="37960" y="135699"/>
                </a:lnTo>
                <a:lnTo>
                  <a:pt x="37960" y="112052"/>
                </a:lnTo>
                <a:close/>
              </a:path>
              <a:path w="41275" h="144145">
                <a:moveTo>
                  <a:pt x="41071" y="21158"/>
                </a:moveTo>
                <a:lnTo>
                  <a:pt x="39624" y="12865"/>
                </a:lnTo>
                <a:lnTo>
                  <a:pt x="35560" y="6146"/>
                </a:lnTo>
                <a:lnTo>
                  <a:pt x="29260" y="1638"/>
                </a:lnTo>
                <a:lnTo>
                  <a:pt x="21158" y="0"/>
                </a:lnTo>
                <a:lnTo>
                  <a:pt x="12865" y="1638"/>
                </a:lnTo>
                <a:lnTo>
                  <a:pt x="6146" y="6146"/>
                </a:lnTo>
                <a:lnTo>
                  <a:pt x="1651" y="12865"/>
                </a:lnTo>
                <a:lnTo>
                  <a:pt x="0" y="21158"/>
                </a:lnTo>
                <a:lnTo>
                  <a:pt x="0" y="38595"/>
                </a:lnTo>
                <a:lnTo>
                  <a:pt x="1651" y="46990"/>
                </a:lnTo>
                <a:lnTo>
                  <a:pt x="6146" y="53924"/>
                </a:lnTo>
                <a:lnTo>
                  <a:pt x="12865" y="58635"/>
                </a:lnTo>
                <a:lnTo>
                  <a:pt x="21158" y="60375"/>
                </a:lnTo>
                <a:lnTo>
                  <a:pt x="29260" y="58635"/>
                </a:lnTo>
                <a:lnTo>
                  <a:pt x="35560" y="53924"/>
                </a:lnTo>
                <a:lnTo>
                  <a:pt x="39624" y="46990"/>
                </a:lnTo>
                <a:lnTo>
                  <a:pt x="41071" y="38595"/>
                </a:lnTo>
                <a:lnTo>
                  <a:pt x="41071" y="21158"/>
                </a:lnTo>
                <a:close/>
              </a:path>
            </a:pathLst>
          </a:custGeom>
          <a:solidFill>
            <a:srgbClr val="FFFFFF"/>
          </a:solidFill>
        </p:spPr>
        <p:txBody>
          <a:bodyPr wrap="square" lIns="0" tIns="0" rIns="0" bIns="0" rtlCol="0"/>
          <a:lstStyle/>
          <a:p>
            <a:endParaRPr/>
          </a:p>
        </p:txBody>
      </p:sp>
      <p:sp>
        <p:nvSpPr>
          <p:cNvPr id="97" name="object 97"/>
          <p:cNvSpPr/>
          <p:nvPr/>
        </p:nvSpPr>
        <p:spPr>
          <a:xfrm>
            <a:off x="11468950" y="5273130"/>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2" y="6458"/>
                </a:lnTo>
                <a:lnTo>
                  <a:pt x="41294" y="13393"/>
                </a:lnTo>
                <a:lnTo>
                  <a:pt x="42937" y="21787"/>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98" name="object 98"/>
          <p:cNvSpPr/>
          <p:nvPr/>
        </p:nvSpPr>
        <p:spPr>
          <a:xfrm>
            <a:off x="11473307" y="5111901"/>
            <a:ext cx="34290" cy="95250"/>
          </a:xfrm>
          <a:custGeom>
            <a:avLst/>
            <a:gdLst/>
            <a:ahLst/>
            <a:cxnLst/>
            <a:rect l="l" t="t" r="r" b="b"/>
            <a:pathLst>
              <a:path w="34290" h="95250">
                <a:moveTo>
                  <a:pt x="26757" y="95242"/>
                </a:moveTo>
                <a:lnTo>
                  <a:pt x="17424" y="95242"/>
                </a:lnTo>
                <a:lnTo>
                  <a:pt x="8089" y="95242"/>
                </a:lnTo>
                <a:lnTo>
                  <a:pt x="0" y="87150"/>
                </a:lnTo>
                <a:lnTo>
                  <a:pt x="0" y="7470"/>
                </a:lnTo>
                <a:lnTo>
                  <a:pt x="8089" y="0"/>
                </a:lnTo>
                <a:lnTo>
                  <a:pt x="26757" y="0"/>
                </a:lnTo>
                <a:lnTo>
                  <a:pt x="34225" y="7470"/>
                </a:lnTo>
                <a:lnTo>
                  <a:pt x="34225" y="87150"/>
                </a:lnTo>
                <a:lnTo>
                  <a:pt x="26757" y="95242"/>
                </a:lnTo>
                <a:close/>
              </a:path>
            </a:pathLst>
          </a:custGeom>
          <a:solidFill>
            <a:srgbClr val="FFFFFF"/>
          </a:solidFill>
        </p:spPr>
        <p:txBody>
          <a:bodyPr wrap="square" lIns="0" tIns="0" rIns="0" bIns="0" rtlCol="0"/>
          <a:lstStyle/>
          <a:p>
            <a:endParaRPr/>
          </a:p>
        </p:txBody>
      </p:sp>
      <p:sp>
        <p:nvSpPr>
          <p:cNvPr id="99" name="object 99"/>
          <p:cNvSpPr/>
          <p:nvPr/>
        </p:nvSpPr>
        <p:spPr>
          <a:xfrm>
            <a:off x="11464597" y="4787577"/>
            <a:ext cx="50800" cy="97790"/>
          </a:xfrm>
          <a:custGeom>
            <a:avLst/>
            <a:gdLst/>
            <a:ahLst/>
            <a:cxnLst/>
            <a:rect l="l" t="t" r="r" b="b"/>
            <a:pathLst>
              <a:path w="50800" h="97789">
                <a:moveTo>
                  <a:pt x="26136" y="97732"/>
                </a:moveTo>
                <a:lnTo>
                  <a:pt x="16014" y="95758"/>
                </a:lnTo>
                <a:lnTo>
                  <a:pt x="7701" y="90340"/>
                </a:lnTo>
                <a:lnTo>
                  <a:pt x="2071" y="82238"/>
                </a:lnTo>
                <a:lnTo>
                  <a:pt x="0" y="72210"/>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72210"/>
                </a:lnTo>
                <a:lnTo>
                  <a:pt x="48626" y="82238"/>
                </a:lnTo>
                <a:lnTo>
                  <a:pt x="43638" y="90340"/>
                </a:lnTo>
                <a:lnTo>
                  <a:pt x="35966" y="95758"/>
                </a:lnTo>
                <a:lnTo>
                  <a:pt x="26136" y="97732"/>
                </a:lnTo>
                <a:close/>
              </a:path>
            </a:pathLst>
          </a:custGeom>
          <a:solidFill>
            <a:srgbClr val="FFFFFF"/>
          </a:solidFill>
        </p:spPr>
        <p:txBody>
          <a:bodyPr wrap="square" lIns="0" tIns="0" rIns="0" bIns="0" rtlCol="0"/>
          <a:lstStyle/>
          <a:p>
            <a:endParaRPr/>
          </a:p>
        </p:txBody>
      </p:sp>
      <p:sp>
        <p:nvSpPr>
          <p:cNvPr id="100" name="object 100"/>
          <p:cNvSpPr/>
          <p:nvPr/>
        </p:nvSpPr>
        <p:spPr>
          <a:xfrm>
            <a:off x="11469573" y="4605185"/>
            <a:ext cx="41275" cy="144780"/>
          </a:xfrm>
          <a:custGeom>
            <a:avLst/>
            <a:gdLst/>
            <a:ahLst/>
            <a:cxnLst/>
            <a:rect l="l" t="t" r="r" b="b"/>
            <a:pathLst>
              <a:path w="41275" h="144779">
                <a:moveTo>
                  <a:pt x="37960" y="8102"/>
                </a:moveTo>
                <a:lnTo>
                  <a:pt x="30492" y="0"/>
                </a:lnTo>
                <a:lnTo>
                  <a:pt x="21158" y="0"/>
                </a:lnTo>
                <a:lnTo>
                  <a:pt x="14135" y="1422"/>
                </a:lnTo>
                <a:lnTo>
                  <a:pt x="8394" y="5295"/>
                </a:lnTo>
                <a:lnTo>
                  <a:pt x="4533" y="11036"/>
                </a:lnTo>
                <a:lnTo>
                  <a:pt x="3111" y="18059"/>
                </a:lnTo>
                <a:lnTo>
                  <a:pt x="3111" y="32372"/>
                </a:lnTo>
                <a:lnTo>
                  <a:pt x="11201" y="39839"/>
                </a:lnTo>
                <a:lnTo>
                  <a:pt x="21158" y="39839"/>
                </a:lnTo>
                <a:lnTo>
                  <a:pt x="30492" y="39839"/>
                </a:lnTo>
                <a:lnTo>
                  <a:pt x="37960" y="32372"/>
                </a:lnTo>
                <a:lnTo>
                  <a:pt x="37960" y="8102"/>
                </a:lnTo>
                <a:close/>
              </a:path>
              <a:path w="41275" h="144779">
                <a:moveTo>
                  <a:pt x="41071" y="105206"/>
                </a:moveTo>
                <a:lnTo>
                  <a:pt x="39624" y="96913"/>
                </a:lnTo>
                <a:lnTo>
                  <a:pt x="35547" y="90195"/>
                </a:lnTo>
                <a:lnTo>
                  <a:pt x="29260" y="85686"/>
                </a:lnTo>
                <a:lnTo>
                  <a:pt x="21158" y="84035"/>
                </a:lnTo>
                <a:lnTo>
                  <a:pt x="12865" y="85686"/>
                </a:lnTo>
                <a:lnTo>
                  <a:pt x="6146" y="90195"/>
                </a:lnTo>
                <a:lnTo>
                  <a:pt x="1638" y="96913"/>
                </a:lnTo>
                <a:lnTo>
                  <a:pt x="0" y="105206"/>
                </a:lnTo>
                <a:lnTo>
                  <a:pt x="0" y="122631"/>
                </a:lnTo>
                <a:lnTo>
                  <a:pt x="1638" y="131025"/>
                </a:lnTo>
                <a:lnTo>
                  <a:pt x="6146" y="137960"/>
                </a:lnTo>
                <a:lnTo>
                  <a:pt x="12865" y="142684"/>
                </a:lnTo>
                <a:lnTo>
                  <a:pt x="21158" y="144424"/>
                </a:lnTo>
                <a:lnTo>
                  <a:pt x="29260" y="142684"/>
                </a:lnTo>
                <a:lnTo>
                  <a:pt x="35547" y="137960"/>
                </a:lnTo>
                <a:lnTo>
                  <a:pt x="39624" y="131025"/>
                </a:lnTo>
                <a:lnTo>
                  <a:pt x="41071" y="122631"/>
                </a:lnTo>
                <a:lnTo>
                  <a:pt x="41071" y="105206"/>
                </a:lnTo>
                <a:close/>
              </a:path>
            </a:pathLst>
          </a:custGeom>
          <a:solidFill>
            <a:srgbClr val="FFFFFF"/>
          </a:solidFill>
        </p:spPr>
        <p:txBody>
          <a:bodyPr wrap="square" lIns="0" tIns="0" rIns="0" bIns="0" rtlCol="0"/>
          <a:lstStyle/>
          <a:p>
            <a:endParaRPr/>
          </a:p>
        </p:txBody>
      </p:sp>
      <p:sp>
        <p:nvSpPr>
          <p:cNvPr id="101" name="object 101"/>
          <p:cNvSpPr/>
          <p:nvPr/>
        </p:nvSpPr>
        <p:spPr>
          <a:xfrm>
            <a:off x="11617685" y="6736628"/>
            <a:ext cx="51435" cy="121920"/>
          </a:xfrm>
          <a:custGeom>
            <a:avLst/>
            <a:gdLst/>
            <a:ahLst/>
            <a:cxnLst/>
            <a:rect l="l" t="t" r="r" b="b"/>
            <a:pathLst>
              <a:path w="51434" h="121920">
                <a:moveTo>
                  <a:pt x="51030" y="121371"/>
                </a:moveTo>
                <a:lnTo>
                  <a:pt x="0" y="121371"/>
                </a:lnTo>
                <a:lnTo>
                  <a:pt x="0" y="25522"/>
                </a:lnTo>
                <a:lnTo>
                  <a:pt x="1876" y="15494"/>
                </a:lnTo>
                <a:lnTo>
                  <a:pt x="7078" y="7392"/>
                </a:lnTo>
                <a:lnTo>
                  <a:pt x="14965" y="1974"/>
                </a:lnTo>
                <a:lnTo>
                  <a:pt x="24893" y="0"/>
                </a:lnTo>
                <a:lnTo>
                  <a:pt x="35015" y="1974"/>
                </a:lnTo>
                <a:lnTo>
                  <a:pt x="43329" y="7392"/>
                </a:lnTo>
                <a:lnTo>
                  <a:pt x="48959" y="15494"/>
                </a:lnTo>
                <a:lnTo>
                  <a:pt x="51030" y="25522"/>
                </a:lnTo>
                <a:lnTo>
                  <a:pt x="51030" y="121371"/>
                </a:lnTo>
                <a:close/>
              </a:path>
            </a:pathLst>
          </a:custGeom>
          <a:solidFill>
            <a:srgbClr val="FFFFFF"/>
          </a:solidFill>
        </p:spPr>
        <p:txBody>
          <a:bodyPr wrap="square" lIns="0" tIns="0" rIns="0" bIns="0" rtlCol="0"/>
          <a:lstStyle/>
          <a:p>
            <a:endParaRPr/>
          </a:p>
        </p:txBody>
      </p:sp>
      <p:sp>
        <p:nvSpPr>
          <p:cNvPr id="102" name="object 102"/>
          <p:cNvSpPr/>
          <p:nvPr/>
        </p:nvSpPr>
        <p:spPr>
          <a:xfrm>
            <a:off x="11464600" y="6821288"/>
            <a:ext cx="50800" cy="36830"/>
          </a:xfrm>
          <a:custGeom>
            <a:avLst/>
            <a:gdLst/>
            <a:ahLst/>
            <a:cxnLst/>
            <a:rect l="l" t="t" r="r" b="b"/>
            <a:pathLst>
              <a:path w="50800" h="36829">
                <a:moveTo>
                  <a:pt x="50405" y="36711"/>
                </a:moveTo>
                <a:lnTo>
                  <a:pt x="0" y="36711"/>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36711"/>
                </a:lnTo>
                <a:close/>
              </a:path>
            </a:pathLst>
          </a:custGeom>
          <a:solidFill>
            <a:srgbClr val="FFFFFF"/>
          </a:solidFill>
        </p:spPr>
        <p:txBody>
          <a:bodyPr wrap="square" lIns="0" tIns="0" rIns="0" bIns="0" rtlCol="0"/>
          <a:lstStyle/>
          <a:p>
            <a:endParaRPr/>
          </a:p>
        </p:txBody>
      </p:sp>
      <p:sp>
        <p:nvSpPr>
          <p:cNvPr id="103" name="object 103"/>
          <p:cNvSpPr/>
          <p:nvPr/>
        </p:nvSpPr>
        <p:spPr>
          <a:xfrm>
            <a:off x="11319602" y="6511281"/>
            <a:ext cx="34290" cy="53975"/>
          </a:xfrm>
          <a:custGeom>
            <a:avLst/>
            <a:gdLst/>
            <a:ahLst/>
            <a:cxnLst/>
            <a:rect l="l" t="t" r="r" b="b"/>
            <a:pathLst>
              <a:path w="34290" h="53975">
                <a:moveTo>
                  <a:pt x="27381" y="53535"/>
                </a:moveTo>
                <a:lnTo>
                  <a:pt x="8089" y="53535"/>
                </a:lnTo>
                <a:lnTo>
                  <a:pt x="0" y="46065"/>
                </a:lnTo>
                <a:lnTo>
                  <a:pt x="0" y="36105"/>
                </a:lnTo>
                <a:lnTo>
                  <a:pt x="0" y="8092"/>
                </a:lnTo>
                <a:lnTo>
                  <a:pt x="8089"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104" name="object 104"/>
          <p:cNvSpPr/>
          <p:nvPr/>
        </p:nvSpPr>
        <p:spPr>
          <a:xfrm>
            <a:off x="11469573" y="6500075"/>
            <a:ext cx="41275" cy="283210"/>
          </a:xfrm>
          <a:custGeom>
            <a:avLst/>
            <a:gdLst/>
            <a:ahLst/>
            <a:cxnLst/>
            <a:rect l="l" t="t" r="r" b="b"/>
            <a:pathLst>
              <a:path w="41275" h="283209">
                <a:moveTo>
                  <a:pt x="37960" y="146913"/>
                </a:moveTo>
                <a:lnTo>
                  <a:pt x="30492" y="138823"/>
                </a:lnTo>
                <a:lnTo>
                  <a:pt x="21158" y="138823"/>
                </a:lnTo>
                <a:lnTo>
                  <a:pt x="14135" y="140246"/>
                </a:lnTo>
                <a:lnTo>
                  <a:pt x="8407" y="144119"/>
                </a:lnTo>
                <a:lnTo>
                  <a:pt x="4533" y="149847"/>
                </a:lnTo>
                <a:lnTo>
                  <a:pt x="3111" y="156870"/>
                </a:lnTo>
                <a:lnTo>
                  <a:pt x="3111" y="160616"/>
                </a:lnTo>
                <a:lnTo>
                  <a:pt x="4533" y="167640"/>
                </a:lnTo>
                <a:lnTo>
                  <a:pt x="8407" y="173367"/>
                </a:lnTo>
                <a:lnTo>
                  <a:pt x="14135" y="177241"/>
                </a:lnTo>
                <a:lnTo>
                  <a:pt x="21158" y="178663"/>
                </a:lnTo>
                <a:lnTo>
                  <a:pt x="30492" y="178663"/>
                </a:lnTo>
                <a:lnTo>
                  <a:pt x="37960" y="170573"/>
                </a:lnTo>
                <a:lnTo>
                  <a:pt x="37960" y="146913"/>
                </a:lnTo>
                <a:close/>
              </a:path>
              <a:path w="41275" h="283209">
                <a:moveTo>
                  <a:pt x="37960" y="7480"/>
                </a:moveTo>
                <a:lnTo>
                  <a:pt x="30492" y="0"/>
                </a:lnTo>
                <a:lnTo>
                  <a:pt x="11823" y="0"/>
                </a:lnTo>
                <a:lnTo>
                  <a:pt x="3733" y="7480"/>
                </a:lnTo>
                <a:lnTo>
                  <a:pt x="3733" y="87160"/>
                </a:lnTo>
                <a:lnTo>
                  <a:pt x="11823" y="94627"/>
                </a:lnTo>
                <a:lnTo>
                  <a:pt x="21158" y="94627"/>
                </a:lnTo>
                <a:lnTo>
                  <a:pt x="30492" y="94627"/>
                </a:lnTo>
                <a:lnTo>
                  <a:pt x="37960" y="87160"/>
                </a:lnTo>
                <a:lnTo>
                  <a:pt x="37960" y="7480"/>
                </a:lnTo>
                <a:close/>
              </a:path>
              <a:path w="41275" h="283209">
                <a:moveTo>
                  <a:pt x="41071" y="244030"/>
                </a:moveTo>
                <a:lnTo>
                  <a:pt x="39624" y="235724"/>
                </a:lnTo>
                <a:lnTo>
                  <a:pt x="35547" y="229006"/>
                </a:lnTo>
                <a:lnTo>
                  <a:pt x="29260" y="224510"/>
                </a:lnTo>
                <a:lnTo>
                  <a:pt x="21158" y="222859"/>
                </a:lnTo>
                <a:lnTo>
                  <a:pt x="12865" y="224510"/>
                </a:lnTo>
                <a:lnTo>
                  <a:pt x="6146" y="229006"/>
                </a:lnTo>
                <a:lnTo>
                  <a:pt x="1651" y="235724"/>
                </a:lnTo>
                <a:lnTo>
                  <a:pt x="0" y="244030"/>
                </a:lnTo>
                <a:lnTo>
                  <a:pt x="0" y="261454"/>
                </a:lnTo>
                <a:lnTo>
                  <a:pt x="1651" y="269748"/>
                </a:lnTo>
                <a:lnTo>
                  <a:pt x="6146" y="276479"/>
                </a:lnTo>
                <a:lnTo>
                  <a:pt x="12865" y="280974"/>
                </a:lnTo>
                <a:lnTo>
                  <a:pt x="21158" y="282625"/>
                </a:lnTo>
                <a:lnTo>
                  <a:pt x="29260" y="280974"/>
                </a:lnTo>
                <a:lnTo>
                  <a:pt x="35547" y="276479"/>
                </a:lnTo>
                <a:lnTo>
                  <a:pt x="39624" y="269748"/>
                </a:lnTo>
                <a:lnTo>
                  <a:pt x="41071" y="261454"/>
                </a:lnTo>
                <a:lnTo>
                  <a:pt x="41071" y="244030"/>
                </a:lnTo>
                <a:close/>
              </a:path>
            </a:pathLst>
          </a:custGeom>
          <a:solidFill>
            <a:srgbClr val="FFFFFF"/>
          </a:solidFill>
        </p:spPr>
        <p:txBody>
          <a:bodyPr wrap="square" lIns="0" tIns="0" rIns="0" bIns="0" rtlCol="0"/>
          <a:lstStyle/>
          <a:p>
            <a:endParaRPr/>
          </a:p>
        </p:txBody>
      </p:sp>
      <p:sp>
        <p:nvSpPr>
          <p:cNvPr id="105" name="object 105"/>
          <p:cNvSpPr/>
          <p:nvPr/>
        </p:nvSpPr>
        <p:spPr>
          <a:xfrm>
            <a:off x="11468961" y="6293403"/>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165"/>
                </a:lnTo>
                <a:lnTo>
                  <a:pt x="1740" y="12868"/>
                </a:lnTo>
                <a:lnTo>
                  <a:pt x="6456" y="6147"/>
                </a:lnTo>
                <a:lnTo>
                  <a:pt x="13389" y="1643"/>
                </a:lnTo>
                <a:lnTo>
                  <a:pt x="21780" y="0"/>
                </a:lnTo>
                <a:lnTo>
                  <a:pt x="30074" y="1643"/>
                </a:lnTo>
                <a:lnTo>
                  <a:pt x="36792" y="6147"/>
                </a:lnTo>
                <a:lnTo>
                  <a:pt x="41294" y="12868"/>
                </a:lnTo>
                <a:lnTo>
                  <a:pt x="42937" y="21165"/>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106" name="object 106"/>
          <p:cNvSpPr/>
          <p:nvPr/>
        </p:nvSpPr>
        <p:spPr>
          <a:xfrm>
            <a:off x="11622048" y="6614613"/>
            <a:ext cx="41910" cy="80645"/>
          </a:xfrm>
          <a:custGeom>
            <a:avLst/>
            <a:gdLst/>
            <a:ahLst/>
            <a:cxnLst/>
            <a:rect l="l" t="t" r="r" b="b"/>
            <a:pathLst>
              <a:path w="41909" h="80645">
                <a:moveTo>
                  <a:pt x="20537" y="80302"/>
                </a:moveTo>
                <a:lnTo>
                  <a:pt x="12339" y="78561"/>
                </a:lnTo>
                <a:lnTo>
                  <a:pt x="5834" y="73844"/>
                </a:lnTo>
                <a:lnTo>
                  <a:pt x="1546" y="66909"/>
                </a:lnTo>
                <a:lnTo>
                  <a:pt x="0" y="58515"/>
                </a:lnTo>
                <a:lnTo>
                  <a:pt x="0" y="21165"/>
                </a:lnTo>
                <a:lnTo>
                  <a:pt x="1546" y="12868"/>
                </a:lnTo>
                <a:lnTo>
                  <a:pt x="5834" y="6147"/>
                </a:lnTo>
                <a:lnTo>
                  <a:pt x="12339" y="1643"/>
                </a:lnTo>
                <a:lnTo>
                  <a:pt x="20537" y="0"/>
                </a:lnTo>
                <a:lnTo>
                  <a:pt x="28831" y="1643"/>
                </a:lnTo>
                <a:lnTo>
                  <a:pt x="35550" y="6147"/>
                </a:lnTo>
                <a:lnTo>
                  <a:pt x="40052" y="12868"/>
                </a:lnTo>
                <a:lnTo>
                  <a:pt x="41695" y="21165"/>
                </a:lnTo>
                <a:lnTo>
                  <a:pt x="41695" y="58515"/>
                </a:lnTo>
                <a:lnTo>
                  <a:pt x="40052" y="66909"/>
                </a:lnTo>
                <a:lnTo>
                  <a:pt x="35550" y="73844"/>
                </a:lnTo>
                <a:lnTo>
                  <a:pt x="28831" y="78561"/>
                </a:lnTo>
                <a:lnTo>
                  <a:pt x="20537" y="80302"/>
                </a:lnTo>
                <a:close/>
              </a:path>
            </a:pathLst>
          </a:custGeom>
          <a:solidFill>
            <a:srgbClr val="FFFFFF"/>
          </a:solidFill>
        </p:spPr>
        <p:txBody>
          <a:bodyPr wrap="square" lIns="0" tIns="0" rIns="0" bIns="0" rtlCol="0"/>
          <a:lstStyle/>
          <a:p>
            <a:endParaRPr/>
          </a:p>
        </p:txBody>
      </p:sp>
      <p:sp>
        <p:nvSpPr>
          <p:cNvPr id="107" name="object 107"/>
          <p:cNvSpPr/>
          <p:nvPr/>
        </p:nvSpPr>
        <p:spPr>
          <a:xfrm>
            <a:off x="11770780" y="6651962"/>
            <a:ext cx="51435" cy="206375"/>
          </a:xfrm>
          <a:custGeom>
            <a:avLst/>
            <a:gdLst/>
            <a:ahLst/>
            <a:cxnLst/>
            <a:rect l="l" t="t" r="r" b="b"/>
            <a:pathLst>
              <a:path w="51434" h="206375">
                <a:moveTo>
                  <a:pt x="51029" y="206037"/>
                </a:moveTo>
                <a:lnTo>
                  <a:pt x="0" y="206037"/>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37"/>
                </a:lnTo>
                <a:close/>
              </a:path>
            </a:pathLst>
          </a:custGeom>
          <a:solidFill>
            <a:srgbClr val="FFFFFF"/>
          </a:solidFill>
        </p:spPr>
        <p:txBody>
          <a:bodyPr wrap="square" lIns="0" tIns="0" rIns="0" bIns="0" rtlCol="0"/>
          <a:lstStyle/>
          <a:p>
            <a:endParaRPr/>
          </a:p>
        </p:txBody>
      </p:sp>
      <p:sp>
        <p:nvSpPr>
          <p:cNvPr id="108" name="object 108"/>
          <p:cNvSpPr/>
          <p:nvPr/>
        </p:nvSpPr>
        <p:spPr>
          <a:xfrm>
            <a:off x="11625783" y="6386156"/>
            <a:ext cx="34925" cy="179070"/>
          </a:xfrm>
          <a:custGeom>
            <a:avLst/>
            <a:gdLst/>
            <a:ahLst/>
            <a:cxnLst/>
            <a:rect l="l" t="t" r="r" b="b"/>
            <a:pathLst>
              <a:path w="34925" h="179070">
                <a:moveTo>
                  <a:pt x="34848" y="133223"/>
                </a:moveTo>
                <a:lnTo>
                  <a:pt x="26758" y="125120"/>
                </a:lnTo>
                <a:lnTo>
                  <a:pt x="6845" y="125120"/>
                </a:lnTo>
                <a:lnTo>
                  <a:pt x="0" y="133223"/>
                </a:lnTo>
                <a:lnTo>
                  <a:pt x="0" y="161226"/>
                </a:lnTo>
                <a:lnTo>
                  <a:pt x="0" y="171196"/>
                </a:lnTo>
                <a:lnTo>
                  <a:pt x="6845" y="178663"/>
                </a:lnTo>
                <a:lnTo>
                  <a:pt x="26758" y="178663"/>
                </a:lnTo>
                <a:lnTo>
                  <a:pt x="34848" y="171196"/>
                </a:lnTo>
                <a:lnTo>
                  <a:pt x="34848" y="133223"/>
                </a:lnTo>
                <a:close/>
              </a:path>
              <a:path w="34925" h="179070">
                <a:moveTo>
                  <a:pt x="34848" y="7467"/>
                </a:moveTo>
                <a:lnTo>
                  <a:pt x="27381" y="0"/>
                </a:lnTo>
                <a:lnTo>
                  <a:pt x="8712" y="0"/>
                </a:lnTo>
                <a:lnTo>
                  <a:pt x="622" y="7467"/>
                </a:lnTo>
                <a:lnTo>
                  <a:pt x="622" y="73456"/>
                </a:lnTo>
                <a:lnTo>
                  <a:pt x="8712"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109" name="object 109"/>
          <p:cNvSpPr/>
          <p:nvPr/>
        </p:nvSpPr>
        <p:spPr>
          <a:xfrm>
            <a:off x="11775139" y="5100063"/>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110" name="object 110"/>
          <p:cNvSpPr/>
          <p:nvPr/>
        </p:nvSpPr>
        <p:spPr>
          <a:xfrm>
            <a:off x="11770783" y="46182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111" name="object 111"/>
          <p:cNvSpPr/>
          <p:nvPr/>
        </p:nvSpPr>
        <p:spPr>
          <a:xfrm>
            <a:off x="11778874" y="4349948"/>
            <a:ext cx="34925" cy="67945"/>
          </a:xfrm>
          <a:custGeom>
            <a:avLst/>
            <a:gdLst/>
            <a:ahLst/>
            <a:cxnLst/>
            <a:rect l="l" t="t" r="r" b="b"/>
            <a:pathLst>
              <a:path w="34925" h="67945">
                <a:moveTo>
                  <a:pt x="26759" y="67852"/>
                </a:moveTo>
                <a:lnTo>
                  <a:pt x="17424" y="67852"/>
                </a:lnTo>
                <a:lnTo>
                  <a:pt x="7467" y="67852"/>
                </a:lnTo>
                <a:lnTo>
                  <a:pt x="0" y="59760"/>
                </a:lnTo>
                <a:lnTo>
                  <a:pt x="0" y="8092"/>
                </a:lnTo>
                <a:lnTo>
                  <a:pt x="7467" y="0"/>
                </a:lnTo>
                <a:lnTo>
                  <a:pt x="26759" y="0"/>
                </a:lnTo>
                <a:lnTo>
                  <a:pt x="34849" y="8092"/>
                </a:lnTo>
                <a:lnTo>
                  <a:pt x="34849" y="59760"/>
                </a:lnTo>
                <a:lnTo>
                  <a:pt x="26759" y="67852"/>
                </a:lnTo>
                <a:close/>
              </a:path>
            </a:pathLst>
          </a:custGeom>
          <a:solidFill>
            <a:srgbClr val="FFFFFF"/>
          </a:solidFill>
        </p:spPr>
        <p:txBody>
          <a:bodyPr wrap="square" lIns="0" tIns="0" rIns="0" bIns="0" rtlCol="0"/>
          <a:lstStyle/>
          <a:p>
            <a:endParaRPr/>
          </a:p>
        </p:txBody>
      </p:sp>
      <p:sp>
        <p:nvSpPr>
          <p:cNvPr id="112" name="object 112"/>
          <p:cNvSpPr/>
          <p:nvPr/>
        </p:nvSpPr>
        <p:spPr>
          <a:xfrm>
            <a:off x="11320235" y="6386150"/>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13" name="object 113"/>
          <p:cNvSpPr/>
          <p:nvPr/>
        </p:nvSpPr>
        <p:spPr>
          <a:xfrm>
            <a:off x="11617693" y="4702911"/>
            <a:ext cx="51435" cy="389255"/>
          </a:xfrm>
          <a:custGeom>
            <a:avLst/>
            <a:gdLst/>
            <a:ahLst/>
            <a:cxnLst/>
            <a:rect l="l" t="t" r="r" b="b"/>
            <a:pathLst>
              <a:path w="51434" h="389254">
                <a:moveTo>
                  <a:pt x="46050" y="330542"/>
                </a:moveTo>
                <a:lnTo>
                  <a:pt x="44411" y="322249"/>
                </a:lnTo>
                <a:lnTo>
                  <a:pt x="39903" y="315531"/>
                </a:lnTo>
                <a:lnTo>
                  <a:pt x="33185" y="311023"/>
                </a:lnTo>
                <a:lnTo>
                  <a:pt x="24892" y="309384"/>
                </a:lnTo>
                <a:lnTo>
                  <a:pt x="16700" y="311023"/>
                </a:lnTo>
                <a:lnTo>
                  <a:pt x="10185" y="315531"/>
                </a:lnTo>
                <a:lnTo>
                  <a:pt x="5905" y="322249"/>
                </a:lnTo>
                <a:lnTo>
                  <a:pt x="4356" y="330542"/>
                </a:lnTo>
                <a:lnTo>
                  <a:pt x="4356" y="367893"/>
                </a:lnTo>
                <a:lnTo>
                  <a:pt x="5905" y="376199"/>
                </a:lnTo>
                <a:lnTo>
                  <a:pt x="10185" y="382917"/>
                </a:lnTo>
                <a:lnTo>
                  <a:pt x="16700" y="387413"/>
                </a:lnTo>
                <a:lnTo>
                  <a:pt x="24892" y="389064"/>
                </a:lnTo>
                <a:lnTo>
                  <a:pt x="33185" y="387413"/>
                </a:lnTo>
                <a:lnTo>
                  <a:pt x="39903" y="382917"/>
                </a:lnTo>
                <a:lnTo>
                  <a:pt x="44411" y="376199"/>
                </a:lnTo>
                <a:lnTo>
                  <a:pt x="46050" y="367893"/>
                </a:lnTo>
                <a:lnTo>
                  <a:pt x="46050" y="330542"/>
                </a:lnTo>
                <a:close/>
              </a:path>
              <a:path w="51434" h="389254">
                <a:moveTo>
                  <a:pt x="51028" y="26149"/>
                </a:moveTo>
                <a:lnTo>
                  <a:pt x="48958" y="16014"/>
                </a:lnTo>
                <a:lnTo>
                  <a:pt x="43332" y="7708"/>
                </a:lnTo>
                <a:lnTo>
                  <a:pt x="35013" y="2070"/>
                </a:lnTo>
                <a:lnTo>
                  <a:pt x="24892" y="0"/>
                </a:lnTo>
                <a:lnTo>
                  <a:pt x="14960" y="2070"/>
                </a:lnTo>
                <a:lnTo>
                  <a:pt x="7073" y="7708"/>
                </a:lnTo>
                <a:lnTo>
                  <a:pt x="1879" y="16014"/>
                </a:lnTo>
                <a:lnTo>
                  <a:pt x="0" y="26149"/>
                </a:lnTo>
                <a:lnTo>
                  <a:pt x="0" y="241528"/>
                </a:lnTo>
                <a:lnTo>
                  <a:pt x="1879" y="251561"/>
                </a:lnTo>
                <a:lnTo>
                  <a:pt x="7073" y="259664"/>
                </a:lnTo>
                <a:lnTo>
                  <a:pt x="14960" y="265074"/>
                </a:lnTo>
                <a:lnTo>
                  <a:pt x="24892" y="267055"/>
                </a:lnTo>
                <a:lnTo>
                  <a:pt x="35013" y="265074"/>
                </a:lnTo>
                <a:lnTo>
                  <a:pt x="43332" y="259664"/>
                </a:lnTo>
                <a:lnTo>
                  <a:pt x="48958" y="251561"/>
                </a:lnTo>
                <a:lnTo>
                  <a:pt x="51028" y="241528"/>
                </a:lnTo>
                <a:lnTo>
                  <a:pt x="51028" y="26149"/>
                </a:lnTo>
                <a:close/>
              </a:path>
            </a:pathLst>
          </a:custGeom>
          <a:solidFill>
            <a:srgbClr val="FFFFFF"/>
          </a:solidFill>
        </p:spPr>
        <p:txBody>
          <a:bodyPr wrap="square" lIns="0" tIns="0" rIns="0" bIns="0" rtlCol="0"/>
          <a:lstStyle/>
          <a:p>
            <a:endParaRPr/>
          </a:p>
        </p:txBody>
      </p:sp>
      <p:sp>
        <p:nvSpPr>
          <p:cNvPr id="114" name="object 114"/>
          <p:cNvSpPr/>
          <p:nvPr/>
        </p:nvSpPr>
        <p:spPr>
          <a:xfrm>
            <a:off x="11625790" y="4477558"/>
            <a:ext cx="34925" cy="54610"/>
          </a:xfrm>
          <a:custGeom>
            <a:avLst/>
            <a:gdLst/>
            <a:ahLst/>
            <a:cxnLst/>
            <a:rect l="l" t="t" r="r" b="b"/>
            <a:pathLst>
              <a:path w="34925" h="54610">
                <a:moveTo>
                  <a:pt x="16803" y="54157"/>
                </a:moveTo>
                <a:lnTo>
                  <a:pt x="6845" y="54157"/>
                </a:lnTo>
                <a:lnTo>
                  <a:pt x="0" y="46065"/>
                </a:lnTo>
                <a:lnTo>
                  <a:pt x="0" y="8092"/>
                </a:lnTo>
                <a:lnTo>
                  <a:pt x="6845" y="0"/>
                </a:lnTo>
                <a:lnTo>
                  <a:pt x="16803" y="0"/>
                </a:lnTo>
                <a:lnTo>
                  <a:pt x="23823" y="1420"/>
                </a:lnTo>
                <a:lnTo>
                  <a:pt x="29560" y="5291"/>
                </a:lnTo>
                <a:lnTo>
                  <a:pt x="33430" y="11029"/>
                </a:lnTo>
                <a:lnTo>
                  <a:pt x="34850" y="18052"/>
                </a:lnTo>
                <a:lnTo>
                  <a:pt x="34850" y="36105"/>
                </a:lnTo>
                <a:lnTo>
                  <a:pt x="33430" y="43127"/>
                </a:lnTo>
                <a:lnTo>
                  <a:pt x="29560" y="48866"/>
                </a:lnTo>
                <a:lnTo>
                  <a:pt x="23823" y="52737"/>
                </a:lnTo>
                <a:lnTo>
                  <a:pt x="16803" y="54157"/>
                </a:lnTo>
                <a:close/>
              </a:path>
            </a:pathLst>
          </a:custGeom>
          <a:solidFill>
            <a:srgbClr val="FFFFFF"/>
          </a:solidFill>
        </p:spPr>
        <p:txBody>
          <a:bodyPr wrap="square" lIns="0" tIns="0" rIns="0" bIns="0" rtlCol="0"/>
          <a:lstStyle/>
          <a:p>
            <a:endParaRPr/>
          </a:p>
        </p:txBody>
      </p:sp>
      <p:sp>
        <p:nvSpPr>
          <p:cNvPr id="115" name="object 115"/>
          <p:cNvSpPr/>
          <p:nvPr/>
        </p:nvSpPr>
        <p:spPr>
          <a:xfrm>
            <a:off x="11622057" y="4580893"/>
            <a:ext cx="41910" cy="80645"/>
          </a:xfrm>
          <a:custGeom>
            <a:avLst/>
            <a:gdLst/>
            <a:ahLst/>
            <a:cxnLst/>
            <a:rect l="l" t="t" r="r" b="b"/>
            <a:pathLst>
              <a:path w="41909" h="80645">
                <a:moveTo>
                  <a:pt x="20537" y="80302"/>
                </a:moveTo>
                <a:lnTo>
                  <a:pt x="12339" y="78658"/>
                </a:lnTo>
                <a:lnTo>
                  <a:pt x="5834" y="74155"/>
                </a:lnTo>
                <a:lnTo>
                  <a:pt x="1546" y="67434"/>
                </a:lnTo>
                <a:lnTo>
                  <a:pt x="0" y="59137"/>
                </a:lnTo>
                <a:lnTo>
                  <a:pt x="0" y="21787"/>
                </a:lnTo>
                <a:lnTo>
                  <a:pt x="1546" y="13393"/>
                </a:lnTo>
                <a:lnTo>
                  <a:pt x="5834" y="6458"/>
                </a:lnTo>
                <a:lnTo>
                  <a:pt x="12339" y="1741"/>
                </a:lnTo>
                <a:lnTo>
                  <a:pt x="20537" y="0"/>
                </a:lnTo>
                <a:lnTo>
                  <a:pt x="28831" y="1741"/>
                </a:lnTo>
                <a:lnTo>
                  <a:pt x="35550" y="6458"/>
                </a:lnTo>
                <a:lnTo>
                  <a:pt x="40052" y="13393"/>
                </a:lnTo>
                <a:lnTo>
                  <a:pt x="41695" y="21787"/>
                </a:lnTo>
                <a:lnTo>
                  <a:pt x="41695" y="59137"/>
                </a:lnTo>
                <a:lnTo>
                  <a:pt x="40052" y="67434"/>
                </a:lnTo>
                <a:lnTo>
                  <a:pt x="35550" y="74155"/>
                </a:lnTo>
                <a:lnTo>
                  <a:pt x="28831" y="78658"/>
                </a:lnTo>
                <a:lnTo>
                  <a:pt x="20537" y="80302"/>
                </a:lnTo>
                <a:close/>
              </a:path>
            </a:pathLst>
          </a:custGeom>
          <a:solidFill>
            <a:srgbClr val="FFFFFF"/>
          </a:solidFill>
        </p:spPr>
        <p:txBody>
          <a:bodyPr wrap="square" lIns="0" tIns="0" rIns="0" bIns="0" rtlCol="0"/>
          <a:lstStyle/>
          <a:p>
            <a:endParaRPr/>
          </a:p>
        </p:txBody>
      </p:sp>
      <p:sp>
        <p:nvSpPr>
          <p:cNvPr id="116" name="object 116"/>
          <p:cNvSpPr/>
          <p:nvPr/>
        </p:nvSpPr>
        <p:spPr>
          <a:xfrm>
            <a:off x="11625791" y="5141766"/>
            <a:ext cx="34925" cy="53975"/>
          </a:xfrm>
          <a:custGeom>
            <a:avLst/>
            <a:gdLst/>
            <a:ahLst/>
            <a:cxnLst/>
            <a:rect l="l" t="t" r="r" b="b"/>
            <a:pathLst>
              <a:path w="34925" h="53975">
                <a:moveTo>
                  <a:pt x="26760" y="53535"/>
                </a:moveTo>
                <a:lnTo>
                  <a:pt x="6845" y="53535"/>
                </a:lnTo>
                <a:lnTo>
                  <a:pt x="0" y="46065"/>
                </a:lnTo>
                <a:lnTo>
                  <a:pt x="0" y="8092"/>
                </a:lnTo>
                <a:lnTo>
                  <a:pt x="6845" y="0"/>
                </a:lnTo>
                <a:lnTo>
                  <a:pt x="16803" y="0"/>
                </a:lnTo>
                <a:lnTo>
                  <a:pt x="26760" y="0"/>
                </a:lnTo>
                <a:lnTo>
                  <a:pt x="34850" y="8092"/>
                </a:lnTo>
                <a:lnTo>
                  <a:pt x="34850" y="46065"/>
                </a:lnTo>
                <a:lnTo>
                  <a:pt x="26760" y="53535"/>
                </a:lnTo>
                <a:close/>
              </a:path>
            </a:pathLst>
          </a:custGeom>
          <a:solidFill>
            <a:srgbClr val="FFFFFF"/>
          </a:solidFill>
        </p:spPr>
        <p:txBody>
          <a:bodyPr wrap="square" lIns="0" tIns="0" rIns="0" bIns="0" rtlCol="0"/>
          <a:lstStyle/>
          <a:p>
            <a:endParaRPr/>
          </a:p>
        </p:txBody>
      </p:sp>
      <p:sp>
        <p:nvSpPr>
          <p:cNvPr id="117" name="object 117"/>
          <p:cNvSpPr/>
          <p:nvPr/>
        </p:nvSpPr>
        <p:spPr>
          <a:xfrm>
            <a:off x="11622681" y="6204999"/>
            <a:ext cx="42545" cy="120650"/>
          </a:xfrm>
          <a:custGeom>
            <a:avLst/>
            <a:gdLst/>
            <a:ahLst/>
            <a:cxnLst/>
            <a:rect l="l" t="t" r="r" b="b"/>
            <a:pathLst>
              <a:path w="42545" h="120650">
                <a:moveTo>
                  <a:pt x="21159" y="120142"/>
                </a:moveTo>
                <a:lnTo>
                  <a:pt x="12864" y="118499"/>
                </a:lnTo>
                <a:lnTo>
                  <a:pt x="6145" y="113995"/>
                </a:lnTo>
                <a:lnTo>
                  <a:pt x="1643" y="107274"/>
                </a:lnTo>
                <a:lnTo>
                  <a:pt x="0" y="98977"/>
                </a:lnTo>
                <a:lnTo>
                  <a:pt x="0" y="21787"/>
                </a:lnTo>
                <a:lnTo>
                  <a:pt x="1643" y="13393"/>
                </a:lnTo>
                <a:lnTo>
                  <a:pt x="6145" y="6458"/>
                </a:lnTo>
                <a:lnTo>
                  <a:pt x="12864"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118" name="object 118"/>
          <p:cNvSpPr/>
          <p:nvPr/>
        </p:nvSpPr>
        <p:spPr>
          <a:xfrm>
            <a:off x="11622682" y="5381428"/>
            <a:ext cx="42545" cy="120650"/>
          </a:xfrm>
          <a:custGeom>
            <a:avLst/>
            <a:gdLst/>
            <a:ahLst/>
            <a:cxnLst/>
            <a:rect l="l" t="t" r="r" b="b"/>
            <a:pathLst>
              <a:path w="42545" h="120650">
                <a:moveTo>
                  <a:pt x="21159" y="120142"/>
                </a:moveTo>
                <a:lnTo>
                  <a:pt x="12864" y="118411"/>
                </a:lnTo>
                <a:lnTo>
                  <a:pt x="6145" y="113762"/>
                </a:lnTo>
                <a:lnTo>
                  <a:pt x="1643" y="107011"/>
                </a:lnTo>
                <a:lnTo>
                  <a:pt x="0" y="98977"/>
                </a:lnTo>
                <a:lnTo>
                  <a:pt x="0" y="21165"/>
                </a:lnTo>
                <a:lnTo>
                  <a:pt x="1643" y="12868"/>
                </a:lnTo>
                <a:lnTo>
                  <a:pt x="6145" y="6147"/>
                </a:lnTo>
                <a:lnTo>
                  <a:pt x="12864" y="1643"/>
                </a:lnTo>
                <a:lnTo>
                  <a:pt x="21159" y="0"/>
                </a:lnTo>
                <a:lnTo>
                  <a:pt x="29453" y="1643"/>
                </a:lnTo>
                <a:lnTo>
                  <a:pt x="36172" y="6147"/>
                </a:lnTo>
                <a:lnTo>
                  <a:pt x="40674" y="12868"/>
                </a:lnTo>
                <a:lnTo>
                  <a:pt x="42318" y="21165"/>
                </a:lnTo>
                <a:lnTo>
                  <a:pt x="42318" y="98977"/>
                </a:lnTo>
                <a:lnTo>
                  <a:pt x="40674" y="107011"/>
                </a:lnTo>
                <a:lnTo>
                  <a:pt x="36172" y="113762"/>
                </a:lnTo>
                <a:lnTo>
                  <a:pt x="29453" y="118411"/>
                </a:lnTo>
                <a:lnTo>
                  <a:pt x="21159" y="120142"/>
                </a:lnTo>
                <a:close/>
              </a:path>
            </a:pathLst>
          </a:custGeom>
          <a:solidFill>
            <a:srgbClr val="FFFFFF"/>
          </a:solidFill>
        </p:spPr>
        <p:txBody>
          <a:bodyPr wrap="square" lIns="0" tIns="0" rIns="0" bIns="0" rtlCol="0"/>
          <a:lstStyle/>
          <a:p>
            <a:endParaRPr/>
          </a:p>
        </p:txBody>
      </p:sp>
      <p:sp>
        <p:nvSpPr>
          <p:cNvPr id="119" name="object 119"/>
          <p:cNvSpPr/>
          <p:nvPr/>
        </p:nvSpPr>
        <p:spPr>
          <a:xfrm>
            <a:off x="11626416" y="5239498"/>
            <a:ext cx="34290" cy="81280"/>
          </a:xfrm>
          <a:custGeom>
            <a:avLst/>
            <a:gdLst/>
            <a:ahLst/>
            <a:cxnLst/>
            <a:rect l="l" t="t" r="r" b="b"/>
            <a:pathLst>
              <a:path w="34290" h="81279">
                <a:moveTo>
                  <a:pt x="26760" y="80925"/>
                </a:moveTo>
                <a:lnTo>
                  <a:pt x="8091" y="80925"/>
                </a:lnTo>
                <a:lnTo>
                  <a:pt x="0" y="73455"/>
                </a:lnTo>
                <a:lnTo>
                  <a:pt x="0" y="7470"/>
                </a:lnTo>
                <a:lnTo>
                  <a:pt x="8091" y="0"/>
                </a:lnTo>
                <a:lnTo>
                  <a:pt x="17425"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120" name="object 120"/>
          <p:cNvSpPr/>
          <p:nvPr/>
        </p:nvSpPr>
        <p:spPr>
          <a:xfrm>
            <a:off x="10243650" y="6293392"/>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121" name="object 121"/>
          <p:cNvSpPr/>
          <p:nvPr/>
        </p:nvSpPr>
        <p:spPr>
          <a:xfrm>
            <a:off x="8868974" y="523949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22" name="object 122"/>
          <p:cNvSpPr/>
          <p:nvPr/>
        </p:nvSpPr>
        <p:spPr>
          <a:xfrm>
            <a:off x="8865242" y="5381425"/>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123" name="object 123"/>
          <p:cNvSpPr/>
          <p:nvPr/>
        </p:nvSpPr>
        <p:spPr>
          <a:xfrm>
            <a:off x="9013965" y="6500063"/>
            <a:ext cx="50800" cy="358140"/>
          </a:xfrm>
          <a:custGeom>
            <a:avLst/>
            <a:gdLst/>
            <a:ahLst/>
            <a:cxnLst/>
            <a:rect l="l" t="t" r="r" b="b"/>
            <a:pathLst>
              <a:path w="50800" h="358140">
                <a:moveTo>
                  <a:pt x="42316" y="146913"/>
                </a:moveTo>
                <a:lnTo>
                  <a:pt x="35471" y="138823"/>
                </a:lnTo>
                <a:lnTo>
                  <a:pt x="25514" y="138823"/>
                </a:lnTo>
                <a:lnTo>
                  <a:pt x="18503" y="140246"/>
                </a:lnTo>
                <a:lnTo>
                  <a:pt x="12763" y="144106"/>
                </a:lnTo>
                <a:lnTo>
                  <a:pt x="8890" y="149847"/>
                </a:lnTo>
                <a:lnTo>
                  <a:pt x="7467" y="156870"/>
                </a:lnTo>
                <a:lnTo>
                  <a:pt x="7467" y="160604"/>
                </a:lnTo>
                <a:lnTo>
                  <a:pt x="8890" y="167627"/>
                </a:lnTo>
                <a:lnTo>
                  <a:pt x="12763" y="173367"/>
                </a:lnTo>
                <a:lnTo>
                  <a:pt x="18503" y="177241"/>
                </a:lnTo>
                <a:lnTo>
                  <a:pt x="25514" y="178663"/>
                </a:lnTo>
                <a:lnTo>
                  <a:pt x="35471" y="178663"/>
                </a:lnTo>
                <a:lnTo>
                  <a:pt x="42316" y="170573"/>
                </a:lnTo>
                <a:lnTo>
                  <a:pt x="42316" y="146913"/>
                </a:lnTo>
                <a:close/>
              </a:path>
              <a:path w="50800" h="358140">
                <a:moveTo>
                  <a:pt x="42329" y="7467"/>
                </a:moveTo>
                <a:lnTo>
                  <a:pt x="34861" y="0"/>
                </a:lnTo>
                <a:lnTo>
                  <a:pt x="16192" y="0"/>
                </a:lnTo>
                <a:lnTo>
                  <a:pt x="8724" y="7467"/>
                </a:lnTo>
                <a:lnTo>
                  <a:pt x="8724" y="87147"/>
                </a:lnTo>
                <a:lnTo>
                  <a:pt x="16192" y="94627"/>
                </a:lnTo>
                <a:lnTo>
                  <a:pt x="25527" y="94627"/>
                </a:lnTo>
                <a:lnTo>
                  <a:pt x="34861" y="94627"/>
                </a:lnTo>
                <a:lnTo>
                  <a:pt x="42329" y="87147"/>
                </a:lnTo>
                <a:lnTo>
                  <a:pt x="42329" y="7467"/>
                </a:lnTo>
                <a:close/>
              </a:path>
              <a:path w="50800" h="358140">
                <a:moveTo>
                  <a:pt x="45427" y="244017"/>
                </a:moveTo>
                <a:lnTo>
                  <a:pt x="43980" y="235724"/>
                </a:lnTo>
                <a:lnTo>
                  <a:pt x="39916" y="229006"/>
                </a:lnTo>
                <a:lnTo>
                  <a:pt x="33616" y="224497"/>
                </a:lnTo>
                <a:lnTo>
                  <a:pt x="25514" y="222859"/>
                </a:lnTo>
                <a:lnTo>
                  <a:pt x="17221" y="224497"/>
                </a:lnTo>
                <a:lnTo>
                  <a:pt x="10502" y="229006"/>
                </a:lnTo>
                <a:lnTo>
                  <a:pt x="6007" y="235724"/>
                </a:lnTo>
                <a:lnTo>
                  <a:pt x="4356" y="244017"/>
                </a:lnTo>
                <a:lnTo>
                  <a:pt x="4356" y="261454"/>
                </a:lnTo>
                <a:lnTo>
                  <a:pt x="6007" y="269748"/>
                </a:lnTo>
                <a:lnTo>
                  <a:pt x="10502" y="276466"/>
                </a:lnTo>
                <a:lnTo>
                  <a:pt x="17221" y="280974"/>
                </a:lnTo>
                <a:lnTo>
                  <a:pt x="25514" y="282613"/>
                </a:lnTo>
                <a:lnTo>
                  <a:pt x="33616" y="280974"/>
                </a:lnTo>
                <a:lnTo>
                  <a:pt x="39916" y="276466"/>
                </a:lnTo>
                <a:lnTo>
                  <a:pt x="43980" y="269748"/>
                </a:lnTo>
                <a:lnTo>
                  <a:pt x="45427" y="261454"/>
                </a:lnTo>
                <a:lnTo>
                  <a:pt x="45427" y="244017"/>
                </a:lnTo>
                <a:close/>
              </a:path>
              <a:path w="50800" h="358140">
                <a:moveTo>
                  <a:pt x="50406" y="347357"/>
                </a:moveTo>
                <a:lnTo>
                  <a:pt x="48539" y="337235"/>
                </a:lnTo>
                <a:lnTo>
                  <a:pt x="43332" y="328917"/>
                </a:lnTo>
                <a:lnTo>
                  <a:pt x="35445" y="323291"/>
                </a:lnTo>
                <a:lnTo>
                  <a:pt x="25514" y="321208"/>
                </a:lnTo>
                <a:lnTo>
                  <a:pt x="15494" y="323291"/>
                </a:lnTo>
                <a:lnTo>
                  <a:pt x="7391" y="328917"/>
                </a:lnTo>
                <a:lnTo>
                  <a:pt x="1981" y="337235"/>
                </a:lnTo>
                <a:lnTo>
                  <a:pt x="0" y="347357"/>
                </a:lnTo>
                <a:lnTo>
                  <a:pt x="0" y="357936"/>
                </a:lnTo>
                <a:lnTo>
                  <a:pt x="50406" y="357936"/>
                </a:lnTo>
                <a:lnTo>
                  <a:pt x="50406" y="347357"/>
                </a:lnTo>
                <a:close/>
              </a:path>
            </a:pathLst>
          </a:custGeom>
          <a:solidFill>
            <a:srgbClr val="FFFFFF"/>
          </a:solidFill>
        </p:spPr>
        <p:txBody>
          <a:bodyPr wrap="square" lIns="0" tIns="0" rIns="0" bIns="0" rtlCol="0"/>
          <a:lstStyle/>
          <a:p>
            <a:endParaRPr/>
          </a:p>
        </p:txBody>
      </p:sp>
      <p:sp>
        <p:nvSpPr>
          <p:cNvPr id="124" name="object 124"/>
          <p:cNvSpPr/>
          <p:nvPr/>
        </p:nvSpPr>
        <p:spPr>
          <a:xfrm>
            <a:off x="9018334" y="629338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125" name="object 125"/>
          <p:cNvSpPr/>
          <p:nvPr/>
        </p:nvSpPr>
        <p:spPr>
          <a:xfrm>
            <a:off x="8715893" y="5367104"/>
            <a:ext cx="34290" cy="67310"/>
          </a:xfrm>
          <a:custGeom>
            <a:avLst/>
            <a:gdLst/>
            <a:ahLst/>
            <a:cxnLst/>
            <a:rect l="l" t="t" r="r" b="b"/>
            <a:pathLst>
              <a:path w="34290" h="67310">
                <a:moveTo>
                  <a:pt x="26759" y="67230"/>
                </a:moveTo>
                <a:lnTo>
                  <a:pt x="16802"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126" name="object 126"/>
          <p:cNvSpPr/>
          <p:nvPr/>
        </p:nvSpPr>
        <p:spPr>
          <a:xfrm>
            <a:off x="8712160" y="5489736"/>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127" name="object 127"/>
          <p:cNvSpPr/>
          <p:nvPr/>
        </p:nvSpPr>
        <p:spPr>
          <a:xfrm>
            <a:off x="8860270" y="6736607"/>
            <a:ext cx="51435" cy="121920"/>
          </a:xfrm>
          <a:custGeom>
            <a:avLst/>
            <a:gdLst/>
            <a:ahLst/>
            <a:cxnLst/>
            <a:rect l="l" t="t" r="r" b="b"/>
            <a:pathLst>
              <a:path w="51434" h="121920">
                <a:moveTo>
                  <a:pt x="51029" y="121392"/>
                </a:moveTo>
                <a:lnTo>
                  <a:pt x="0" y="121392"/>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392"/>
                </a:lnTo>
                <a:close/>
              </a:path>
            </a:pathLst>
          </a:custGeom>
          <a:solidFill>
            <a:srgbClr val="FFFFFF"/>
          </a:solidFill>
        </p:spPr>
        <p:txBody>
          <a:bodyPr wrap="square" lIns="0" tIns="0" rIns="0" bIns="0" rtlCol="0"/>
          <a:lstStyle/>
          <a:p>
            <a:endParaRPr/>
          </a:p>
        </p:txBody>
      </p:sp>
      <p:sp>
        <p:nvSpPr>
          <p:cNvPr id="128" name="object 128"/>
          <p:cNvSpPr/>
          <p:nvPr/>
        </p:nvSpPr>
        <p:spPr>
          <a:xfrm>
            <a:off x="8865249" y="620498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129" name="object 129"/>
          <p:cNvSpPr/>
          <p:nvPr/>
        </p:nvSpPr>
        <p:spPr>
          <a:xfrm>
            <a:off x="8868359" y="6386144"/>
            <a:ext cx="34925" cy="179070"/>
          </a:xfrm>
          <a:custGeom>
            <a:avLst/>
            <a:gdLst/>
            <a:ahLst/>
            <a:cxnLst/>
            <a:rect l="l" t="t" r="r" b="b"/>
            <a:pathLst>
              <a:path w="34925" h="179070">
                <a:moveTo>
                  <a:pt x="34848" y="133210"/>
                </a:moveTo>
                <a:lnTo>
                  <a:pt x="27381" y="125120"/>
                </a:lnTo>
                <a:lnTo>
                  <a:pt x="8089" y="125120"/>
                </a:lnTo>
                <a:lnTo>
                  <a:pt x="0" y="133210"/>
                </a:lnTo>
                <a:lnTo>
                  <a:pt x="0" y="161226"/>
                </a:lnTo>
                <a:lnTo>
                  <a:pt x="0" y="171183"/>
                </a:lnTo>
                <a:lnTo>
                  <a:pt x="8089" y="178650"/>
                </a:lnTo>
                <a:lnTo>
                  <a:pt x="27381" y="178650"/>
                </a:lnTo>
                <a:lnTo>
                  <a:pt x="34848" y="171183"/>
                </a:lnTo>
                <a:lnTo>
                  <a:pt x="34848" y="133210"/>
                </a:lnTo>
                <a:close/>
              </a:path>
              <a:path w="34925" h="179070">
                <a:moveTo>
                  <a:pt x="34848" y="7467"/>
                </a:moveTo>
                <a:lnTo>
                  <a:pt x="27381" y="0"/>
                </a:lnTo>
                <a:lnTo>
                  <a:pt x="8089" y="0"/>
                </a:lnTo>
                <a:lnTo>
                  <a:pt x="622" y="7467"/>
                </a:lnTo>
                <a:lnTo>
                  <a:pt x="622" y="73456"/>
                </a:lnTo>
                <a:lnTo>
                  <a:pt x="8089"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130" name="object 130"/>
          <p:cNvSpPr/>
          <p:nvPr/>
        </p:nvSpPr>
        <p:spPr>
          <a:xfrm>
            <a:off x="8864629" y="661459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131" name="object 131"/>
          <p:cNvSpPr/>
          <p:nvPr/>
        </p:nvSpPr>
        <p:spPr>
          <a:xfrm>
            <a:off x="9325137" y="6117214"/>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132" name="object 132"/>
          <p:cNvSpPr/>
          <p:nvPr/>
        </p:nvSpPr>
        <p:spPr>
          <a:xfrm>
            <a:off x="9324516" y="6506278"/>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133" name="object 133"/>
          <p:cNvSpPr/>
          <p:nvPr/>
        </p:nvSpPr>
        <p:spPr>
          <a:xfrm>
            <a:off x="9319538" y="6651942"/>
            <a:ext cx="51435" cy="206375"/>
          </a:xfrm>
          <a:custGeom>
            <a:avLst/>
            <a:gdLst/>
            <a:ahLst/>
            <a:cxnLst/>
            <a:rect l="l" t="t" r="r" b="b"/>
            <a:pathLst>
              <a:path w="51434" h="206375">
                <a:moveTo>
                  <a:pt x="51029" y="206057"/>
                </a:moveTo>
                <a:lnTo>
                  <a:pt x="0" y="20605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57"/>
                </a:lnTo>
                <a:close/>
              </a:path>
            </a:pathLst>
          </a:custGeom>
          <a:solidFill>
            <a:srgbClr val="FFFFFF"/>
          </a:solidFill>
        </p:spPr>
        <p:txBody>
          <a:bodyPr wrap="square" lIns="0" tIns="0" rIns="0" bIns="0" rtlCol="0"/>
          <a:lstStyle/>
          <a:p>
            <a:endParaRPr/>
          </a:p>
        </p:txBody>
      </p:sp>
      <p:sp>
        <p:nvSpPr>
          <p:cNvPr id="134" name="object 134"/>
          <p:cNvSpPr/>
          <p:nvPr/>
        </p:nvSpPr>
        <p:spPr>
          <a:xfrm>
            <a:off x="8707811" y="5634774"/>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135" name="object 135"/>
          <p:cNvSpPr/>
          <p:nvPr/>
        </p:nvSpPr>
        <p:spPr>
          <a:xfrm>
            <a:off x="9175787" y="5239484"/>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36" name="object 136"/>
          <p:cNvSpPr/>
          <p:nvPr/>
        </p:nvSpPr>
        <p:spPr>
          <a:xfrm>
            <a:off x="9171432" y="5381414"/>
            <a:ext cx="42545" cy="120650"/>
          </a:xfrm>
          <a:custGeom>
            <a:avLst/>
            <a:gdLst/>
            <a:ahLst/>
            <a:cxnLst/>
            <a:rect l="l" t="t" r="r" b="b"/>
            <a:pathLst>
              <a:path w="42545" h="120650">
                <a:moveTo>
                  <a:pt x="21158" y="120142"/>
                </a:moveTo>
                <a:lnTo>
                  <a:pt x="13126" y="118411"/>
                </a:lnTo>
                <a:lnTo>
                  <a:pt x="6378" y="113762"/>
                </a:lnTo>
                <a:lnTo>
                  <a:pt x="1730" y="107011"/>
                </a:lnTo>
                <a:lnTo>
                  <a:pt x="0" y="98977"/>
                </a:lnTo>
                <a:lnTo>
                  <a:pt x="0" y="21165"/>
                </a:lnTo>
                <a:lnTo>
                  <a:pt x="1730" y="12868"/>
                </a:lnTo>
                <a:lnTo>
                  <a:pt x="6378" y="6147"/>
                </a:lnTo>
                <a:lnTo>
                  <a:pt x="13126"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137" name="object 137"/>
          <p:cNvSpPr/>
          <p:nvPr/>
        </p:nvSpPr>
        <p:spPr>
          <a:xfrm>
            <a:off x="9320163" y="5634772"/>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3" y="16019"/>
                </a:lnTo>
                <a:lnTo>
                  <a:pt x="51029" y="26145"/>
                </a:lnTo>
                <a:lnTo>
                  <a:pt x="51029" y="410851"/>
                </a:lnTo>
                <a:lnTo>
                  <a:pt x="49153"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138" name="object 138"/>
          <p:cNvSpPr/>
          <p:nvPr/>
        </p:nvSpPr>
        <p:spPr>
          <a:xfrm>
            <a:off x="9328254" y="6383641"/>
            <a:ext cx="34290" cy="67310"/>
          </a:xfrm>
          <a:custGeom>
            <a:avLst/>
            <a:gdLst/>
            <a:ahLst/>
            <a:cxnLst/>
            <a:rect l="l" t="t" r="r" b="b"/>
            <a:pathLst>
              <a:path w="34290" h="67310">
                <a:moveTo>
                  <a:pt x="26136" y="67230"/>
                </a:moveTo>
                <a:lnTo>
                  <a:pt x="6845" y="67230"/>
                </a:lnTo>
                <a:lnTo>
                  <a:pt x="0" y="59760"/>
                </a:lnTo>
                <a:lnTo>
                  <a:pt x="0" y="4980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139" name="object 139"/>
          <p:cNvSpPr/>
          <p:nvPr/>
        </p:nvSpPr>
        <p:spPr>
          <a:xfrm>
            <a:off x="9018346" y="527309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140" name="object 140"/>
          <p:cNvSpPr/>
          <p:nvPr/>
        </p:nvSpPr>
        <p:spPr>
          <a:xfrm>
            <a:off x="9328878" y="6272212"/>
            <a:ext cx="34290" cy="67310"/>
          </a:xfrm>
          <a:custGeom>
            <a:avLst/>
            <a:gdLst/>
            <a:ahLst/>
            <a:cxnLst/>
            <a:rect l="l" t="t" r="r" b="b"/>
            <a:pathLst>
              <a:path w="34290" h="67310">
                <a:moveTo>
                  <a:pt x="26759" y="67230"/>
                </a:moveTo>
                <a:lnTo>
                  <a:pt x="17424"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141" name="object 141"/>
          <p:cNvSpPr/>
          <p:nvPr/>
        </p:nvSpPr>
        <p:spPr>
          <a:xfrm>
            <a:off x="9022705" y="5111868"/>
            <a:ext cx="33655" cy="95250"/>
          </a:xfrm>
          <a:custGeom>
            <a:avLst/>
            <a:gdLst/>
            <a:ahLst/>
            <a:cxnLst/>
            <a:rect l="l" t="t" r="r" b="b"/>
            <a:pathLst>
              <a:path w="33654" h="95250">
                <a:moveTo>
                  <a:pt x="26136" y="95242"/>
                </a:moveTo>
                <a:lnTo>
                  <a:pt x="16802" y="95242"/>
                </a:lnTo>
                <a:lnTo>
                  <a:pt x="7467" y="95242"/>
                </a:lnTo>
                <a:lnTo>
                  <a:pt x="0" y="87150"/>
                </a:lnTo>
                <a:lnTo>
                  <a:pt x="0" y="7470"/>
                </a:lnTo>
                <a:lnTo>
                  <a:pt x="7467" y="0"/>
                </a:lnTo>
                <a:lnTo>
                  <a:pt x="26136" y="0"/>
                </a:lnTo>
                <a:lnTo>
                  <a:pt x="33604" y="7470"/>
                </a:lnTo>
                <a:lnTo>
                  <a:pt x="33604" y="87150"/>
                </a:lnTo>
                <a:lnTo>
                  <a:pt x="26136" y="95242"/>
                </a:lnTo>
                <a:close/>
              </a:path>
            </a:pathLst>
          </a:custGeom>
          <a:solidFill>
            <a:srgbClr val="FFFFFF"/>
          </a:solidFill>
        </p:spPr>
        <p:txBody>
          <a:bodyPr wrap="square" lIns="0" tIns="0" rIns="0" bIns="0" rtlCol="0"/>
          <a:lstStyle/>
          <a:p>
            <a:endParaRPr/>
          </a:p>
        </p:txBody>
      </p:sp>
      <p:sp>
        <p:nvSpPr>
          <p:cNvPr id="142" name="object 142"/>
          <p:cNvSpPr/>
          <p:nvPr/>
        </p:nvSpPr>
        <p:spPr>
          <a:xfrm>
            <a:off x="9171437" y="6204980"/>
            <a:ext cx="42545" cy="120650"/>
          </a:xfrm>
          <a:custGeom>
            <a:avLst/>
            <a:gdLst/>
            <a:ahLst/>
            <a:cxnLst/>
            <a:rect l="l" t="t" r="r" b="b"/>
            <a:pathLst>
              <a:path w="42545" h="120650">
                <a:moveTo>
                  <a:pt x="21158" y="120142"/>
                </a:moveTo>
                <a:lnTo>
                  <a:pt x="13126" y="118499"/>
                </a:lnTo>
                <a:lnTo>
                  <a:pt x="6378" y="113995"/>
                </a:lnTo>
                <a:lnTo>
                  <a:pt x="1730" y="107274"/>
                </a:lnTo>
                <a:lnTo>
                  <a:pt x="0" y="98977"/>
                </a:lnTo>
                <a:lnTo>
                  <a:pt x="0" y="21787"/>
                </a:lnTo>
                <a:lnTo>
                  <a:pt x="1730" y="13393"/>
                </a:lnTo>
                <a:lnTo>
                  <a:pt x="6378" y="6458"/>
                </a:lnTo>
                <a:lnTo>
                  <a:pt x="13126"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143" name="object 143"/>
          <p:cNvSpPr/>
          <p:nvPr/>
        </p:nvSpPr>
        <p:spPr>
          <a:xfrm>
            <a:off x="9166459" y="6736596"/>
            <a:ext cx="51435" cy="121920"/>
          </a:xfrm>
          <a:custGeom>
            <a:avLst/>
            <a:gdLst/>
            <a:ahLst/>
            <a:cxnLst/>
            <a:rect l="l" t="t" r="r" b="b"/>
            <a:pathLst>
              <a:path w="51434" h="121920">
                <a:moveTo>
                  <a:pt x="51029" y="121403"/>
                </a:moveTo>
                <a:lnTo>
                  <a:pt x="0" y="121403"/>
                </a:lnTo>
                <a:lnTo>
                  <a:pt x="0" y="25522"/>
                </a:lnTo>
                <a:lnTo>
                  <a:pt x="1964" y="15494"/>
                </a:lnTo>
                <a:lnTo>
                  <a:pt x="7312" y="7392"/>
                </a:lnTo>
                <a:lnTo>
                  <a:pt x="15227" y="1974"/>
                </a:lnTo>
                <a:lnTo>
                  <a:pt x="24892" y="0"/>
                </a:lnTo>
                <a:lnTo>
                  <a:pt x="35014" y="1974"/>
                </a:lnTo>
                <a:lnTo>
                  <a:pt x="43328" y="7392"/>
                </a:lnTo>
                <a:lnTo>
                  <a:pt x="48958" y="15494"/>
                </a:lnTo>
                <a:lnTo>
                  <a:pt x="51029" y="25522"/>
                </a:lnTo>
                <a:lnTo>
                  <a:pt x="51029" y="121403"/>
                </a:lnTo>
                <a:close/>
              </a:path>
            </a:pathLst>
          </a:custGeom>
          <a:solidFill>
            <a:srgbClr val="FFFFFF"/>
          </a:solidFill>
        </p:spPr>
        <p:txBody>
          <a:bodyPr wrap="square" lIns="0" tIns="0" rIns="0" bIns="0" rtlCol="0"/>
          <a:lstStyle/>
          <a:p>
            <a:endParaRPr/>
          </a:p>
        </p:txBody>
      </p:sp>
      <p:sp>
        <p:nvSpPr>
          <p:cNvPr id="144" name="object 144"/>
          <p:cNvSpPr/>
          <p:nvPr/>
        </p:nvSpPr>
        <p:spPr>
          <a:xfrm>
            <a:off x="9174550" y="6511250"/>
            <a:ext cx="34925" cy="53975"/>
          </a:xfrm>
          <a:custGeom>
            <a:avLst/>
            <a:gdLst/>
            <a:ahLst/>
            <a:cxnLst/>
            <a:rect l="l" t="t" r="r" b="b"/>
            <a:pathLst>
              <a:path w="34925" h="53975">
                <a:moveTo>
                  <a:pt x="26759" y="53535"/>
                </a:moveTo>
                <a:lnTo>
                  <a:pt x="7467" y="53535"/>
                </a:lnTo>
                <a:lnTo>
                  <a:pt x="0" y="46065"/>
                </a:lnTo>
                <a:lnTo>
                  <a:pt x="0" y="36105"/>
                </a:lnTo>
                <a:lnTo>
                  <a:pt x="0" y="8092"/>
                </a:lnTo>
                <a:lnTo>
                  <a:pt x="7467"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145" name="object 145"/>
          <p:cNvSpPr/>
          <p:nvPr/>
        </p:nvSpPr>
        <p:spPr>
          <a:xfrm>
            <a:off x="9171440" y="6614585"/>
            <a:ext cx="41910" cy="80645"/>
          </a:xfrm>
          <a:custGeom>
            <a:avLst/>
            <a:gdLst/>
            <a:ahLst/>
            <a:cxnLst/>
            <a:rect l="l" t="t" r="r" b="b"/>
            <a:pathLst>
              <a:path w="41909" h="80645">
                <a:moveTo>
                  <a:pt x="19913" y="80302"/>
                </a:moveTo>
                <a:lnTo>
                  <a:pt x="11814" y="78561"/>
                </a:lnTo>
                <a:lnTo>
                  <a:pt x="5522" y="73844"/>
                </a:lnTo>
                <a:lnTo>
                  <a:pt x="1448" y="66909"/>
                </a:lnTo>
                <a:lnTo>
                  <a:pt x="0" y="58515"/>
                </a:lnTo>
                <a:lnTo>
                  <a:pt x="0" y="21165"/>
                </a:lnTo>
                <a:lnTo>
                  <a:pt x="1448" y="12868"/>
                </a:lnTo>
                <a:lnTo>
                  <a:pt x="5522" y="6147"/>
                </a:lnTo>
                <a:lnTo>
                  <a:pt x="11814" y="1643"/>
                </a:lnTo>
                <a:lnTo>
                  <a:pt x="19913" y="0"/>
                </a:lnTo>
                <a:lnTo>
                  <a:pt x="28305" y="1643"/>
                </a:lnTo>
                <a:lnTo>
                  <a:pt x="35238" y="6147"/>
                </a:lnTo>
                <a:lnTo>
                  <a:pt x="39954" y="12868"/>
                </a:lnTo>
                <a:lnTo>
                  <a:pt x="41694" y="21165"/>
                </a:lnTo>
                <a:lnTo>
                  <a:pt x="41694" y="58515"/>
                </a:lnTo>
                <a:lnTo>
                  <a:pt x="39954" y="66909"/>
                </a:lnTo>
                <a:lnTo>
                  <a:pt x="35238" y="73844"/>
                </a:lnTo>
                <a:lnTo>
                  <a:pt x="28305" y="78561"/>
                </a:lnTo>
                <a:lnTo>
                  <a:pt x="19913" y="80302"/>
                </a:lnTo>
                <a:close/>
              </a:path>
            </a:pathLst>
          </a:custGeom>
          <a:solidFill>
            <a:srgbClr val="FFFFFF"/>
          </a:solidFill>
        </p:spPr>
        <p:txBody>
          <a:bodyPr wrap="square" lIns="0" tIns="0" rIns="0" bIns="0" rtlCol="0"/>
          <a:lstStyle/>
          <a:p>
            <a:endParaRPr/>
          </a:p>
        </p:txBody>
      </p:sp>
      <p:sp>
        <p:nvSpPr>
          <p:cNvPr id="146" name="object 146"/>
          <p:cNvSpPr/>
          <p:nvPr/>
        </p:nvSpPr>
        <p:spPr>
          <a:xfrm>
            <a:off x="9175796" y="6386126"/>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47" name="object 147"/>
          <p:cNvSpPr/>
          <p:nvPr/>
        </p:nvSpPr>
        <p:spPr>
          <a:xfrm>
            <a:off x="8562824" y="5494703"/>
            <a:ext cx="34290" cy="53975"/>
          </a:xfrm>
          <a:custGeom>
            <a:avLst/>
            <a:gdLst/>
            <a:ahLst/>
            <a:cxnLst/>
            <a:rect l="l" t="t" r="r" b="b"/>
            <a:pathLst>
              <a:path w="34290" h="53975">
                <a:moveTo>
                  <a:pt x="26759" y="53535"/>
                </a:moveTo>
                <a:lnTo>
                  <a:pt x="16802" y="53535"/>
                </a:lnTo>
                <a:lnTo>
                  <a:pt x="6845" y="53535"/>
                </a:lnTo>
                <a:lnTo>
                  <a:pt x="0" y="45442"/>
                </a:lnTo>
                <a:lnTo>
                  <a:pt x="0" y="7470"/>
                </a:lnTo>
                <a:lnTo>
                  <a:pt x="6845" y="0"/>
                </a:lnTo>
                <a:lnTo>
                  <a:pt x="26759" y="0"/>
                </a:lnTo>
                <a:lnTo>
                  <a:pt x="34226" y="7470"/>
                </a:lnTo>
                <a:lnTo>
                  <a:pt x="34226" y="45442"/>
                </a:lnTo>
                <a:lnTo>
                  <a:pt x="26759" y="53535"/>
                </a:lnTo>
                <a:close/>
              </a:path>
            </a:pathLst>
          </a:custGeom>
          <a:solidFill>
            <a:srgbClr val="FFFFFF"/>
          </a:solidFill>
        </p:spPr>
        <p:txBody>
          <a:bodyPr wrap="square" lIns="0" tIns="0" rIns="0" bIns="0" rtlCol="0"/>
          <a:lstStyle/>
          <a:p>
            <a:endParaRPr/>
          </a:p>
        </p:txBody>
      </p:sp>
      <p:sp>
        <p:nvSpPr>
          <p:cNvPr id="148" name="object 148"/>
          <p:cNvSpPr/>
          <p:nvPr/>
        </p:nvSpPr>
        <p:spPr>
          <a:xfrm>
            <a:off x="8256027" y="6256022"/>
            <a:ext cx="34290" cy="81915"/>
          </a:xfrm>
          <a:custGeom>
            <a:avLst/>
            <a:gdLst/>
            <a:ahLst/>
            <a:cxnLst/>
            <a:rect l="l" t="t" r="r" b="b"/>
            <a:pathLst>
              <a:path w="34290" h="81914">
                <a:moveTo>
                  <a:pt x="26136" y="81547"/>
                </a:moveTo>
                <a:lnTo>
                  <a:pt x="16802" y="81547"/>
                </a:lnTo>
                <a:lnTo>
                  <a:pt x="7467" y="81547"/>
                </a:lnTo>
                <a:lnTo>
                  <a:pt x="0" y="73455"/>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149" name="object 149"/>
          <p:cNvSpPr/>
          <p:nvPr/>
        </p:nvSpPr>
        <p:spPr>
          <a:xfrm>
            <a:off x="8247315" y="6566650"/>
            <a:ext cx="51435" cy="291465"/>
          </a:xfrm>
          <a:custGeom>
            <a:avLst/>
            <a:gdLst/>
            <a:ahLst/>
            <a:cxnLst/>
            <a:rect l="l" t="t" r="r" b="b"/>
            <a:pathLst>
              <a:path w="51434" h="291465">
                <a:moveTo>
                  <a:pt x="51029" y="291349"/>
                </a:moveTo>
                <a:lnTo>
                  <a:pt x="0" y="291349"/>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349"/>
                </a:lnTo>
                <a:close/>
              </a:path>
            </a:pathLst>
          </a:custGeom>
          <a:solidFill>
            <a:srgbClr val="FFFFFF"/>
          </a:solidFill>
        </p:spPr>
        <p:txBody>
          <a:bodyPr wrap="square" lIns="0" tIns="0" rIns="0" bIns="0" rtlCol="0"/>
          <a:lstStyle/>
          <a:p>
            <a:endParaRPr/>
          </a:p>
        </p:txBody>
      </p:sp>
      <p:sp>
        <p:nvSpPr>
          <p:cNvPr id="150" name="object 150"/>
          <p:cNvSpPr/>
          <p:nvPr/>
        </p:nvSpPr>
        <p:spPr>
          <a:xfrm>
            <a:off x="8251673" y="639795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151" name="object 151"/>
          <p:cNvSpPr/>
          <p:nvPr/>
        </p:nvSpPr>
        <p:spPr>
          <a:xfrm>
            <a:off x="8102320" y="6383633"/>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152" name="object 152"/>
          <p:cNvSpPr/>
          <p:nvPr/>
        </p:nvSpPr>
        <p:spPr>
          <a:xfrm>
            <a:off x="8098587" y="6506265"/>
            <a:ext cx="42545" cy="100330"/>
          </a:xfrm>
          <a:custGeom>
            <a:avLst/>
            <a:gdLst/>
            <a:ahLst/>
            <a:cxnLst/>
            <a:rect l="l" t="t" r="r" b="b"/>
            <a:pathLst>
              <a:path w="42545" h="100329">
                <a:moveTo>
                  <a:pt x="20536" y="100222"/>
                </a:moveTo>
                <a:lnTo>
                  <a:pt x="12601" y="98491"/>
                </a:lnTo>
                <a:lnTo>
                  <a:pt x="6067" y="93842"/>
                </a:lnTo>
                <a:lnTo>
                  <a:pt x="1633" y="87091"/>
                </a:lnTo>
                <a:lnTo>
                  <a:pt x="0" y="79057"/>
                </a:lnTo>
                <a:lnTo>
                  <a:pt x="0" y="21165"/>
                </a:lnTo>
                <a:lnTo>
                  <a:pt x="1633" y="12868"/>
                </a:lnTo>
                <a:lnTo>
                  <a:pt x="6067" y="6147"/>
                </a:lnTo>
                <a:lnTo>
                  <a:pt x="12601" y="1643"/>
                </a:lnTo>
                <a:lnTo>
                  <a:pt x="20536" y="0"/>
                </a:lnTo>
                <a:lnTo>
                  <a:pt x="28927" y="1643"/>
                </a:lnTo>
                <a:lnTo>
                  <a:pt x="35860" y="6147"/>
                </a:lnTo>
                <a:lnTo>
                  <a:pt x="40576" y="12868"/>
                </a:lnTo>
                <a:lnTo>
                  <a:pt x="42316" y="21165"/>
                </a:lnTo>
                <a:lnTo>
                  <a:pt x="42316" y="79057"/>
                </a:lnTo>
                <a:lnTo>
                  <a:pt x="40576" y="87091"/>
                </a:lnTo>
                <a:lnTo>
                  <a:pt x="35860" y="93842"/>
                </a:lnTo>
                <a:lnTo>
                  <a:pt x="28927" y="98491"/>
                </a:lnTo>
                <a:lnTo>
                  <a:pt x="20536" y="100222"/>
                </a:lnTo>
                <a:close/>
              </a:path>
            </a:pathLst>
          </a:custGeom>
          <a:solidFill>
            <a:srgbClr val="FFFFFF"/>
          </a:solidFill>
        </p:spPr>
        <p:txBody>
          <a:bodyPr wrap="square" lIns="0" tIns="0" rIns="0" bIns="0" rtlCol="0"/>
          <a:lstStyle/>
          <a:p>
            <a:endParaRPr/>
          </a:p>
        </p:txBody>
      </p:sp>
      <p:sp>
        <p:nvSpPr>
          <p:cNvPr id="153" name="object 153"/>
          <p:cNvSpPr/>
          <p:nvPr/>
        </p:nvSpPr>
        <p:spPr>
          <a:xfrm>
            <a:off x="8406007" y="5940411"/>
            <a:ext cx="41910" cy="60960"/>
          </a:xfrm>
          <a:custGeom>
            <a:avLst/>
            <a:gdLst/>
            <a:ahLst/>
            <a:cxnLst/>
            <a:rect l="l" t="t" r="r" b="b"/>
            <a:pathLst>
              <a:path w="41909" h="60960">
                <a:moveTo>
                  <a:pt x="19913" y="60382"/>
                </a:moveTo>
                <a:lnTo>
                  <a:pt x="11814" y="58651"/>
                </a:lnTo>
                <a:lnTo>
                  <a:pt x="5522" y="54002"/>
                </a:lnTo>
                <a:lnTo>
                  <a:pt x="1448" y="47251"/>
                </a:lnTo>
                <a:lnTo>
                  <a:pt x="0" y="39217"/>
                </a:lnTo>
                <a:lnTo>
                  <a:pt x="0" y="21787"/>
                </a:lnTo>
                <a:lnTo>
                  <a:pt x="1448" y="13393"/>
                </a:lnTo>
                <a:lnTo>
                  <a:pt x="5522" y="6458"/>
                </a:lnTo>
                <a:lnTo>
                  <a:pt x="11814" y="1741"/>
                </a:lnTo>
                <a:lnTo>
                  <a:pt x="19913" y="0"/>
                </a:lnTo>
                <a:lnTo>
                  <a:pt x="28305" y="1741"/>
                </a:lnTo>
                <a:lnTo>
                  <a:pt x="35238" y="6458"/>
                </a:lnTo>
                <a:lnTo>
                  <a:pt x="39954" y="13393"/>
                </a:lnTo>
                <a:lnTo>
                  <a:pt x="41694" y="21787"/>
                </a:lnTo>
                <a:lnTo>
                  <a:pt x="41694" y="39217"/>
                </a:lnTo>
                <a:lnTo>
                  <a:pt x="39954" y="47251"/>
                </a:lnTo>
                <a:lnTo>
                  <a:pt x="35238" y="54002"/>
                </a:lnTo>
                <a:lnTo>
                  <a:pt x="28305" y="58651"/>
                </a:lnTo>
                <a:lnTo>
                  <a:pt x="19913" y="60382"/>
                </a:lnTo>
                <a:close/>
              </a:path>
            </a:pathLst>
          </a:custGeom>
          <a:solidFill>
            <a:srgbClr val="FFFFFF"/>
          </a:solidFill>
        </p:spPr>
        <p:txBody>
          <a:bodyPr wrap="square" lIns="0" tIns="0" rIns="0" bIns="0" rtlCol="0"/>
          <a:lstStyle/>
          <a:p>
            <a:endParaRPr/>
          </a:p>
        </p:txBody>
      </p:sp>
      <p:sp>
        <p:nvSpPr>
          <p:cNvPr id="154" name="object 154"/>
          <p:cNvSpPr/>
          <p:nvPr/>
        </p:nvSpPr>
        <p:spPr>
          <a:xfrm>
            <a:off x="8404763" y="6289634"/>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155" name="object 155"/>
          <p:cNvSpPr/>
          <p:nvPr/>
        </p:nvSpPr>
        <p:spPr>
          <a:xfrm>
            <a:off x="8400408" y="6481986"/>
            <a:ext cx="52069" cy="376555"/>
          </a:xfrm>
          <a:custGeom>
            <a:avLst/>
            <a:gdLst/>
            <a:ahLst/>
            <a:cxnLst/>
            <a:rect l="l" t="t" r="r" b="b"/>
            <a:pathLst>
              <a:path w="52070" h="376554">
                <a:moveTo>
                  <a:pt x="51651" y="376013"/>
                </a:moveTo>
                <a:lnTo>
                  <a:pt x="0" y="376013"/>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6013"/>
                </a:lnTo>
                <a:close/>
              </a:path>
            </a:pathLst>
          </a:custGeom>
          <a:solidFill>
            <a:srgbClr val="FFFFFF"/>
          </a:solidFill>
        </p:spPr>
        <p:txBody>
          <a:bodyPr wrap="square" lIns="0" tIns="0" rIns="0" bIns="0" rtlCol="0"/>
          <a:lstStyle/>
          <a:p>
            <a:endParaRPr/>
          </a:p>
        </p:txBody>
      </p:sp>
      <p:sp>
        <p:nvSpPr>
          <p:cNvPr id="156" name="object 156"/>
          <p:cNvSpPr/>
          <p:nvPr/>
        </p:nvSpPr>
        <p:spPr>
          <a:xfrm>
            <a:off x="7949236" y="6511243"/>
            <a:ext cx="34925" cy="53975"/>
          </a:xfrm>
          <a:custGeom>
            <a:avLst/>
            <a:gdLst/>
            <a:ahLst/>
            <a:cxnLst/>
            <a:rect l="l" t="t" r="r" b="b"/>
            <a:pathLst>
              <a:path w="34925" h="53975">
                <a:moveTo>
                  <a:pt x="26759" y="53535"/>
                </a:moveTo>
                <a:lnTo>
                  <a:pt x="16802" y="53535"/>
                </a:lnTo>
                <a:lnTo>
                  <a:pt x="6845" y="53535"/>
                </a:lnTo>
                <a:lnTo>
                  <a:pt x="0" y="46065"/>
                </a:lnTo>
                <a:lnTo>
                  <a:pt x="0" y="8092"/>
                </a:lnTo>
                <a:lnTo>
                  <a:pt x="6845"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157" name="object 157"/>
          <p:cNvSpPr/>
          <p:nvPr/>
        </p:nvSpPr>
        <p:spPr>
          <a:xfrm>
            <a:off x="8094234" y="6651928"/>
            <a:ext cx="51435" cy="206375"/>
          </a:xfrm>
          <a:custGeom>
            <a:avLst/>
            <a:gdLst/>
            <a:ahLst/>
            <a:cxnLst/>
            <a:rect l="l" t="t" r="r" b="b"/>
            <a:pathLst>
              <a:path w="51434" h="206375">
                <a:moveTo>
                  <a:pt x="51029" y="206071"/>
                </a:moveTo>
                <a:lnTo>
                  <a:pt x="0" y="206071"/>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71"/>
                </a:lnTo>
                <a:close/>
              </a:path>
            </a:pathLst>
          </a:custGeom>
          <a:solidFill>
            <a:srgbClr val="FFFFFF"/>
          </a:solidFill>
        </p:spPr>
        <p:txBody>
          <a:bodyPr wrap="square" lIns="0" tIns="0" rIns="0" bIns="0" rtlCol="0"/>
          <a:lstStyle/>
          <a:p>
            <a:endParaRPr/>
          </a:p>
        </p:txBody>
      </p:sp>
      <p:sp>
        <p:nvSpPr>
          <p:cNvPr id="158" name="object 158"/>
          <p:cNvSpPr/>
          <p:nvPr/>
        </p:nvSpPr>
        <p:spPr>
          <a:xfrm>
            <a:off x="7788060" y="6821247"/>
            <a:ext cx="50800" cy="36830"/>
          </a:xfrm>
          <a:custGeom>
            <a:avLst/>
            <a:gdLst/>
            <a:ahLst/>
            <a:cxnLst/>
            <a:rect l="l" t="t" r="r" b="b"/>
            <a:pathLst>
              <a:path w="50800" h="36829">
                <a:moveTo>
                  <a:pt x="50406" y="36751"/>
                </a:moveTo>
                <a:lnTo>
                  <a:pt x="0" y="36751"/>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36751"/>
                </a:lnTo>
                <a:close/>
              </a:path>
            </a:pathLst>
          </a:custGeom>
          <a:solidFill>
            <a:srgbClr val="FFFFFF"/>
          </a:solidFill>
        </p:spPr>
        <p:txBody>
          <a:bodyPr wrap="square" lIns="0" tIns="0" rIns="0" bIns="0" rtlCol="0"/>
          <a:lstStyle/>
          <a:p>
            <a:endParaRPr/>
          </a:p>
        </p:txBody>
      </p:sp>
      <p:sp>
        <p:nvSpPr>
          <p:cNvPr id="159" name="object 159"/>
          <p:cNvSpPr/>
          <p:nvPr/>
        </p:nvSpPr>
        <p:spPr>
          <a:xfrm>
            <a:off x="7792415" y="6638861"/>
            <a:ext cx="41910" cy="144145"/>
          </a:xfrm>
          <a:custGeom>
            <a:avLst/>
            <a:gdLst/>
            <a:ahLst/>
            <a:cxnLst/>
            <a:rect l="l" t="t" r="r" b="b"/>
            <a:pathLst>
              <a:path w="41909" h="144145">
                <a:moveTo>
                  <a:pt x="38582" y="18046"/>
                </a:moveTo>
                <a:lnTo>
                  <a:pt x="37160" y="11023"/>
                </a:lnTo>
                <a:lnTo>
                  <a:pt x="33286" y="5295"/>
                </a:lnTo>
                <a:lnTo>
                  <a:pt x="27546" y="1422"/>
                </a:lnTo>
                <a:lnTo>
                  <a:pt x="20535" y="0"/>
                </a:lnTo>
                <a:lnTo>
                  <a:pt x="10579" y="0"/>
                </a:lnTo>
                <a:lnTo>
                  <a:pt x="3733" y="8089"/>
                </a:lnTo>
                <a:lnTo>
                  <a:pt x="3733" y="31750"/>
                </a:lnTo>
                <a:lnTo>
                  <a:pt x="10579" y="39839"/>
                </a:lnTo>
                <a:lnTo>
                  <a:pt x="20535" y="39839"/>
                </a:lnTo>
                <a:lnTo>
                  <a:pt x="27546" y="38417"/>
                </a:lnTo>
                <a:lnTo>
                  <a:pt x="33286" y="34544"/>
                </a:lnTo>
                <a:lnTo>
                  <a:pt x="37160" y="28803"/>
                </a:lnTo>
                <a:lnTo>
                  <a:pt x="38582" y="21793"/>
                </a:lnTo>
                <a:lnTo>
                  <a:pt x="38582" y="18046"/>
                </a:lnTo>
                <a:close/>
              </a:path>
              <a:path w="41909" h="144145">
                <a:moveTo>
                  <a:pt x="41694" y="105206"/>
                </a:moveTo>
                <a:lnTo>
                  <a:pt x="40043" y="96901"/>
                </a:lnTo>
                <a:lnTo>
                  <a:pt x="35547" y="90182"/>
                </a:lnTo>
                <a:lnTo>
                  <a:pt x="28829" y="85674"/>
                </a:lnTo>
                <a:lnTo>
                  <a:pt x="20535" y="84035"/>
                </a:lnTo>
                <a:lnTo>
                  <a:pt x="12331" y="85674"/>
                </a:lnTo>
                <a:lnTo>
                  <a:pt x="5829" y="90182"/>
                </a:lnTo>
                <a:lnTo>
                  <a:pt x="1536" y="96901"/>
                </a:lnTo>
                <a:lnTo>
                  <a:pt x="0" y="105206"/>
                </a:lnTo>
                <a:lnTo>
                  <a:pt x="0" y="122631"/>
                </a:lnTo>
                <a:lnTo>
                  <a:pt x="1536" y="130924"/>
                </a:lnTo>
                <a:lnTo>
                  <a:pt x="5829" y="137655"/>
                </a:lnTo>
                <a:lnTo>
                  <a:pt x="12331" y="142151"/>
                </a:lnTo>
                <a:lnTo>
                  <a:pt x="20535" y="143802"/>
                </a:lnTo>
                <a:lnTo>
                  <a:pt x="28829" y="142151"/>
                </a:lnTo>
                <a:lnTo>
                  <a:pt x="35547" y="137655"/>
                </a:lnTo>
                <a:lnTo>
                  <a:pt x="40043" y="130924"/>
                </a:lnTo>
                <a:lnTo>
                  <a:pt x="41694" y="122631"/>
                </a:lnTo>
                <a:lnTo>
                  <a:pt x="41694" y="105206"/>
                </a:lnTo>
                <a:close/>
              </a:path>
            </a:pathLst>
          </a:custGeom>
          <a:solidFill>
            <a:srgbClr val="FFFFFF"/>
          </a:solidFill>
        </p:spPr>
        <p:txBody>
          <a:bodyPr wrap="square" lIns="0" tIns="0" rIns="0" bIns="0" rtlCol="0"/>
          <a:lstStyle/>
          <a:p>
            <a:endParaRPr/>
          </a:p>
        </p:txBody>
      </p:sp>
      <p:sp>
        <p:nvSpPr>
          <p:cNvPr id="160" name="object 160"/>
          <p:cNvSpPr/>
          <p:nvPr/>
        </p:nvSpPr>
        <p:spPr>
          <a:xfrm>
            <a:off x="7941150" y="6736586"/>
            <a:ext cx="51435" cy="121920"/>
          </a:xfrm>
          <a:custGeom>
            <a:avLst/>
            <a:gdLst/>
            <a:ahLst/>
            <a:cxnLst/>
            <a:rect l="l" t="t" r="r" b="b"/>
            <a:pathLst>
              <a:path w="51434" h="121920">
                <a:moveTo>
                  <a:pt x="51029" y="121413"/>
                </a:moveTo>
                <a:lnTo>
                  <a:pt x="0" y="121413"/>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121413"/>
                </a:lnTo>
                <a:close/>
              </a:path>
            </a:pathLst>
          </a:custGeom>
          <a:solidFill>
            <a:srgbClr val="FFFFFF"/>
          </a:solidFill>
        </p:spPr>
        <p:txBody>
          <a:bodyPr wrap="square" lIns="0" tIns="0" rIns="0" bIns="0" rtlCol="0"/>
          <a:lstStyle/>
          <a:p>
            <a:endParaRPr/>
          </a:p>
        </p:txBody>
      </p:sp>
      <p:sp>
        <p:nvSpPr>
          <p:cNvPr id="161" name="object 161"/>
          <p:cNvSpPr/>
          <p:nvPr/>
        </p:nvSpPr>
        <p:spPr>
          <a:xfrm>
            <a:off x="8409126" y="6128401"/>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162" name="object 162"/>
          <p:cNvSpPr/>
          <p:nvPr/>
        </p:nvSpPr>
        <p:spPr>
          <a:xfrm>
            <a:off x="7945508" y="661457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163" name="object 163"/>
          <p:cNvSpPr/>
          <p:nvPr/>
        </p:nvSpPr>
        <p:spPr>
          <a:xfrm>
            <a:off x="8559103" y="6028799"/>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164" name="object 164"/>
          <p:cNvSpPr/>
          <p:nvPr/>
        </p:nvSpPr>
        <p:spPr>
          <a:xfrm>
            <a:off x="9325164" y="5489712"/>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165" name="object 165"/>
          <p:cNvSpPr/>
          <p:nvPr/>
        </p:nvSpPr>
        <p:spPr>
          <a:xfrm>
            <a:off x="8559105" y="5598027"/>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166" name="object 166"/>
          <p:cNvSpPr/>
          <p:nvPr/>
        </p:nvSpPr>
        <p:spPr>
          <a:xfrm>
            <a:off x="8707215" y="6651922"/>
            <a:ext cx="51435" cy="206375"/>
          </a:xfrm>
          <a:custGeom>
            <a:avLst/>
            <a:gdLst/>
            <a:ahLst/>
            <a:cxnLst/>
            <a:rect l="l" t="t" r="r" b="b"/>
            <a:pathLst>
              <a:path w="51434" h="206375">
                <a:moveTo>
                  <a:pt x="51029" y="206077"/>
                </a:moveTo>
                <a:lnTo>
                  <a:pt x="0" y="20607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77"/>
                </a:lnTo>
                <a:close/>
              </a:path>
            </a:pathLst>
          </a:custGeom>
          <a:solidFill>
            <a:srgbClr val="FFFFFF"/>
          </a:solidFill>
        </p:spPr>
        <p:txBody>
          <a:bodyPr wrap="square" lIns="0" tIns="0" rIns="0" bIns="0" rtlCol="0"/>
          <a:lstStyle/>
          <a:p>
            <a:endParaRPr/>
          </a:p>
        </p:txBody>
      </p:sp>
      <p:sp>
        <p:nvSpPr>
          <p:cNvPr id="167" name="object 167"/>
          <p:cNvSpPr/>
          <p:nvPr/>
        </p:nvSpPr>
        <p:spPr>
          <a:xfrm>
            <a:off x="8554750" y="5720036"/>
            <a:ext cx="50800" cy="267335"/>
          </a:xfrm>
          <a:custGeom>
            <a:avLst/>
            <a:gdLst/>
            <a:ahLst/>
            <a:cxnLst/>
            <a:rect l="l" t="t" r="r" b="b"/>
            <a:pathLst>
              <a:path w="50800" h="267335">
                <a:moveTo>
                  <a:pt x="24892" y="267053"/>
                </a:moveTo>
                <a:lnTo>
                  <a:pt x="14964" y="264981"/>
                </a:lnTo>
                <a:lnTo>
                  <a:pt x="7078" y="259349"/>
                </a:lnTo>
                <a:lnTo>
                  <a:pt x="1876" y="251033"/>
                </a:lnTo>
                <a:lnTo>
                  <a:pt x="0" y="240908"/>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240908"/>
                </a:lnTo>
                <a:lnTo>
                  <a:pt x="48433" y="251033"/>
                </a:lnTo>
                <a:lnTo>
                  <a:pt x="43017" y="259349"/>
                </a:lnTo>
                <a:lnTo>
                  <a:pt x="34917" y="264981"/>
                </a:lnTo>
                <a:lnTo>
                  <a:pt x="24892" y="267053"/>
                </a:lnTo>
                <a:close/>
              </a:path>
            </a:pathLst>
          </a:custGeom>
          <a:solidFill>
            <a:srgbClr val="FFFFFF"/>
          </a:solidFill>
        </p:spPr>
        <p:txBody>
          <a:bodyPr wrap="square" lIns="0" tIns="0" rIns="0" bIns="0" rtlCol="0"/>
          <a:lstStyle/>
          <a:p>
            <a:endParaRPr/>
          </a:p>
        </p:txBody>
      </p:sp>
      <p:sp>
        <p:nvSpPr>
          <p:cNvPr id="168" name="object 168"/>
          <p:cNvSpPr/>
          <p:nvPr/>
        </p:nvSpPr>
        <p:spPr>
          <a:xfrm>
            <a:off x="8712195" y="6117192"/>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169" name="object 169"/>
          <p:cNvSpPr/>
          <p:nvPr/>
        </p:nvSpPr>
        <p:spPr>
          <a:xfrm>
            <a:off x="8715930" y="6272194"/>
            <a:ext cx="34290" cy="67310"/>
          </a:xfrm>
          <a:custGeom>
            <a:avLst/>
            <a:gdLst/>
            <a:ahLst/>
            <a:cxnLst/>
            <a:rect l="l" t="t" r="r" b="b"/>
            <a:pathLst>
              <a:path w="34290" h="67310">
                <a:moveTo>
                  <a:pt x="26759" y="67230"/>
                </a:moveTo>
                <a:lnTo>
                  <a:pt x="16802"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170" name="object 170"/>
          <p:cNvSpPr/>
          <p:nvPr/>
        </p:nvSpPr>
        <p:spPr>
          <a:xfrm>
            <a:off x="8711574" y="6506254"/>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171" name="object 171"/>
          <p:cNvSpPr/>
          <p:nvPr/>
        </p:nvSpPr>
        <p:spPr>
          <a:xfrm>
            <a:off x="8562221" y="6256008"/>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172" name="object 172"/>
          <p:cNvSpPr/>
          <p:nvPr/>
        </p:nvSpPr>
        <p:spPr>
          <a:xfrm>
            <a:off x="8409134" y="6044357"/>
            <a:ext cx="34925" cy="40640"/>
          </a:xfrm>
          <a:custGeom>
            <a:avLst/>
            <a:gdLst/>
            <a:ahLst/>
            <a:cxnLst/>
            <a:rect l="l" t="t" r="r" b="b"/>
            <a:pathLst>
              <a:path w="34925" h="40639">
                <a:moveTo>
                  <a:pt x="16802" y="40462"/>
                </a:moveTo>
                <a:lnTo>
                  <a:pt x="7467" y="40462"/>
                </a:lnTo>
                <a:lnTo>
                  <a:pt x="0" y="32370"/>
                </a:lnTo>
                <a:lnTo>
                  <a:pt x="0" y="8092"/>
                </a:lnTo>
                <a:lnTo>
                  <a:pt x="7467" y="0"/>
                </a:lnTo>
                <a:lnTo>
                  <a:pt x="16802" y="0"/>
                </a:lnTo>
                <a:lnTo>
                  <a:pt x="23822" y="1420"/>
                </a:lnTo>
                <a:lnTo>
                  <a:pt x="29559" y="5291"/>
                </a:lnTo>
                <a:lnTo>
                  <a:pt x="33429" y="11029"/>
                </a:lnTo>
                <a:lnTo>
                  <a:pt x="34849" y="18052"/>
                </a:lnTo>
                <a:lnTo>
                  <a:pt x="34849" y="22410"/>
                </a:lnTo>
                <a:lnTo>
                  <a:pt x="33429" y="29432"/>
                </a:lnTo>
                <a:lnTo>
                  <a:pt x="29559" y="35171"/>
                </a:lnTo>
                <a:lnTo>
                  <a:pt x="23822" y="39042"/>
                </a:lnTo>
                <a:lnTo>
                  <a:pt x="16802" y="40462"/>
                </a:lnTo>
                <a:close/>
              </a:path>
            </a:pathLst>
          </a:custGeom>
          <a:solidFill>
            <a:srgbClr val="FFFFFF"/>
          </a:solidFill>
        </p:spPr>
        <p:txBody>
          <a:bodyPr wrap="square" lIns="0" tIns="0" rIns="0" bIns="0" rtlCol="0"/>
          <a:lstStyle/>
          <a:p>
            <a:endParaRPr/>
          </a:p>
        </p:txBody>
      </p:sp>
      <p:sp>
        <p:nvSpPr>
          <p:cNvPr id="173" name="object 173"/>
          <p:cNvSpPr/>
          <p:nvPr/>
        </p:nvSpPr>
        <p:spPr>
          <a:xfrm>
            <a:off x="8401660" y="5622302"/>
            <a:ext cx="50800" cy="280035"/>
          </a:xfrm>
          <a:custGeom>
            <a:avLst/>
            <a:gdLst/>
            <a:ahLst/>
            <a:cxnLst/>
            <a:rect l="l" t="t" r="r" b="b"/>
            <a:pathLst>
              <a:path w="50800" h="280035">
                <a:moveTo>
                  <a:pt x="42316" y="7467"/>
                </a:moveTo>
                <a:lnTo>
                  <a:pt x="34226" y="0"/>
                </a:lnTo>
                <a:lnTo>
                  <a:pt x="14935" y="0"/>
                </a:lnTo>
                <a:lnTo>
                  <a:pt x="7467" y="7467"/>
                </a:lnTo>
                <a:lnTo>
                  <a:pt x="7467" y="31750"/>
                </a:lnTo>
                <a:lnTo>
                  <a:pt x="14935" y="39839"/>
                </a:lnTo>
                <a:lnTo>
                  <a:pt x="24269" y="39839"/>
                </a:lnTo>
                <a:lnTo>
                  <a:pt x="31292" y="38417"/>
                </a:lnTo>
                <a:lnTo>
                  <a:pt x="37033" y="34556"/>
                </a:lnTo>
                <a:lnTo>
                  <a:pt x="40894" y="28816"/>
                </a:lnTo>
                <a:lnTo>
                  <a:pt x="42316" y="21793"/>
                </a:lnTo>
                <a:lnTo>
                  <a:pt x="42316" y="7467"/>
                </a:lnTo>
                <a:close/>
              </a:path>
              <a:path w="50800" h="280035">
                <a:moveTo>
                  <a:pt x="46050" y="105206"/>
                </a:moveTo>
                <a:lnTo>
                  <a:pt x="44310" y="96812"/>
                </a:lnTo>
                <a:lnTo>
                  <a:pt x="39598" y="89877"/>
                </a:lnTo>
                <a:lnTo>
                  <a:pt x="32664" y="85166"/>
                </a:lnTo>
                <a:lnTo>
                  <a:pt x="24269" y="83413"/>
                </a:lnTo>
                <a:lnTo>
                  <a:pt x="16167" y="85166"/>
                </a:lnTo>
                <a:lnTo>
                  <a:pt x="9880" y="89877"/>
                </a:lnTo>
                <a:lnTo>
                  <a:pt x="5803" y="96812"/>
                </a:lnTo>
                <a:lnTo>
                  <a:pt x="4356" y="105206"/>
                </a:lnTo>
                <a:lnTo>
                  <a:pt x="4356" y="122631"/>
                </a:lnTo>
                <a:lnTo>
                  <a:pt x="5803" y="130937"/>
                </a:lnTo>
                <a:lnTo>
                  <a:pt x="9880" y="137655"/>
                </a:lnTo>
                <a:lnTo>
                  <a:pt x="16167" y="142163"/>
                </a:lnTo>
                <a:lnTo>
                  <a:pt x="24269" y="143802"/>
                </a:lnTo>
                <a:lnTo>
                  <a:pt x="32664" y="142163"/>
                </a:lnTo>
                <a:lnTo>
                  <a:pt x="39598" y="137655"/>
                </a:lnTo>
                <a:lnTo>
                  <a:pt x="44310" y="130937"/>
                </a:lnTo>
                <a:lnTo>
                  <a:pt x="46050" y="122631"/>
                </a:lnTo>
                <a:lnTo>
                  <a:pt x="46050" y="105206"/>
                </a:lnTo>
                <a:close/>
              </a:path>
              <a:path w="50800" h="280035">
                <a:moveTo>
                  <a:pt x="50406" y="207924"/>
                </a:moveTo>
                <a:lnTo>
                  <a:pt x="48336" y="197891"/>
                </a:lnTo>
                <a:lnTo>
                  <a:pt x="42710" y="189788"/>
                </a:lnTo>
                <a:lnTo>
                  <a:pt x="34391" y="184365"/>
                </a:lnTo>
                <a:lnTo>
                  <a:pt x="24269" y="182397"/>
                </a:lnTo>
                <a:lnTo>
                  <a:pt x="14439" y="184365"/>
                </a:lnTo>
                <a:lnTo>
                  <a:pt x="6769" y="189788"/>
                </a:lnTo>
                <a:lnTo>
                  <a:pt x="1778" y="197891"/>
                </a:lnTo>
                <a:lnTo>
                  <a:pt x="0" y="207924"/>
                </a:lnTo>
                <a:lnTo>
                  <a:pt x="0" y="253987"/>
                </a:lnTo>
                <a:lnTo>
                  <a:pt x="1778" y="264007"/>
                </a:lnTo>
                <a:lnTo>
                  <a:pt x="6769" y="272110"/>
                </a:lnTo>
                <a:lnTo>
                  <a:pt x="14439" y="277533"/>
                </a:lnTo>
                <a:lnTo>
                  <a:pt x="24269" y="279501"/>
                </a:lnTo>
                <a:lnTo>
                  <a:pt x="34391" y="277533"/>
                </a:lnTo>
                <a:lnTo>
                  <a:pt x="42710" y="272110"/>
                </a:lnTo>
                <a:lnTo>
                  <a:pt x="48336" y="264007"/>
                </a:lnTo>
                <a:lnTo>
                  <a:pt x="50406" y="253987"/>
                </a:lnTo>
                <a:lnTo>
                  <a:pt x="50406" y="207924"/>
                </a:lnTo>
                <a:close/>
              </a:path>
            </a:pathLst>
          </a:custGeom>
          <a:solidFill>
            <a:srgbClr val="FFFFFF"/>
          </a:solidFill>
        </p:spPr>
        <p:txBody>
          <a:bodyPr wrap="square" lIns="0" tIns="0" rIns="0" bIns="0" rtlCol="0"/>
          <a:lstStyle/>
          <a:p>
            <a:endParaRPr/>
          </a:p>
        </p:txBody>
      </p:sp>
      <p:sp>
        <p:nvSpPr>
          <p:cNvPr id="174" name="object 174"/>
          <p:cNvSpPr/>
          <p:nvPr/>
        </p:nvSpPr>
        <p:spPr>
          <a:xfrm>
            <a:off x="8557869" y="6397936"/>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175" name="object 175"/>
          <p:cNvSpPr/>
          <p:nvPr/>
        </p:nvSpPr>
        <p:spPr>
          <a:xfrm>
            <a:off x="8553513" y="6566633"/>
            <a:ext cx="52069" cy="291465"/>
          </a:xfrm>
          <a:custGeom>
            <a:avLst/>
            <a:gdLst/>
            <a:ahLst/>
            <a:cxnLst/>
            <a:rect l="l" t="t" r="r" b="b"/>
            <a:pathLst>
              <a:path w="52070" h="291465">
                <a:moveTo>
                  <a:pt x="51651" y="291366"/>
                </a:moveTo>
                <a:lnTo>
                  <a:pt x="0" y="291366"/>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291366"/>
                </a:lnTo>
                <a:close/>
              </a:path>
            </a:pathLst>
          </a:custGeom>
          <a:solidFill>
            <a:srgbClr val="FFFFFF"/>
          </a:solidFill>
        </p:spPr>
        <p:txBody>
          <a:bodyPr wrap="square" lIns="0" tIns="0" rIns="0" bIns="0" rtlCol="0"/>
          <a:lstStyle/>
          <a:p>
            <a:endParaRPr/>
          </a:p>
        </p:txBody>
      </p:sp>
      <p:sp>
        <p:nvSpPr>
          <p:cNvPr id="176" name="object 176"/>
          <p:cNvSpPr/>
          <p:nvPr/>
        </p:nvSpPr>
        <p:spPr>
          <a:xfrm>
            <a:off x="8562849" y="6158271"/>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177" name="object 177"/>
          <p:cNvSpPr/>
          <p:nvPr/>
        </p:nvSpPr>
        <p:spPr>
          <a:xfrm>
            <a:off x="8715315" y="6383616"/>
            <a:ext cx="34290" cy="67310"/>
          </a:xfrm>
          <a:custGeom>
            <a:avLst/>
            <a:gdLst/>
            <a:ahLst/>
            <a:cxnLst/>
            <a:rect l="l" t="t" r="r" b="b"/>
            <a:pathLst>
              <a:path w="34290" h="67310">
                <a:moveTo>
                  <a:pt x="27381" y="67230"/>
                </a:moveTo>
                <a:lnTo>
                  <a:pt x="8089" y="67230"/>
                </a:lnTo>
                <a:lnTo>
                  <a:pt x="0" y="59760"/>
                </a:lnTo>
                <a:lnTo>
                  <a:pt x="0" y="4980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178" name="object 178"/>
          <p:cNvSpPr/>
          <p:nvPr/>
        </p:nvSpPr>
        <p:spPr>
          <a:xfrm>
            <a:off x="9787552" y="6256003"/>
            <a:ext cx="34290" cy="81915"/>
          </a:xfrm>
          <a:custGeom>
            <a:avLst/>
            <a:gdLst/>
            <a:ahLst/>
            <a:cxnLst/>
            <a:rect l="l" t="t" r="r" b="b"/>
            <a:pathLst>
              <a:path w="34290" h="81914">
                <a:moveTo>
                  <a:pt x="26758" y="81547"/>
                </a:moveTo>
                <a:lnTo>
                  <a:pt x="8089" y="81547"/>
                </a:lnTo>
                <a:lnTo>
                  <a:pt x="0" y="73455"/>
                </a:lnTo>
                <a:lnTo>
                  <a:pt x="0" y="64117"/>
                </a:lnTo>
                <a:lnTo>
                  <a:pt x="0" y="8092"/>
                </a:lnTo>
                <a:lnTo>
                  <a:pt x="8089" y="0"/>
                </a:lnTo>
                <a:lnTo>
                  <a:pt x="26758" y="0"/>
                </a:lnTo>
                <a:lnTo>
                  <a:pt x="34226" y="8092"/>
                </a:lnTo>
                <a:lnTo>
                  <a:pt x="34226" y="73455"/>
                </a:lnTo>
                <a:lnTo>
                  <a:pt x="26758" y="81547"/>
                </a:lnTo>
                <a:close/>
              </a:path>
            </a:pathLst>
          </a:custGeom>
          <a:solidFill>
            <a:srgbClr val="FFFFFF"/>
          </a:solidFill>
        </p:spPr>
        <p:txBody>
          <a:bodyPr wrap="square" lIns="0" tIns="0" rIns="0" bIns="0" rtlCol="0"/>
          <a:lstStyle/>
          <a:p>
            <a:endParaRPr/>
          </a:p>
        </p:txBody>
      </p:sp>
      <p:sp>
        <p:nvSpPr>
          <p:cNvPr id="179" name="object 179"/>
          <p:cNvSpPr/>
          <p:nvPr/>
        </p:nvSpPr>
        <p:spPr>
          <a:xfrm>
            <a:off x="10243704" y="5273071"/>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180" name="object 180"/>
          <p:cNvSpPr/>
          <p:nvPr/>
        </p:nvSpPr>
        <p:spPr>
          <a:xfrm>
            <a:off x="10243705" y="6722878"/>
            <a:ext cx="41910" cy="60325"/>
          </a:xfrm>
          <a:custGeom>
            <a:avLst/>
            <a:gdLst/>
            <a:ahLst/>
            <a:cxnLst/>
            <a:rect l="l" t="t" r="r" b="b"/>
            <a:pathLst>
              <a:path w="41909" h="60325">
                <a:moveTo>
                  <a:pt x="21158" y="59760"/>
                </a:moveTo>
                <a:lnTo>
                  <a:pt x="13126" y="58116"/>
                </a:lnTo>
                <a:lnTo>
                  <a:pt x="6378" y="53612"/>
                </a:lnTo>
                <a:lnTo>
                  <a:pt x="1730" y="46891"/>
                </a:lnTo>
                <a:lnTo>
                  <a:pt x="0" y="38595"/>
                </a:lnTo>
                <a:lnTo>
                  <a:pt x="0" y="21165"/>
                </a:lnTo>
                <a:lnTo>
                  <a:pt x="1730" y="12868"/>
                </a:lnTo>
                <a:lnTo>
                  <a:pt x="6378" y="6147"/>
                </a:lnTo>
                <a:lnTo>
                  <a:pt x="13126" y="1643"/>
                </a:lnTo>
                <a:lnTo>
                  <a:pt x="21158" y="0"/>
                </a:lnTo>
                <a:lnTo>
                  <a:pt x="29355" y="1643"/>
                </a:lnTo>
                <a:lnTo>
                  <a:pt x="35860" y="6147"/>
                </a:lnTo>
                <a:lnTo>
                  <a:pt x="40148" y="12868"/>
                </a:lnTo>
                <a:lnTo>
                  <a:pt x="41694" y="21165"/>
                </a:lnTo>
                <a:lnTo>
                  <a:pt x="41694" y="38595"/>
                </a:lnTo>
                <a:lnTo>
                  <a:pt x="40148" y="46891"/>
                </a:lnTo>
                <a:lnTo>
                  <a:pt x="35860" y="53612"/>
                </a:lnTo>
                <a:lnTo>
                  <a:pt x="29355" y="58116"/>
                </a:lnTo>
                <a:lnTo>
                  <a:pt x="21158" y="59760"/>
                </a:lnTo>
                <a:close/>
              </a:path>
            </a:pathLst>
          </a:custGeom>
          <a:solidFill>
            <a:srgbClr val="FFFFFF"/>
          </a:solidFill>
        </p:spPr>
        <p:txBody>
          <a:bodyPr wrap="square" lIns="0" tIns="0" rIns="0" bIns="0" rtlCol="0"/>
          <a:lstStyle/>
          <a:p>
            <a:endParaRPr/>
          </a:p>
        </p:txBody>
      </p:sp>
      <p:sp>
        <p:nvSpPr>
          <p:cNvPr id="181" name="object 181"/>
          <p:cNvSpPr/>
          <p:nvPr/>
        </p:nvSpPr>
        <p:spPr>
          <a:xfrm>
            <a:off x="10247439" y="6500024"/>
            <a:ext cx="34925" cy="179070"/>
          </a:xfrm>
          <a:custGeom>
            <a:avLst/>
            <a:gdLst/>
            <a:ahLst/>
            <a:cxnLst/>
            <a:rect l="l" t="t" r="r" b="b"/>
            <a:pathLst>
              <a:path w="34925" h="179070">
                <a:moveTo>
                  <a:pt x="34226" y="146913"/>
                </a:moveTo>
                <a:lnTo>
                  <a:pt x="27381" y="138823"/>
                </a:lnTo>
                <a:lnTo>
                  <a:pt x="7467" y="138823"/>
                </a:lnTo>
                <a:lnTo>
                  <a:pt x="0" y="146913"/>
                </a:lnTo>
                <a:lnTo>
                  <a:pt x="0" y="160604"/>
                </a:lnTo>
                <a:lnTo>
                  <a:pt x="0" y="170573"/>
                </a:lnTo>
                <a:lnTo>
                  <a:pt x="7467" y="178663"/>
                </a:lnTo>
                <a:lnTo>
                  <a:pt x="27381" y="178663"/>
                </a:lnTo>
                <a:lnTo>
                  <a:pt x="34226" y="170573"/>
                </a:lnTo>
                <a:lnTo>
                  <a:pt x="34226" y="146913"/>
                </a:lnTo>
                <a:close/>
              </a:path>
              <a:path w="34925" h="179070">
                <a:moveTo>
                  <a:pt x="34848" y="7467"/>
                </a:moveTo>
                <a:lnTo>
                  <a:pt x="27381" y="0"/>
                </a:lnTo>
                <a:lnTo>
                  <a:pt x="8089" y="0"/>
                </a:lnTo>
                <a:lnTo>
                  <a:pt x="622" y="7467"/>
                </a:lnTo>
                <a:lnTo>
                  <a:pt x="622" y="87147"/>
                </a:lnTo>
                <a:lnTo>
                  <a:pt x="8089" y="94627"/>
                </a:lnTo>
                <a:lnTo>
                  <a:pt x="17424" y="94627"/>
                </a:lnTo>
                <a:lnTo>
                  <a:pt x="27381" y="94627"/>
                </a:lnTo>
                <a:lnTo>
                  <a:pt x="34848" y="87147"/>
                </a:lnTo>
                <a:lnTo>
                  <a:pt x="34848" y="7467"/>
                </a:lnTo>
                <a:close/>
              </a:path>
            </a:pathLst>
          </a:custGeom>
          <a:solidFill>
            <a:srgbClr val="FFFFFF"/>
          </a:solidFill>
        </p:spPr>
        <p:txBody>
          <a:bodyPr wrap="square" lIns="0" tIns="0" rIns="0" bIns="0" rtlCol="0"/>
          <a:lstStyle/>
          <a:p>
            <a:endParaRPr/>
          </a:p>
        </p:txBody>
      </p:sp>
      <p:sp>
        <p:nvSpPr>
          <p:cNvPr id="182" name="object 182"/>
          <p:cNvSpPr/>
          <p:nvPr/>
        </p:nvSpPr>
        <p:spPr>
          <a:xfrm>
            <a:off x="10392440" y="4702857"/>
            <a:ext cx="50800" cy="267335"/>
          </a:xfrm>
          <a:custGeom>
            <a:avLst/>
            <a:gdLst/>
            <a:ahLst/>
            <a:cxnLst/>
            <a:rect l="l" t="t" r="r" b="b"/>
            <a:pathLst>
              <a:path w="50800" h="267335">
                <a:moveTo>
                  <a:pt x="24892" y="267053"/>
                </a:moveTo>
                <a:lnTo>
                  <a:pt x="14964" y="265078"/>
                </a:lnTo>
                <a:lnTo>
                  <a:pt x="7078" y="259661"/>
                </a:lnTo>
                <a:lnTo>
                  <a:pt x="1876" y="251558"/>
                </a:lnTo>
                <a:lnTo>
                  <a:pt x="0" y="241530"/>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241530"/>
                </a:lnTo>
                <a:lnTo>
                  <a:pt x="48433" y="251558"/>
                </a:lnTo>
                <a:lnTo>
                  <a:pt x="43017" y="259661"/>
                </a:lnTo>
                <a:lnTo>
                  <a:pt x="34917" y="265078"/>
                </a:lnTo>
                <a:lnTo>
                  <a:pt x="24892" y="267053"/>
                </a:lnTo>
                <a:close/>
              </a:path>
            </a:pathLst>
          </a:custGeom>
          <a:solidFill>
            <a:srgbClr val="FFFFFF"/>
          </a:solidFill>
        </p:spPr>
        <p:txBody>
          <a:bodyPr wrap="square" lIns="0" tIns="0" rIns="0" bIns="0" rtlCol="0"/>
          <a:lstStyle/>
          <a:p>
            <a:endParaRPr/>
          </a:p>
        </p:txBody>
      </p:sp>
      <p:sp>
        <p:nvSpPr>
          <p:cNvPr id="183" name="object 183"/>
          <p:cNvSpPr/>
          <p:nvPr/>
        </p:nvSpPr>
        <p:spPr>
          <a:xfrm>
            <a:off x="10248065" y="5111840"/>
            <a:ext cx="34290" cy="95250"/>
          </a:xfrm>
          <a:custGeom>
            <a:avLst/>
            <a:gdLst/>
            <a:ahLst/>
            <a:cxnLst/>
            <a:rect l="l" t="t" r="r" b="b"/>
            <a:pathLst>
              <a:path w="34290" h="95250">
                <a:moveTo>
                  <a:pt x="26759" y="95242"/>
                </a:moveTo>
                <a:lnTo>
                  <a:pt x="16802" y="95242"/>
                </a:lnTo>
                <a:lnTo>
                  <a:pt x="7467" y="95242"/>
                </a:lnTo>
                <a:lnTo>
                  <a:pt x="0" y="87150"/>
                </a:lnTo>
                <a:lnTo>
                  <a:pt x="0" y="7470"/>
                </a:lnTo>
                <a:lnTo>
                  <a:pt x="7467" y="0"/>
                </a:lnTo>
                <a:lnTo>
                  <a:pt x="26759" y="0"/>
                </a:lnTo>
                <a:lnTo>
                  <a:pt x="34226" y="7470"/>
                </a:lnTo>
                <a:lnTo>
                  <a:pt x="34226" y="87150"/>
                </a:lnTo>
                <a:lnTo>
                  <a:pt x="26759" y="95242"/>
                </a:lnTo>
                <a:close/>
              </a:path>
            </a:pathLst>
          </a:custGeom>
          <a:solidFill>
            <a:srgbClr val="FFFFFF"/>
          </a:solidFill>
        </p:spPr>
        <p:txBody>
          <a:bodyPr wrap="square" lIns="0" tIns="0" rIns="0" bIns="0" rtlCol="0"/>
          <a:lstStyle/>
          <a:p>
            <a:endParaRPr/>
          </a:p>
        </p:txBody>
      </p:sp>
      <p:sp>
        <p:nvSpPr>
          <p:cNvPr id="184" name="object 184"/>
          <p:cNvSpPr/>
          <p:nvPr/>
        </p:nvSpPr>
        <p:spPr>
          <a:xfrm>
            <a:off x="10392441" y="6736570"/>
            <a:ext cx="50800" cy="121920"/>
          </a:xfrm>
          <a:custGeom>
            <a:avLst/>
            <a:gdLst/>
            <a:ahLst/>
            <a:cxnLst/>
            <a:rect l="l" t="t" r="r" b="b"/>
            <a:pathLst>
              <a:path w="50800" h="121920">
                <a:moveTo>
                  <a:pt x="50406" y="121430"/>
                </a:moveTo>
                <a:lnTo>
                  <a:pt x="0" y="121430"/>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121430"/>
                </a:lnTo>
                <a:close/>
              </a:path>
            </a:pathLst>
          </a:custGeom>
          <a:solidFill>
            <a:srgbClr val="FFFFFF"/>
          </a:solidFill>
        </p:spPr>
        <p:txBody>
          <a:bodyPr wrap="square" lIns="0" tIns="0" rIns="0" bIns="0" rtlCol="0"/>
          <a:lstStyle/>
          <a:p>
            <a:endParaRPr/>
          </a:p>
        </p:txBody>
      </p:sp>
      <p:sp>
        <p:nvSpPr>
          <p:cNvPr id="185" name="object 185"/>
          <p:cNvSpPr/>
          <p:nvPr/>
        </p:nvSpPr>
        <p:spPr>
          <a:xfrm>
            <a:off x="10090622" y="6614559"/>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186" name="object 186"/>
          <p:cNvSpPr/>
          <p:nvPr/>
        </p:nvSpPr>
        <p:spPr>
          <a:xfrm>
            <a:off x="10093731" y="6386105"/>
            <a:ext cx="35560" cy="179070"/>
          </a:xfrm>
          <a:custGeom>
            <a:avLst/>
            <a:gdLst/>
            <a:ahLst/>
            <a:cxnLst/>
            <a:rect l="l" t="t" r="r" b="b"/>
            <a:pathLst>
              <a:path w="35559" h="179070">
                <a:moveTo>
                  <a:pt x="34848" y="133210"/>
                </a:moveTo>
                <a:lnTo>
                  <a:pt x="28003" y="125120"/>
                </a:lnTo>
                <a:lnTo>
                  <a:pt x="8089" y="125120"/>
                </a:lnTo>
                <a:lnTo>
                  <a:pt x="0" y="133210"/>
                </a:lnTo>
                <a:lnTo>
                  <a:pt x="0" y="161226"/>
                </a:lnTo>
                <a:lnTo>
                  <a:pt x="0" y="171183"/>
                </a:lnTo>
                <a:lnTo>
                  <a:pt x="8089" y="178663"/>
                </a:lnTo>
                <a:lnTo>
                  <a:pt x="28003" y="178663"/>
                </a:lnTo>
                <a:lnTo>
                  <a:pt x="34848" y="171183"/>
                </a:lnTo>
                <a:lnTo>
                  <a:pt x="34848" y="133210"/>
                </a:lnTo>
                <a:close/>
              </a:path>
              <a:path w="35559" h="179070">
                <a:moveTo>
                  <a:pt x="35471" y="7467"/>
                </a:moveTo>
                <a:lnTo>
                  <a:pt x="27381" y="0"/>
                </a:lnTo>
                <a:lnTo>
                  <a:pt x="8712" y="0"/>
                </a:lnTo>
                <a:lnTo>
                  <a:pt x="1244" y="7467"/>
                </a:lnTo>
                <a:lnTo>
                  <a:pt x="1244" y="73456"/>
                </a:lnTo>
                <a:lnTo>
                  <a:pt x="8712" y="80924"/>
                </a:lnTo>
                <a:lnTo>
                  <a:pt x="18046" y="80924"/>
                </a:lnTo>
                <a:lnTo>
                  <a:pt x="27381" y="80924"/>
                </a:lnTo>
                <a:lnTo>
                  <a:pt x="35471" y="73456"/>
                </a:lnTo>
                <a:lnTo>
                  <a:pt x="35471" y="7467"/>
                </a:lnTo>
                <a:close/>
              </a:path>
            </a:pathLst>
          </a:custGeom>
          <a:solidFill>
            <a:srgbClr val="FFFFFF"/>
          </a:solidFill>
        </p:spPr>
        <p:txBody>
          <a:bodyPr wrap="square" lIns="0" tIns="0" rIns="0" bIns="0" rtlCol="0"/>
          <a:lstStyle/>
          <a:p>
            <a:endParaRPr/>
          </a:p>
        </p:txBody>
      </p:sp>
      <p:sp>
        <p:nvSpPr>
          <p:cNvPr id="187" name="object 187"/>
          <p:cNvSpPr/>
          <p:nvPr/>
        </p:nvSpPr>
        <p:spPr>
          <a:xfrm>
            <a:off x="10396801" y="4580844"/>
            <a:ext cx="41910" cy="80645"/>
          </a:xfrm>
          <a:custGeom>
            <a:avLst/>
            <a:gdLst/>
            <a:ahLst/>
            <a:cxnLst/>
            <a:rect l="l" t="t" r="r" b="b"/>
            <a:pathLst>
              <a:path w="41909" h="80645">
                <a:moveTo>
                  <a:pt x="20536" y="80302"/>
                </a:moveTo>
                <a:lnTo>
                  <a:pt x="12339" y="78658"/>
                </a:lnTo>
                <a:lnTo>
                  <a:pt x="5834" y="74155"/>
                </a:lnTo>
                <a:lnTo>
                  <a:pt x="1546" y="67434"/>
                </a:lnTo>
                <a:lnTo>
                  <a:pt x="0" y="5913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59137"/>
                </a:lnTo>
                <a:lnTo>
                  <a:pt x="40051" y="67434"/>
                </a:lnTo>
                <a:lnTo>
                  <a:pt x="35549" y="74155"/>
                </a:lnTo>
                <a:lnTo>
                  <a:pt x="28830" y="78658"/>
                </a:lnTo>
                <a:lnTo>
                  <a:pt x="20536" y="80302"/>
                </a:lnTo>
                <a:close/>
              </a:path>
            </a:pathLst>
          </a:custGeom>
          <a:solidFill>
            <a:srgbClr val="FFFFFF"/>
          </a:solidFill>
        </p:spPr>
        <p:txBody>
          <a:bodyPr wrap="square" lIns="0" tIns="0" rIns="0" bIns="0" rtlCol="0"/>
          <a:lstStyle/>
          <a:p>
            <a:endParaRPr/>
          </a:p>
        </p:txBody>
      </p:sp>
      <p:sp>
        <p:nvSpPr>
          <p:cNvPr id="188" name="object 188"/>
          <p:cNvSpPr/>
          <p:nvPr/>
        </p:nvSpPr>
        <p:spPr>
          <a:xfrm>
            <a:off x="10239357" y="6821227"/>
            <a:ext cx="50800" cy="36830"/>
          </a:xfrm>
          <a:custGeom>
            <a:avLst/>
            <a:gdLst/>
            <a:ahLst/>
            <a:cxnLst/>
            <a:rect l="l" t="t" r="r" b="b"/>
            <a:pathLst>
              <a:path w="50800" h="36829">
                <a:moveTo>
                  <a:pt x="50406" y="36772"/>
                </a:moveTo>
                <a:lnTo>
                  <a:pt x="0" y="36772"/>
                </a:lnTo>
                <a:lnTo>
                  <a:pt x="0" y="26145"/>
                </a:lnTo>
                <a:lnTo>
                  <a:pt x="1973" y="16019"/>
                </a:lnTo>
                <a:lnTo>
                  <a:pt x="7389" y="7703"/>
                </a:lnTo>
                <a:lnTo>
                  <a:pt x="15489" y="2071"/>
                </a:lnTo>
                <a:lnTo>
                  <a:pt x="25514" y="0"/>
                </a:lnTo>
                <a:lnTo>
                  <a:pt x="35442" y="2071"/>
                </a:lnTo>
                <a:lnTo>
                  <a:pt x="43328" y="7703"/>
                </a:lnTo>
                <a:lnTo>
                  <a:pt x="48530" y="16019"/>
                </a:lnTo>
                <a:lnTo>
                  <a:pt x="50406" y="26145"/>
                </a:lnTo>
                <a:lnTo>
                  <a:pt x="50406" y="36772"/>
                </a:lnTo>
                <a:close/>
              </a:path>
            </a:pathLst>
          </a:custGeom>
          <a:solidFill>
            <a:srgbClr val="FFFFFF"/>
          </a:solidFill>
        </p:spPr>
        <p:txBody>
          <a:bodyPr wrap="square" lIns="0" tIns="0" rIns="0" bIns="0" rtlCol="0"/>
          <a:lstStyle/>
          <a:p>
            <a:endParaRPr/>
          </a:p>
        </p:txBody>
      </p:sp>
      <p:sp>
        <p:nvSpPr>
          <p:cNvPr id="189" name="object 189"/>
          <p:cNvSpPr/>
          <p:nvPr/>
        </p:nvSpPr>
        <p:spPr>
          <a:xfrm>
            <a:off x="10094982" y="5239449"/>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190" name="object 190"/>
          <p:cNvSpPr/>
          <p:nvPr/>
        </p:nvSpPr>
        <p:spPr>
          <a:xfrm>
            <a:off x="10090627" y="5381379"/>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191" name="object 191"/>
          <p:cNvSpPr/>
          <p:nvPr/>
        </p:nvSpPr>
        <p:spPr>
          <a:xfrm>
            <a:off x="10401160" y="5239448"/>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192" name="object 192"/>
          <p:cNvSpPr/>
          <p:nvPr/>
        </p:nvSpPr>
        <p:spPr>
          <a:xfrm>
            <a:off x="10549893" y="4472525"/>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193" name="object 193"/>
          <p:cNvSpPr/>
          <p:nvPr/>
        </p:nvSpPr>
        <p:spPr>
          <a:xfrm>
            <a:off x="10400540" y="6511218"/>
            <a:ext cx="34290" cy="53975"/>
          </a:xfrm>
          <a:custGeom>
            <a:avLst/>
            <a:gdLst/>
            <a:ahLst/>
            <a:cxnLst/>
            <a:rect l="l" t="t" r="r" b="b"/>
            <a:pathLst>
              <a:path w="34290" h="53975">
                <a:moveTo>
                  <a:pt x="26759" y="53535"/>
                </a:moveTo>
                <a:lnTo>
                  <a:pt x="6845" y="53535"/>
                </a:lnTo>
                <a:lnTo>
                  <a:pt x="0" y="46065"/>
                </a:lnTo>
                <a:lnTo>
                  <a:pt x="0" y="36105"/>
                </a:lnTo>
                <a:lnTo>
                  <a:pt x="0" y="8092"/>
                </a:lnTo>
                <a:lnTo>
                  <a:pt x="6845"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194" name="object 194"/>
          <p:cNvSpPr/>
          <p:nvPr/>
        </p:nvSpPr>
        <p:spPr>
          <a:xfrm>
            <a:off x="10545538" y="6651902"/>
            <a:ext cx="51435" cy="206375"/>
          </a:xfrm>
          <a:custGeom>
            <a:avLst/>
            <a:gdLst/>
            <a:ahLst/>
            <a:cxnLst/>
            <a:rect l="l" t="t" r="r" b="b"/>
            <a:pathLst>
              <a:path w="51434" h="206375">
                <a:moveTo>
                  <a:pt x="51029" y="206097"/>
                </a:moveTo>
                <a:lnTo>
                  <a:pt x="0" y="206097"/>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206097"/>
                </a:lnTo>
                <a:close/>
              </a:path>
            </a:pathLst>
          </a:custGeom>
          <a:solidFill>
            <a:srgbClr val="FFFFFF"/>
          </a:solidFill>
        </p:spPr>
        <p:txBody>
          <a:bodyPr wrap="square" lIns="0" tIns="0" rIns="0" bIns="0" rtlCol="0"/>
          <a:lstStyle/>
          <a:p>
            <a:endParaRPr/>
          </a:p>
        </p:txBody>
      </p:sp>
      <p:sp>
        <p:nvSpPr>
          <p:cNvPr id="195" name="object 195"/>
          <p:cNvSpPr/>
          <p:nvPr/>
        </p:nvSpPr>
        <p:spPr>
          <a:xfrm>
            <a:off x="10545540" y="4618188"/>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196" name="object 196"/>
          <p:cNvSpPr/>
          <p:nvPr/>
        </p:nvSpPr>
        <p:spPr>
          <a:xfrm>
            <a:off x="10550519" y="5489690"/>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197" name="object 197"/>
          <p:cNvSpPr/>
          <p:nvPr/>
        </p:nvSpPr>
        <p:spPr>
          <a:xfrm>
            <a:off x="10549897" y="5100003"/>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198" name="object 198"/>
          <p:cNvSpPr/>
          <p:nvPr/>
        </p:nvSpPr>
        <p:spPr>
          <a:xfrm>
            <a:off x="10553632" y="4349887"/>
            <a:ext cx="34290" cy="67945"/>
          </a:xfrm>
          <a:custGeom>
            <a:avLst/>
            <a:gdLst/>
            <a:ahLst/>
            <a:cxnLst/>
            <a:rect l="l" t="t" r="r" b="b"/>
            <a:pathLst>
              <a:path w="34290" h="67945">
                <a:moveTo>
                  <a:pt x="26759" y="67852"/>
                </a:moveTo>
                <a:lnTo>
                  <a:pt x="16802"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199" name="object 199"/>
          <p:cNvSpPr/>
          <p:nvPr/>
        </p:nvSpPr>
        <p:spPr>
          <a:xfrm>
            <a:off x="10090636" y="6204942"/>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200" name="object 200"/>
          <p:cNvSpPr/>
          <p:nvPr/>
        </p:nvSpPr>
        <p:spPr>
          <a:xfrm>
            <a:off x="10396812" y="5381372"/>
            <a:ext cx="43180" cy="120650"/>
          </a:xfrm>
          <a:custGeom>
            <a:avLst/>
            <a:gdLst/>
            <a:ahLst/>
            <a:cxnLst/>
            <a:rect l="l" t="t" r="r" b="b"/>
            <a:pathLst>
              <a:path w="43179" h="120650">
                <a:moveTo>
                  <a:pt x="21780" y="120142"/>
                </a:moveTo>
                <a:lnTo>
                  <a:pt x="13389" y="118411"/>
                </a:lnTo>
                <a:lnTo>
                  <a:pt x="6456" y="113762"/>
                </a:lnTo>
                <a:lnTo>
                  <a:pt x="1740" y="107011"/>
                </a:lnTo>
                <a:lnTo>
                  <a:pt x="0" y="98977"/>
                </a:lnTo>
                <a:lnTo>
                  <a:pt x="0" y="21165"/>
                </a:lnTo>
                <a:lnTo>
                  <a:pt x="1740" y="12868"/>
                </a:lnTo>
                <a:lnTo>
                  <a:pt x="6456" y="6147"/>
                </a:lnTo>
                <a:lnTo>
                  <a:pt x="13389" y="1643"/>
                </a:lnTo>
                <a:lnTo>
                  <a:pt x="21780" y="0"/>
                </a:lnTo>
                <a:lnTo>
                  <a:pt x="30074" y="1643"/>
                </a:lnTo>
                <a:lnTo>
                  <a:pt x="36793" y="6147"/>
                </a:lnTo>
                <a:lnTo>
                  <a:pt x="41295" y="12868"/>
                </a:lnTo>
                <a:lnTo>
                  <a:pt x="42939" y="21165"/>
                </a:lnTo>
                <a:lnTo>
                  <a:pt x="42939" y="98977"/>
                </a:lnTo>
                <a:lnTo>
                  <a:pt x="41295" y="107011"/>
                </a:lnTo>
                <a:lnTo>
                  <a:pt x="36793" y="113762"/>
                </a:lnTo>
                <a:lnTo>
                  <a:pt x="30074" y="118411"/>
                </a:lnTo>
                <a:lnTo>
                  <a:pt x="21780" y="120142"/>
                </a:lnTo>
                <a:close/>
              </a:path>
            </a:pathLst>
          </a:custGeom>
          <a:solidFill>
            <a:srgbClr val="FFFFFF"/>
          </a:solidFill>
        </p:spPr>
        <p:txBody>
          <a:bodyPr wrap="square" lIns="0" tIns="0" rIns="0" bIns="0" rtlCol="0"/>
          <a:lstStyle/>
          <a:p>
            <a:endParaRPr/>
          </a:p>
        </p:txBody>
      </p:sp>
      <p:sp>
        <p:nvSpPr>
          <p:cNvPr id="201" name="object 201"/>
          <p:cNvSpPr/>
          <p:nvPr/>
        </p:nvSpPr>
        <p:spPr>
          <a:xfrm>
            <a:off x="10396813" y="5012228"/>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202" name="object 202"/>
          <p:cNvSpPr/>
          <p:nvPr/>
        </p:nvSpPr>
        <p:spPr>
          <a:xfrm>
            <a:off x="10400548" y="4477498"/>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203" name="object 203"/>
          <p:cNvSpPr/>
          <p:nvPr/>
        </p:nvSpPr>
        <p:spPr>
          <a:xfrm>
            <a:off x="10400548" y="5141707"/>
            <a:ext cx="34290" cy="53975"/>
          </a:xfrm>
          <a:custGeom>
            <a:avLst/>
            <a:gdLst/>
            <a:ahLst/>
            <a:cxnLst/>
            <a:rect l="l" t="t" r="r" b="b"/>
            <a:pathLst>
              <a:path w="34290" h="53975">
                <a:moveTo>
                  <a:pt x="26759" y="53535"/>
                </a:moveTo>
                <a:lnTo>
                  <a:pt x="6845" y="53535"/>
                </a:lnTo>
                <a:lnTo>
                  <a:pt x="0" y="46065"/>
                </a:lnTo>
                <a:lnTo>
                  <a:pt x="0" y="8092"/>
                </a:lnTo>
                <a:lnTo>
                  <a:pt x="6845" y="0"/>
                </a:lnTo>
                <a:lnTo>
                  <a:pt x="16802"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204" name="object 204"/>
          <p:cNvSpPr/>
          <p:nvPr/>
        </p:nvSpPr>
        <p:spPr>
          <a:xfrm>
            <a:off x="9328935" y="5367052"/>
            <a:ext cx="34290" cy="67310"/>
          </a:xfrm>
          <a:custGeom>
            <a:avLst/>
            <a:gdLst/>
            <a:ahLst/>
            <a:cxnLst/>
            <a:rect l="l" t="t" r="r" b="b"/>
            <a:pathLst>
              <a:path w="34290" h="67310">
                <a:moveTo>
                  <a:pt x="26759" y="67230"/>
                </a:moveTo>
                <a:lnTo>
                  <a:pt x="17424"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205" name="object 205"/>
          <p:cNvSpPr/>
          <p:nvPr/>
        </p:nvSpPr>
        <p:spPr>
          <a:xfrm>
            <a:off x="10396816" y="6204939"/>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206" name="object 206"/>
          <p:cNvSpPr/>
          <p:nvPr/>
        </p:nvSpPr>
        <p:spPr>
          <a:xfrm>
            <a:off x="10401172" y="638608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207" name="object 207"/>
          <p:cNvSpPr/>
          <p:nvPr/>
        </p:nvSpPr>
        <p:spPr>
          <a:xfrm>
            <a:off x="10396818" y="661454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208" name="object 208"/>
          <p:cNvSpPr/>
          <p:nvPr/>
        </p:nvSpPr>
        <p:spPr>
          <a:xfrm>
            <a:off x="9631379" y="5940374"/>
            <a:ext cx="41910" cy="60960"/>
          </a:xfrm>
          <a:custGeom>
            <a:avLst/>
            <a:gdLst/>
            <a:ahLst/>
            <a:cxnLst/>
            <a:rect l="l" t="t" r="r" b="b"/>
            <a:pathLst>
              <a:path w="41909" h="60960">
                <a:moveTo>
                  <a:pt x="21780" y="60382"/>
                </a:moveTo>
                <a:lnTo>
                  <a:pt x="13389" y="58651"/>
                </a:lnTo>
                <a:lnTo>
                  <a:pt x="6456" y="54002"/>
                </a:lnTo>
                <a:lnTo>
                  <a:pt x="1740" y="47251"/>
                </a:lnTo>
                <a:lnTo>
                  <a:pt x="0" y="39217"/>
                </a:lnTo>
                <a:lnTo>
                  <a:pt x="0" y="21787"/>
                </a:lnTo>
                <a:lnTo>
                  <a:pt x="1740" y="13393"/>
                </a:lnTo>
                <a:lnTo>
                  <a:pt x="6456" y="6458"/>
                </a:lnTo>
                <a:lnTo>
                  <a:pt x="13389" y="1741"/>
                </a:lnTo>
                <a:lnTo>
                  <a:pt x="21780" y="0"/>
                </a:lnTo>
                <a:lnTo>
                  <a:pt x="29880" y="1741"/>
                </a:lnTo>
                <a:lnTo>
                  <a:pt x="36171" y="6458"/>
                </a:lnTo>
                <a:lnTo>
                  <a:pt x="40245" y="13393"/>
                </a:lnTo>
                <a:lnTo>
                  <a:pt x="41694" y="21787"/>
                </a:lnTo>
                <a:lnTo>
                  <a:pt x="41694" y="39217"/>
                </a:lnTo>
                <a:lnTo>
                  <a:pt x="40245" y="47251"/>
                </a:lnTo>
                <a:lnTo>
                  <a:pt x="36171" y="54002"/>
                </a:lnTo>
                <a:lnTo>
                  <a:pt x="29880" y="58651"/>
                </a:lnTo>
                <a:lnTo>
                  <a:pt x="21780" y="60382"/>
                </a:lnTo>
                <a:close/>
              </a:path>
            </a:pathLst>
          </a:custGeom>
          <a:solidFill>
            <a:srgbClr val="FFFFFF"/>
          </a:solidFill>
        </p:spPr>
        <p:txBody>
          <a:bodyPr wrap="square" lIns="0" tIns="0" rIns="0" bIns="0" rtlCol="0"/>
          <a:lstStyle/>
          <a:p>
            <a:endParaRPr/>
          </a:p>
        </p:txBody>
      </p:sp>
      <p:sp>
        <p:nvSpPr>
          <p:cNvPr id="209" name="object 209"/>
          <p:cNvSpPr/>
          <p:nvPr/>
        </p:nvSpPr>
        <p:spPr>
          <a:xfrm>
            <a:off x="9630135" y="6289597"/>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118897"/>
                </a:lnTo>
                <a:lnTo>
                  <a:pt x="41295" y="127194"/>
                </a:lnTo>
                <a:lnTo>
                  <a:pt x="36793" y="133915"/>
                </a:lnTo>
                <a:lnTo>
                  <a:pt x="30074" y="138419"/>
                </a:lnTo>
                <a:lnTo>
                  <a:pt x="21780" y="140062"/>
                </a:lnTo>
                <a:close/>
              </a:path>
            </a:pathLst>
          </a:custGeom>
          <a:solidFill>
            <a:srgbClr val="FFFFFF"/>
          </a:solidFill>
        </p:spPr>
        <p:txBody>
          <a:bodyPr wrap="square" lIns="0" tIns="0" rIns="0" bIns="0" rtlCol="0"/>
          <a:lstStyle/>
          <a:p>
            <a:endParaRPr/>
          </a:p>
        </p:txBody>
      </p:sp>
      <p:sp>
        <p:nvSpPr>
          <p:cNvPr id="210" name="object 210"/>
          <p:cNvSpPr/>
          <p:nvPr/>
        </p:nvSpPr>
        <p:spPr>
          <a:xfrm>
            <a:off x="9482028" y="5494661"/>
            <a:ext cx="34290" cy="53975"/>
          </a:xfrm>
          <a:custGeom>
            <a:avLst/>
            <a:gdLst/>
            <a:ahLst/>
            <a:cxnLst/>
            <a:rect l="l" t="t" r="r" b="b"/>
            <a:pathLst>
              <a:path w="34290" h="53975">
                <a:moveTo>
                  <a:pt x="27380" y="53535"/>
                </a:moveTo>
                <a:lnTo>
                  <a:pt x="17424" y="53535"/>
                </a:lnTo>
                <a:lnTo>
                  <a:pt x="7467" y="53535"/>
                </a:lnTo>
                <a:lnTo>
                  <a:pt x="0" y="45442"/>
                </a:lnTo>
                <a:lnTo>
                  <a:pt x="0" y="7470"/>
                </a:lnTo>
                <a:lnTo>
                  <a:pt x="7467" y="0"/>
                </a:lnTo>
                <a:lnTo>
                  <a:pt x="27380" y="0"/>
                </a:lnTo>
                <a:lnTo>
                  <a:pt x="34226" y="7470"/>
                </a:lnTo>
                <a:lnTo>
                  <a:pt x="34226" y="45442"/>
                </a:lnTo>
                <a:lnTo>
                  <a:pt x="27380" y="53535"/>
                </a:lnTo>
                <a:close/>
              </a:path>
            </a:pathLst>
          </a:custGeom>
          <a:solidFill>
            <a:srgbClr val="FFFFFF"/>
          </a:solidFill>
        </p:spPr>
        <p:txBody>
          <a:bodyPr wrap="square" lIns="0" tIns="0" rIns="0" bIns="0" rtlCol="0"/>
          <a:lstStyle/>
          <a:p>
            <a:endParaRPr/>
          </a:p>
        </p:txBody>
      </p:sp>
      <p:sp>
        <p:nvSpPr>
          <p:cNvPr id="211" name="object 211"/>
          <p:cNvSpPr/>
          <p:nvPr/>
        </p:nvSpPr>
        <p:spPr>
          <a:xfrm>
            <a:off x="9625781" y="6481949"/>
            <a:ext cx="52069" cy="376555"/>
          </a:xfrm>
          <a:custGeom>
            <a:avLst/>
            <a:gdLst/>
            <a:ahLst/>
            <a:cxnLst/>
            <a:rect l="l" t="t" r="r" b="b"/>
            <a:pathLst>
              <a:path w="52070" h="376554">
                <a:moveTo>
                  <a:pt x="51652" y="376050"/>
                </a:moveTo>
                <a:lnTo>
                  <a:pt x="0" y="376050"/>
                </a:lnTo>
                <a:lnTo>
                  <a:pt x="0" y="26145"/>
                </a:lnTo>
                <a:lnTo>
                  <a:pt x="2071" y="16019"/>
                </a:lnTo>
                <a:lnTo>
                  <a:pt x="7701" y="7703"/>
                </a:lnTo>
                <a:lnTo>
                  <a:pt x="16014" y="2071"/>
                </a:lnTo>
                <a:lnTo>
                  <a:pt x="26136" y="0"/>
                </a:lnTo>
                <a:lnTo>
                  <a:pt x="36162" y="2071"/>
                </a:lnTo>
                <a:lnTo>
                  <a:pt x="44261" y="7703"/>
                </a:lnTo>
                <a:lnTo>
                  <a:pt x="49678" y="16019"/>
                </a:lnTo>
                <a:lnTo>
                  <a:pt x="51652" y="26145"/>
                </a:lnTo>
                <a:lnTo>
                  <a:pt x="51652" y="376050"/>
                </a:lnTo>
                <a:close/>
              </a:path>
            </a:pathLst>
          </a:custGeom>
          <a:solidFill>
            <a:srgbClr val="FFFFFF"/>
          </a:solidFill>
        </p:spPr>
        <p:txBody>
          <a:bodyPr wrap="square" lIns="0" tIns="0" rIns="0" bIns="0" rtlCol="0"/>
          <a:lstStyle/>
          <a:p>
            <a:endParaRPr/>
          </a:p>
        </p:txBody>
      </p:sp>
      <p:sp>
        <p:nvSpPr>
          <p:cNvPr id="212" name="object 212"/>
          <p:cNvSpPr/>
          <p:nvPr/>
        </p:nvSpPr>
        <p:spPr>
          <a:xfrm>
            <a:off x="9634494" y="6128367"/>
            <a:ext cx="34290" cy="95250"/>
          </a:xfrm>
          <a:custGeom>
            <a:avLst/>
            <a:gdLst/>
            <a:ahLst/>
            <a:cxnLst/>
            <a:rect l="l" t="t" r="r" b="b"/>
            <a:pathLst>
              <a:path w="34290" h="95250">
                <a:moveTo>
                  <a:pt x="26759" y="95242"/>
                </a:moveTo>
                <a:lnTo>
                  <a:pt x="8089" y="95242"/>
                </a:lnTo>
                <a:lnTo>
                  <a:pt x="0" y="87772"/>
                </a:lnTo>
                <a:lnTo>
                  <a:pt x="0" y="8092"/>
                </a:lnTo>
                <a:lnTo>
                  <a:pt x="8089" y="0"/>
                </a:lnTo>
                <a:lnTo>
                  <a:pt x="17424"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213" name="object 213"/>
          <p:cNvSpPr/>
          <p:nvPr/>
        </p:nvSpPr>
        <p:spPr>
          <a:xfrm>
            <a:off x="9631375" y="5622277"/>
            <a:ext cx="41910" cy="144145"/>
          </a:xfrm>
          <a:custGeom>
            <a:avLst/>
            <a:gdLst/>
            <a:ahLst/>
            <a:cxnLst/>
            <a:rect l="l" t="t" r="r" b="b"/>
            <a:pathLst>
              <a:path w="41909" h="144145">
                <a:moveTo>
                  <a:pt x="38582" y="7467"/>
                </a:moveTo>
                <a:lnTo>
                  <a:pt x="31115" y="0"/>
                </a:lnTo>
                <a:lnTo>
                  <a:pt x="11823" y="0"/>
                </a:lnTo>
                <a:lnTo>
                  <a:pt x="3733" y="7467"/>
                </a:lnTo>
                <a:lnTo>
                  <a:pt x="3733" y="21793"/>
                </a:lnTo>
                <a:lnTo>
                  <a:pt x="5156" y="28816"/>
                </a:lnTo>
                <a:lnTo>
                  <a:pt x="9029" y="34556"/>
                </a:lnTo>
                <a:lnTo>
                  <a:pt x="14757" y="38417"/>
                </a:lnTo>
                <a:lnTo>
                  <a:pt x="21780" y="39839"/>
                </a:lnTo>
                <a:lnTo>
                  <a:pt x="31115" y="39839"/>
                </a:lnTo>
                <a:lnTo>
                  <a:pt x="38582" y="31750"/>
                </a:lnTo>
                <a:lnTo>
                  <a:pt x="38582" y="7467"/>
                </a:lnTo>
                <a:close/>
              </a:path>
              <a:path w="41909" h="144145">
                <a:moveTo>
                  <a:pt x="41694" y="105206"/>
                </a:moveTo>
                <a:lnTo>
                  <a:pt x="40246" y="96812"/>
                </a:lnTo>
                <a:lnTo>
                  <a:pt x="36169" y="89877"/>
                </a:lnTo>
                <a:lnTo>
                  <a:pt x="29883" y="85153"/>
                </a:lnTo>
                <a:lnTo>
                  <a:pt x="21780" y="83413"/>
                </a:lnTo>
                <a:lnTo>
                  <a:pt x="13385" y="85153"/>
                </a:lnTo>
                <a:lnTo>
                  <a:pt x="6464" y="89877"/>
                </a:lnTo>
                <a:lnTo>
                  <a:pt x="1739" y="96812"/>
                </a:lnTo>
                <a:lnTo>
                  <a:pt x="0" y="105206"/>
                </a:lnTo>
                <a:lnTo>
                  <a:pt x="0" y="122631"/>
                </a:lnTo>
                <a:lnTo>
                  <a:pt x="1739" y="130937"/>
                </a:lnTo>
                <a:lnTo>
                  <a:pt x="6464" y="137655"/>
                </a:lnTo>
                <a:lnTo>
                  <a:pt x="13385" y="142151"/>
                </a:lnTo>
                <a:lnTo>
                  <a:pt x="21780" y="143802"/>
                </a:lnTo>
                <a:lnTo>
                  <a:pt x="29883" y="142151"/>
                </a:lnTo>
                <a:lnTo>
                  <a:pt x="36169" y="137655"/>
                </a:lnTo>
                <a:lnTo>
                  <a:pt x="40246" y="130937"/>
                </a:lnTo>
                <a:lnTo>
                  <a:pt x="41694" y="122631"/>
                </a:lnTo>
                <a:lnTo>
                  <a:pt x="41694" y="105206"/>
                </a:lnTo>
                <a:close/>
              </a:path>
            </a:pathLst>
          </a:custGeom>
          <a:solidFill>
            <a:srgbClr val="FFFFFF"/>
          </a:solidFill>
        </p:spPr>
        <p:txBody>
          <a:bodyPr wrap="square" lIns="0" tIns="0" rIns="0" bIns="0" rtlCol="0"/>
          <a:lstStyle/>
          <a:p>
            <a:endParaRPr/>
          </a:p>
        </p:txBody>
      </p:sp>
      <p:sp>
        <p:nvSpPr>
          <p:cNvPr id="214" name="object 214"/>
          <p:cNvSpPr/>
          <p:nvPr/>
        </p:nvSpPr>
        <p:spPr>
          <a:xfrm>
            <a:off x="9635118" y="6044328"/>
            <a:ext cx="34925" cy="40640"/>
          </a:xfrm>
          <a:custGeom>
            <a:avLst/>
            <a:gdLst/>
            <a:ahLst/>
            <a:cxnLst/>
            <a:rect l="l" t="t" r="r" b="b"/>
            <a:pathLst>
              <a:path w="34925" h="40639">
                <a:moveTo>
                  <a:pt x="27381"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7381" y="0"/>
                </a:lnTo>
                <a:lnTo>
                  <a:pt x="34849" y="8092"/>
                </a:lnTo>
                <a:lnTo>
                  <a:pt x="34849" y="18052"/>
                </a:lnTo>
                <a:lnTo>
                  <a:pt x="34849" y="32370"/>
                </a:lnTo>
                <a:lnTo>
                  <a:pt x="27381" y="40462"/>
                </a:lnTo>
                <a:close/>
              </a:path>
            </a:pathLst>
          </a:custGeom>
          <a:solidFill>
            <a:srgbClr val="FFFFFF"/>
          </a:solidFill>
        </p:spPr>
        <p:txBody>
          <a:bodyPr wrap="square" lIns="0" tIns="0" rIns="0" bIns="0" rtlCol="0"/>
          <a:lstStyle/>
          <a:p>
            <a:endParaRPr/>
          </a:p>
        </p:txBody>
      </p:sp>
      <p:sp>
        <p:nvSpPr>
          <p:cNvPr id="215" name="object 215"/>
          <p:cNvSpPr/>
          <p:nvPr/>
        </p:nvSpPr>
        <p:spPr>
          <a:xfrm>
            <a:off x="9627029" y="5804664"/>
            <a:ext cx="50800" cy="97155"/>
          </a:xfrm>
          <a:custGeom>
            <a:avLst/>
            <a:gdLst/>
            <a:ahLst/>
            <a:cxnLst/>
            <a:rect l="l" t="t" r="r" b="b"/>
            <a:pathLst>
              <a:path w="50800" h="97154">
                <a:moveTo>
                  <a:pt x="26136" y="97110"/>
                </a:moveTo>
                <a:lnTo>
                  <a:pt x="16014" y="95135"/>
                </a:lnTo>
                <a:lnTo>
                  <a:pt x="7701" y="89718"/>
                </a:lnTo>
                <a:lnTo>
                  <a:pt x="2071" y="81615"/>
                </a:lnTo>
                <a:lnTo>
                  <a:pt x="0" y="71587"/>
                </a:lnTo>
                <a:lnTo>
                  <a:pt x="0" y="25522"/>
                </a:lnTo>
                <a:lnTo>
                  <a:pt x="2071" y="15494"/>
                </a:lnTo>
                <a:lnTo>
                  <a:pt x="7701" y="7392"/>
                </a:lnTo>
                <a:lnTo>
                  <a:pt x="16014" y="1974"/>
                </a:lnTo>
                <a:lnTo>
                  <a:pt x="26136" y="0"/>
                </a:lnTo>
                <a:lnTo>
                  <a:pt x="35967" y="1974"/>
                </a:lnTo>
                <a:lnTo>
                  <a:pt x="43639" y="7392"/>
                </a:lnTo>
                <a:lnTo>
                  <a:pt x="48628" y="15494"/>
                </a:lnTo>
                <a:lnTo>
                  <a:pt x="50407" y="25522"/>
                </a:lnTo>
                <a:lnTo>
                  <a:pt x="50407" y="71587"/>
                </a:lnTo>
                <a:lnTo>
                  <a:pt x="48628" y="81615"/>
                </a:lnTo>
                <a:lnTo>
                  <a:pt x="43639" y="89718"/>
                </a:lnTo>
                <a:lnTo>
                  <a:pt x="35967" y="95135"/>
                </a:lnTo>
                <a:lnTo>
                  <a:pt x="26136" y="97110"/>
                </a:lnTo>
                <a:close/>
              </a:path>
            </a:pathLst>
          </a:custGeom>
          <a:solidFill>
            <a:srgbClr val="FFFFFF"/>
          </a:solidFill>
        </p:spPr>
        <p:txBody>
          <a:bodyPr wrap="square" lIns="0" tIns="0" rIns="0" bIns="0" rtlCol="0"/>
          <a:lstStyle/>
          <a:p>
            <a:endParaRPr/>
          </a:p>
        </p:txBody>
      </p:sp>
      <p:sp>
        <p:nvSpPr>
          <p:cNvPr id="216" name="object 216"/>
          <p:cNvSpPr/>
          <p:nvPr/>
        </p:nvSpPr>
        <p:spPr>
          <a:xfrm>
            <a:off x="9478299" y="6028764"/>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909"/>
                </a:lnTo>
                <a:lnTo>
                  <a:pt x="35859" y="73844"/>
                </a:lnTo>
                <a:lnTo>
                  <a:pt x="29355" y="78561"/>
                </a:lnTo>
                <a:lnTo>
                  <a:pt x="21158" y="80302"/>
                </a:lnTo>
                <a:close/>
              </a:path>
            </a:pathLst>
          </a:custGeom>
          <a:solidFill>
            <a:srgbClr val="FFFFFF"/>
          </a:solidFill>
        </p:spPr>
        <p:txBody>
          <a:bodyPr wrap="square" lIns="0" tIns="0" rIns="0" bIns="0" rtlCol="0"/>
          <a:lstStyle/>
          <a:p>
            <a:endParaRPr/>
          </a:p>
        </p:txBody>
      </p:sp>
      <p:sp>
        <p:nvSpPr>
          <p:cNvPr id="217" name="object 217"/>
          <p:cNvSpPr/>
          <p:nvPr/>
        </p:nvSpPr>
        <p:spPr>
          <a:xfrm>
            <a:off x="9472699" y="6566605"/>
            <a:ext cx="52069" cy="291465"/>
          </a:xfrm>
          <a:custGeom>
            <a:avLst/>
            <a:gdLst/>
            <a:ahLst/>
            <a:cxnLst/>
            <a:rect l="l" t="t" r="r" b="b"/>
            <a:pathLst>
              <a:path w="52070" h="291465">
                <a:moveTo>
                  <a:pt x="51650" y="291394"/>
                </a:moveTo>
                <a:lnTo>
                  <a:pt x="0" y="291394"/>
                </a:lnTo>
                <a:lnTo>
                  <a:pt x="0" y="26145"/>
                </a:lnTo>
                <a:lnTo>
                  <a:pt x="1973" y="16019"/>
                </a:lnTo>
                <a:lnTo>
                  <a:pt x="7389" y="7703"/>
                </a:lnTo>
                <a:lnTo>
                  <a:pt x="15489" y="2071"/>
                </a:lnTo>
                <a:lnTo>
                  <a:pt x="25514" y="0"/>
                </a:lnTo>
                <a:lnTo>
                  <a:pt x="35636" y="2071"/>
                </a:lnTo>
                <a:lnTo>
                  <a:pt x="43949" y="7703"/>
                </a:lnTo>
                <a:lnTo>
                  <a:pt x="49579" y="16019"/>
                </a:lnTo>
                <a:lnTo>
                  <a:pt x="51650" y="26145"/>
                </a:lnTo>
                <a:lnTo>
                  <a:pt x="51650" y="291394"/>
                </a:lnTo>
                <a:close/>
              </a:path>
            </a:pathLst>
          </a:custGeom>
          <a:solidFill>
            <a:srgbClr val="FFFFFF"/>
          </a:solidFill>
        </p:spPr>
        <p:txBody>
          <a:bodyPr wrap="square" lIns="0" tIns="0" rIns="0" bIns="0" rtlCol="0"/>
          <a:lstStyle/>
          <a:p>
            <a:endParaRPr/>
          </a:p>
        </p:txBody>
      </p:sp>
      <p:sp>
        <p:nvSpPr>
          <p:cNvPr id="218" name="object 218"/>
          <p:cNvSpPr/>
          <p:nvPr/>
        </p:nvSpPr>
        <p:spPr>
          <a:xfrm>
            <a:off x="9477056" y="6397907"/>
            <a:ext cx="43180" cy="120650"/>
          </a:xfrm>
          <a:custGeom>
            <a:avLst/>
            <a:gdLst/>
            <a:ahLst/>
            <a:cxnLst/>
            <a:rect l="l" t="t" r="r" b="b"/>
            <a:pathLst>
              <a:path w="43179"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549" y="1741"/>
                </a:lnTo>
                <a:lnTo>
                  <a:pt x="36482" y="6458"/>
                </a:lnTo>
                <a:lnTo>
                  <a:pt x="41198" y="13393"/>
                </a:lnTo>
                <a:lnTo>
                  <a:pt x="42938" y="21787"/>
                </a:lnTo>
                <a:lnTo>
                  <a:pt x="42938" y="98977"/>
                </a:lnTo>
                <a:lnTo>
                  <a:pt x="41198" y="107274"/>
                </a:lnTo>
                <a:lnTo>
                  <a:pt x="36482" y="113995"/>
                </a:lnTo>
                <a:lnTo>
                  <a:pt x="29549" y="118499"/>
                </a:lnTo>
                <a:lnTo>
                  <a:pt x="21158" y="120142"/>
                </a:lnTo>
                <a:close/>
              </a:path>
            </a:pathLst>
          </a:custGeom>
          <a:solidFill>
            <a:srgbClr val="FFFFFF"/>
          </a:solidFill>
        </p:spPr>
        <p:txBody>
          <a:bodyPr wrap="square" lIns="0" tIns="0" rIns="0" bIns="0" rtlCol="0"/>
          <a:lstStyle/>
          <a:p>
            <a:endParaRPr/>
          </a:p>
        </p:txBody>
      </p:sp>
      <p:sp>
        <p:nvSpPr>
          <p:cNvPr id="219" name="object 219"/>
          <p:cNvSpPr/>
          <p:nvPr/>
        </p:nvSpPr>
        <p:spPr>
          <a:xfrm>
            <a:off x="9473945" y="5720002"/>
            <a:ext cx="50800" cy="267335"/>
          </a:xfrm>
          <a:custGeom>
            <a:avLst/>
            <a:gdLst/>
            <a:ahLst/>
            <a:cxnLst/>
            <a:rect l="l" t="t" r="r" b="b"/>
            <a:pathLst>
              <a:path w="50800" h="267335">
                <a:moveTo>
                  <a:pt x="25514" y="267053"/>
                </a:moveTo>
                <a:lnTo>
                  <a:pt x="15489" y="264981"/>
                </a:lnTo>
                <a:lnTo>
                  <a:pt x="7389" y="259349"/>
                </a:lnTo>
                <a:lnTo>
                  <a:pt x="1973" y="251033"/>
                </a:lnTo>
                <a:lnTo>
                  <a:pt x="0" y="240908"/>
                </a:lnTo>
                <a:lnTo>
                  <a:pt x="0" y="25522"/>
                </a:lnTo>
                <a:lnTo>
                  <a:pt x="1973" y="15494"/>
                </a:lnTo>
                <a:lnTo>
                  <a:pt x="7389" y="7392"/>
                </a:lnTo>
                <a:lnTo>
                  <a:pt x="15489" y="1974"/>
                </a:lnTo>
                <a:lnTo>
                  <a:pt x="25514" y="0"/>
                </a:lnTo>
                <a:lnTo>
                  <a:pt x="35442" y="1974"/>
                </a:lnTo>
                <a:lnTo>
                  <a:pt x="43327" y="7392"/>
                </a:lnTo>
                <a:lnTo>
                  <a:pt x="48529" y="15494"/>
                </a:lnTo>
                <a:lnTo>
                  <a:pt x="50406" y="25522"/>
                </a:lnTo>
                <a:lnTo>
                  <a:pt x="50406" y="240908"/>
                </a:lnTo>
                <a:lnTo>
                  <a:pt x="48529" y="251033"/>
                </a:lnTo>
                <a:lnTo>
                  <a:pt x="43327" y="259349"/>
                </a:lnTo>
                <a:lnTo>
                  <a:pt x="35442" y="264981"/>
                </a:lnTo>
                <a:lnTo>
                  <a:pt x="25514" y="267053"/>
                </a:lnTo>
                <a:close/>
              </a:path>
            </a:pathLst>
          </a:custGeom>
          <a:solidFill>
            <a:srgbClr val="FFFFFF"/>
          </a:solidFill>
        </p:spPr>
        <p:txBody>
          <a:bodyPr wrap="square" lIns="0" tIns="0" rIns="0" bIns="0" rtlCol="0"/>
          <a:lstStyle/>
          <a:p>
            <a:endParaRPr/>
          </a:p>
        </p:txBody>
      </p:sp>
      <p:sp>
        <p:nvSpPr>
          <p:cNvPr id="220" name="object 220"/>
          <p:cNvSpPr/>
          <p:nvPr/>
        </p:nvSpPr>
        <p:spPr>
          <a:xfrm>
            <a:off x="9482036" y="6158242"/>
            <a:ext cx="34290" cy="54610"/>
          </a:xfrm>
          <a:custGeom>
            <a:avLst/>
            <a:gdLst/>
            <a:ahLst/>
            <a:cxnLst/>
            <a:rect l="l" t="t" r="r" b="b"/>
            <a:pathLst>
              <a:path w="34290" h="54610">
                <a:moveTo>
                  <a:pt x="27380" y="54157"/>
                </a:moveTo>
                <a:lnTo>
                  <a:pt x="17424" y="54157"/>
                </a:lnTo>
                <a:lnTo>
                  <a:pt x="7467" y="54157"/>
                </a:lnTo>
                <a:lnTo>
                  <a:pt x="0" y="46065"/>
                </a:lnTo>
                <a:lnTo>
                  <a:pt x="0" y="8092"/>
                </a:lnTo>
                <a:lnTo>
                  <a:pt x="7467" y="0"/>
                </a:lnTo>
                <a:lnTo>
                  <a:pt x="27380" y="0"/>
                </a:lnTo>
                <a:lnTo>
                  <a:pt x="34226" y="8092"/>
                </a:lnTo>
                <a:lnTo>
                  <a:pt x="34226" y="46065"/>
                </a:lnTo>
                <a:lnTo>
                  <a:pt x="27380" y="54157"/>
                </a:lnTo>
                <a:close/>
              </a:path>
            </a:pathLst>
          </a:custGeom>
          <a:solidFill>
            <a:srgbClr val="FFFFFF"/>
          </a:solidFill>
        </p:spPr>
        <p:txBody>
          <a:bodyPr wrap="square" lIns="0" tIns="0" rIns="0" bIns="0" rtlCol="0"/>
          <a:lstStyle/>
          <a:p>
            <a:endParaRPr/>
          </a:p>
        </p:txBody>
      </p:sp>
      <p:sp>
        <p:nvSpPr>
          <p:cNvPr id="221" name="object 221"/>
          <p:cNvSpPr/>
          <p:nvPr/>
        </p:nvSpPr>
        <p:spPr>
          <a:xfrm>
            <a:off x="10085675" y="6736546"/>
            <a:ext cx="51435" cy="121920"/>
          </a:xfrm>
          <a:custGeom>
            <a:avLst/>
            <a:gdLst/>
            <a:ahLst/>
            <a:cxnLst/>
            <a:rect l="l" t="t" r="r" b="b"/>
            <a:pathLst>
              <a:path w="51434" h="121920">
                <a:moveTo>
                  <a:pt x="51029" y="121453"/>
                </a:moveTo>
                <a:lnTo>
                  <a:pt x="0" y="121453"/>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453"/>
                </a:lnTo>
                <a:close/>
              </a:path>
            </a:pathLst>
          </a:custGeom>
          <a:solidFill>
            <a:srgbClr val="FFFFFF"/>
          </a:solidFill>
        </p:spPr>
        <p:txBody>
          <a:bodyPr wrap="square" lIns="0" tIns="0" rIns="0" bIns="0" rtlCol="0"/>
          <a:lstStyle/>
          <a:p>
            <a:endParaRPr/>
          </a:p>
        </p:txBody>
      </p:sp>
      <p:sp>
        <p:nvSpPr>
          <p:cNvPr id="222" name="object 222"/>
          <p:cNvSpPr/>
          <p:nvPr/>
        </p:nvSpPr>
        <p:spPr>
          <a:xfrm>
            <a:off x="9481415" y="625597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223" name="object 223"/>
          <p:cNvSpPr/>
          <p:nvPr/>
        </p:nvSpPr>
        <p:spPr>
          <a:xfrm>
            <a:off x="9478305" y="5597989"/>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811"/>
                </a:lnTo>
                <a:lnTo>
                  <a:pt x="35859" y="73533"/>
                </a:lnTo>
                <a:lnTo>
                  <a:pt x="29355" y="78036"/>
                </a:lnTo>
                <a:lnTo>
                  <a:pt x="21158" y="79680"/>
                </a:lnTo>
                <a:close/>
              </a:path>
            </a:pathLst>
          </a:custGeom>
          <a:solidFill>
            <a:srgbClr val="FFFFFF"/>
          </a:solidFill>
        </p:spPr>
        <p:txBody>
          <a:bodyPr wrap="square" lIns="0" tIns="0" rIns="0" bIns="0" rtlCol="0"/>
          <a:lstStyle/>
          <a:p>
            <a:endParaRPr/>
          </a:p>
        </p:txBody>
      </p:sp>
      <p:sp>
        <p:nvSpPr>
          <p:cNvPr id="224" name="object 224"/>
          <p:cNvSpPr/>
          <p:nvPr/>
        </p:nvSpPr>
        <p:spPr>
          <a:xfrm>
            <a:off x="9940680" y="6383585"/>
            <a:ext cx="34925" cy="67310"/>
          </a:xfrm>
          <a:custGeom>
            <a:avLst/>
            <a:gdLst/>
            <a:ahLst/>
            <a:cxnLst/>
            <a:rect l="l" t="t" r="r" b="b"/>
            <a:pathLst>
              <a:path w="34925" h="67310">
                <a:moveTo>
                  <a:pt x="27381" y="67230"/>
                </a:moveTo>
                <a:lnTo>
                  <a:pt x="8089" y="67230"/>
                </a:lnTo>
                <a:lnTo>
                  <a:pt x="0" y="59760"/>
                </a:lnTo>
                <a:lnTo>
                  <a:pt x="0" y="49800"/>
                </a:lnTo>
                <a:lnTo>
                  <a:pt x="0" y="8092"/>
                </a:lnTo>
                <a:lnTo>
                  <a:pt x="8089" y="0"/>
                </a:lnTo>
                <a:lnTo>
                  <a:pt x="27381" y="0"/>
                </a:lnTo>
                <a:lnTo>
                  <a:pt x="34849" y="8092"/>
                </a:lnTo>
                <a:lnTo>
                  <a:pt x="34849" y="59760"/>
                </a:lnTo>
                <a:lnTo>
                  <a:pt x="27381" y="67230"/>
                </a:lnTo>
                <a:close/>
              </a:path>
            </a:pathLst>
          </a:custGeom>
          <a:solidFill>
            <a:srgbClr val="FFFFFF"/>
          </a:solidFill>
        </p:spPr>
        <p:txBody>
          <a:bodyPr wrap="square" lIns="0" tIns="0" rIns="0" bIns="0" rtlCol="0"/>
          <a:lstStyle/>
          <a:p>
            <a:endParaRPr/>
          </a:p>
        </p:txBody>
      </p:sp>
      <p:sp>
        <p:nvSpPr>
          <p:cNvPr id="225" name="object 225"/>
          <p:cNvSpPr/>
          <p:nvPr/>
        </p:nvSpPr>
        <p:spPr>
          <a:xfrm>
            <a:off x="9936946" y="6506217"/>
            <a:ext cx="42545" cy="100330"/>
          </a:xfrm>
          <a:custGeom>
            <a:avLst/>
            <a:gdLst/>
            <a:ahLst/>
            <a:cxnLst/>
            <a:rect l="l" t="t" r="r" b="b"/>
            <a:pathLst>
              <a:path w="42545" h="100329">
                <a:moveTo>
                  <a:pt x="21780" y="100222"/>
                </a:moveTo>
                <a:lnTo>
                  <a:pt x="13389" y="98491"/>
                </a:lnTo>
                <a:lnTo>
                  <a:pt x="6456" y="93842"/>
                </a:lnTo>
                <a:lnTo>
                  <a:pt x="1740" y="87091"/>
                </a:lnTo>
                <a:lnTo>
                  <a:pt x="0" y="79057"/>
                </a:lnTo>
                <a:lnTo>
                  <a:pt x="0" y="21165"/>
                </a:lnTo>
                <a:lnTo>
                  <a:pt x="1740" y="12868"/>
                </a:lnTo>
                <a:lnTo>
                  <a:pt x="6456" y="6147"/>
                </a:lnTo>
                <a:lnTo>
                  <a:pt x="13389" y="1643"/>
                </a:lnTo>
                <a:lnTo>
                  <a:pt x="21780" y="0"/>
                </a:lnTo>
                <a:lnTo>
                  <a:pt x="29977" y="1643"/>
                </a:lnTo>
                <a:lnTo>
                  <a:pt x="36483" y="6147"/>
                </a:lnTo>
                <a:lnTo>
                  <a:pt x="40771" y="12868"/>
                </a:lnTo>
                <a:lnTo>
                  <a:pt x="42317" y="21165"/>
                </a:lnTo>
                <a:lnTo>
                  <a:pt x="42317" y="79057"/>
                </a:lnTo>
                <a:lnTo>
                  <a:pt x="40771" y="87091"/>
                </a:lnTo>
                <a:lnTo>
                  <a:pt x="36483" y="93842"/>
                </a:lnTo>
                <a:lnTo>
                  <a:pt x="29977" y="98491"/>
                </a:lnTo>
                <a:lnTo>
                  <a:pt x="21780" y="100222"/>
                </a:lnTo>
                <a:close/>
              </a:path>
            </a:pathLst>
          </a:custGeom>
          <a:solidFill>
            <a:srgbClr val="FFFFFF"/>
          </a:solidFill>
        </p:spPr>
        <p:txBody>
          <a:bodyPr wrap="square" lIns="0" tIns="0" rIns="0" bIns="0" rtlCol="0"/>
          <a:lstStyle/>
          <a:p>
            <a:endParaRPr/>
          </a:p>
        </p:txBody>
      </p:sp>
      <p:sp>
        <p:nvSpPr>
          <p:cNvPr id="226" name="object 226"/>
          <p:cNvSpPr/>
          <p:nvPr/>
        </p:nvSpPr>
        <p:spPr>
          <a:xfrm>
            <a:off x="9941303" y="6272157"/>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227" name="object 227"/>
          <p:cNvSpPr/>
          <p:nvPr/>
        </p:nvSpPr>
        <p:spPr>
          <a:xfrm>
            <a:off x="9937570" y="6117153"/>
            <a:ext cx="42545" cy="99695"/>
          </a:xfrm>
          <a:custGeom>
            <a:avLst/>
            <a:gdLst/>
            <a:ahLst/>
            <a:cxnLst/>
            <a:rect l="l" t="t" r="r" b="b"/>
            <a:pathLst>
              <a:path w="42545" h="99695">
                <a:moveTo>
                  <a:pt x="20536" y="99600"/>
                </a:moveTo>
                <a:lnTo>
                  <a:pt x="12601" y="97956"/>
                </a:lnTo>
                <a:lnTo>
                  <a:pt x="6067" y="93453"/>
                </a:lnTo>
                <a:lnTo>
                  <a:pt x="1633" y="86732"/>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732"/>
                </a:lnTo>
                <a:lnTo>
                  <a:pt x="35860" y="93453"/>
                </a:lnTo>
                <a:lnTo>
                  <a:pt x="28927" y="97956"/>
                </a:lnTo>
                <a:lnTo>
                  <a:pt x="20536" y="99600"/>
                </a:lnTo>
                <a:close/>
              </a:path>
            </a:pathLst>
          </a:custGeom>
          <a:solidFill>
            <a:srgbClr val="FFFFFF"/>
          </a:solidFill>
        </p:spPr>
        <p:txBody>
          <a:bodyPr wrap="square" lIns="0" tIns="0" rIns="0" bIns="0" rtlCol="0"/>
          <a:lstStyle/>
          <a:p>
            <a:endParaRPr/>
          </a:p>
        </p:txBody>
      </p:sp>
      <p:sp>
        <p:nvSpPr>
          <p:cNvPr id="228" name="object 228"/>
          <p:cNvSpPr/>
          <p:nvPr/>
        </p:nvSpPr>
        <p:spPr>
          <a:xfrm>
            <a:off x="9941304" y="5367038"/>
            <a:ext cx="34925" cy="67310"/>
          </a:xfrm>
          <a:custGeom>
            <a:avLst/>
            <a:gdLst/>
            <a:ahLst/>
            <a:cxnLst/>
            <a:rect l="l" t="t" r="r" b="b"/>
            <a:pathLst>
              <a:path w="34925" h="67310">
                <a:moveTo>
                  <a:pt x="26759" y="67230"/>
                </a:moveTo>
                <a:lnTo>
                  <a:pt x="17424" y="67230"/>
                </a:lnTo>
                <a:lnTo>
                  <a:pt x="7467" y="67230"/>
                </a:lnTo>
                <a:lnTo>
                  <a:pt x="0" y="59760"/>
                </a:lnTo>
                <a:lnTo>
                  <a:pt x="0" y="7470"/>
                </a:lnTo>
                <a:lnTo>
                  <a:pt x="7467" y="0"/>
                </a:lnTo>
                <a:lnTo>
                  <a:pt x="26759" y="0"/>
                </a:lnTo>
                <a:lnTo>
                  <a:pt x="34849" y="7470"/>
                </a:lnTo>
                <a:lnTo>
                  <a:pt x="34849" y="59760"/>
                </a:lnTo>
                <a:lnTo>
                  <a:pt x="26759" y="67230"/>
                </a:lnTo>
                <a:close/>
              </a:path>
            </a:pathLst>
          </a:custGeom>
          <a:solidFill>
            <a:srgbClr val="FFFFFF"/>
          </a:solidFill>
        </p:spPr>
        <p:txBody>
          <a:bodyPr wrap="square" lIns="0" tIns="0" rIns="0" bIns="0" rtlCol="0"/>
          <a:lstStyle/>
          <a:p>
            <a:endParaRPr/>
          </a:p>
        </p:txBody>
      </p:sp>
      <p:sp>
        <p:nvSpPr>
          <p:cNvPr id="229" name="object 229"/>
          <p:cNvSpPr/>
          <p:nvPr/>
        </p:nvSpPr>
        <p:spPr>
          <a:xfrm>
            <a:off x="9933216" y="5634713"/>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230" name="object 230"/>
          <p:cNvSpPr/>
          <p:nvPr/>
        </p:nvSpPr>
        <p:spPr>
          <a:xfrm>
            <a:off x="9932594" y="6651880"/>
            <a:ext cx="51435" cy="206375"/>
          </a:xfrm>
          <a:custGeom>
            <a:avLst/>
            <a:gdLst/>
            <a:ahLst/>
            <a:cxnLst/>
            <a:rect l="l" t="t" r="r" b="b"/>
            <a:pathLst>
              <a:path w="51434" h="206375">
                <a:moveTo>
                  <a:pt x="51029" y="206119"/>
                </a:moveTo>
                <a:lnTo>
                  <a:pt x="0" y="206119"/>
                </a:lnTo>
                <a:lnTo>
                  <a:pt x="0" y="25522"/>
                </a:lnTo>
                <a:lnTo>
                  <a:pt x="2071" y="15494"/>
                </a:lnTo>
                <a:lnTo>
                  <a:pt x="7701" y="7392"/>
                </a:lnTo>
                <a:lnTo>
                  <a:pt x="16014" y="1974"/>
                </a:lnTo>
                <a:lnTo>
                  <a:pt x="26136" y="0"/>
                </a:lnTo>
                <a:lnTo>
                  <a:pt x="35802" y="1974"/>
                </a:lnTo>
                <a:lnTo>
                  <a:pt x="43717" y="7392"/>
                </a:lnTo>
                <a:lnTo>
                  <a:pt x="49065" y="15494"/>
                </a:lnTo>
                <a:lnTo>
                  <a:pt x="51029" y="25522"/>
                </a:lnTo>
                <a:lnTo>
                  <a:pt x="51029" y="206119"/>
                </a:lnTo>
                <a:close/>
              </a:path>
            </a:pathLst>
          </a:custGeom>
          <a:solidFill>
            <a:srgbClr val="FFFFFF"/>
          </a:solidFill>
        </p:spPr>
        <p:txBody>
          <a:bodyPr wrap="square" lIns="0" tIns="0" rIns="0" bIns="0" rtlCol="0"/>
          <a:lstStyle/>
          <a:p>
            <a:endParaRPr/>
          </a:p>
        </p:txBody>
      </p:sp>
      <p:sp>
        <p:nvSpPr>
          <p:cNvPr id="231" name="object 231"/>
          <p:cNvSpPr/>
          <p:nvPr/>
        </p:nvSpPr>
        <p:spPr>
          <a:xfrm>
            <a:off x="9937573" y="5489669"/>
            <a:ext cx="42545" cy="100330"/>
          </a:xfrm>
          <a:custGeom>
            <a:avLst/>
            <a:gdLst/>
            <a:ahLst/>
            <a:cxnLst/>
            <a:rect l="l" t="t" r="r" b="b"/>
            <a:pathLst>
              <a:path w="42545" h="100329">
                <a:moveTo>
                  <a:pt x="20536" y="100222"/>
                </a:moveTo>
                <a:lnTo>
                  <a:pt x="12601" y="98481"/>
                </a:lnTo>
                <a:lnTo>
                  <a:pt x="6067" y="93764"/>
                </a:lnTo>
                <a:lnTo>
                  <a:pt x="1633" y="86829"/>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829"/>
                </a:lnTo>
                <a:lnTo>
                  <a:pt x="35860" y="93764"/>
                </a:lnTo>
                <a:lnTo>
                  <a:pt x="28927" y="98481"/>
                </a:lnTo>
                <a:lnTo>
                  <a:pt x="20536" y="100222"/>
                </a:lnTo>
                <a:close/>
              </a:path>
            </a:pathLst>
          </a:custGeom>
          <a:solidFill>
            <a:srgbClr val="FFFFFF"/>
          </a:solidFill>
        </p:spPr>
        <p:txBody>
          <a:bodyPr wrap="square" lIns="0" tIns="0" rIns="0" bIns="0" rtlCol="0"/>
          <a:lstStyle/>
          <a:p>
            <a:endParaRPr/>
          </a:p>
        </p:txBody>
      </p:sp>
      <p:sp>
        <p:nvSpPr>
          <p:cNvPr id="232" name="object 232"/>
          <p:cNvSpPr/>
          <p:nvPr/>
        </p:nvSpPr>
        <p:spPr>
          <a:xfrm>
            <a:off x="9783864" y="6397899"/>
            <a:ext cx="42545" cy="120650"/>
          </a:xfrm>
          <a:custGeom>
            <a:avLst/>
            <a:gdLst/>
            <a:ahLst/>
            <a:cxnLst/>
            <a:rect l="l" t="t" r="r" b="b"/>
            <a:pathLst>
              <a:path w="42545" h="120650">
                <a:moveTo>
                  <a:pt x="21157" y="120142"/>
                </a:moveTo>
                <a:lnTo>
                  <a:pt x="12863" y="118499"/>
                </a:lnTo>
                <a:lnTo>
                  <a:pt x="6144" y="113995"/>
                </a:lnTo>
                <a:lnTo>
                  <a:pt x="1643" y="107274"/>
                </a:lnTo>
                <a:lnTo>
                  <a:pt x="0" y="98977"/>
                </a:lnTo>
                <a:lnTo>
                  <a:pt x="0" y="21787"/>
                </a:lnTo>
                <a:lnTo>
                  <a:pt x="1643" y="13393"/>
                </a:lnTo>
                <a:lnTo>
                  <a:pt x="6144" y="6458"/>
                </a:lnTo>
                <a:lnTo>
                  <a:pt x="12863" y="1741"/>
                </a:lnTo>
                <a:lnTo>
                  <a:pt x="21157" y="0"/>
                </a:lnTo>
                <a:lnTo>
                  <a:pt x="29452" y="1741"/>
                </a:lnTo>
                <a:lnTo>
                  <a:pt x="36171" y="6458"/>
                </a:lnTo>
                <a:lnTo>
                  <a:pt x="40673" y="13393"/>
                </a:lnTo>
                <a:lnTo>
                  <a:pt x="42316" y="21787"/>
                </a:lnTo>
                <a:lnTo>
                  <a:pt x="42316" y="98977"/>
                </a:lnTo>
                <a:lnTo>
                  <a:pt x="40673" y="107274"/>
                </a:lnTo>
                <a:lnTo>
                  <a:pt x="36171" y="113995"/>
                </a:lnTo>
                <a:lnTo>
                  <a:pt x="29452" y="118499"/>
                </a:lnTo>
                <a:lnTo>
                  <a:pt x="21157" y="120142"/>
                </a:lnTo>
                <a:close/>
              </a:path>
            </a:pathLst>
          </a:custGeom>
          <a:solidFill>
            <a:srgbClr val="FFFFFF"/>
          </a:solidFill>
        </p:spPr>
        <p:txBody>
          <a:bodyPr wrap="square" lIns="0" tIns="0" rIns="0" bIns="0" rtlCol="0"/>
          <a:lstStyle/>
          <a:p>
            <a:endParaRPr/>
          </a:p>
        </p:txBody>
      </p:sp>
      <p:sp>
        <p:nvSpPr>
          <p:cNvPr id="233" name="object 233"/>
          <p:cNvSpPr/>
          <p:nvPr/>
        </p:nvSpPr>
        <p:spPr>
          <a:xfrm>
            <a:off x="9779509" y="6566596"/>
            <a:ext cx="51435" cy="291465"/>
          </a:xfrm>
          <a:custGeom>
            <a:avLst/>
            <a:gdLst/>
            <a:ahLst/>
            <a:cxnLst/>
            <a:rect l="l" t="t" r="r" b="b"/>
            <a:pathLst>
              <a:path w="51434" h="291465">
                <a:moveTo>
                  <a:pt x="51028" y="291403"/>
                </a:moveTo>
                <a:lnTo>
                  <a:pt x="0" y="291403"/>
                </a:lnTo>
                <a:lnTo>
                  <a:pt x="0" y="26145"/>
                </a:lnTo>
                <a:lnTo>
                  <a:pt x="1973" y="16019"/>
                </a:lnTo>
                <a:lnTo>
                  <a:pt x="7389" y="7703"/>
                </a:lnTo>
                <a:lnTo>
                  <a:pt x="15489" y="2071"/>
                </a:lnTo>
                <a:lnTo>
                  <a:pt x="25513" y="0"/>
                </a:lnTo>
                <a:lnTo>
                  <a:pt x="35538" y="2071"/>
                </a:lnTo>
                <a:lnTo>
                  <a:pt x="43638" y="7703"/>
                </a:lnTo>
                <a:lnTo>
                  <a:pt x="49054" y="16019"/>
                </a:lnTo>
                <a:lnTo>
                  <a:pt x="51028" y="26145"/>
                </a:lnTo>
                <a:lnTo>
                  <a:pt x="51028" y="291403"/>
                </a:lnTo>
                <a:close/>
              </a:path>
            </a:pathLst>
          </a:custGeom>
          <a:solidFill>
            <a:srgbClr val="FFFFFF"/>
          </a:solidFill>
        </p:spPr>
        <p:txBody>
          <a:bodyPr wrap="square" lIns="0" tIns="0" rIns="0" bIns="0" rtlCol="0"/>
          <a:lstStyle/>
          <a:p>
            <a:endParaRPr/>
          </a:p>
        </p:txBody>
      </p:sp>
      <p:sp>
        <p:nvSpPr>
          <p:cNvPr id="234" name="object 234"/>
          <p:cNvSpPr/>
          <p:nvPr/>
        </p:nvSpPr>
        <p:spPr>
          <a:xfrm>
            <a:off x="9788222" y="5494647"/>
            <a:ext cx="34925" cy="53975"/>
          </a:xfrm>
          <a:custGeom>
            <a:avLst/>
            <a:gdLst/>
            <a:ahLst/>
            <a:cxnLst/>
            <a:rect l="l" t="t" r="r" b="b"/>
            <a:pathLst>
              <a:path w="34925" h="53975">
                <a:moveTo>
                  <a:pt x="26758" y="53535"/>
                </a:moveTo>
                <a:lnTo>
                  <a:pt x="16801" y="53535"/>
                </a:lnTo>
                <a:lnTo>
                  <a:pt x="6844" y="53535"/>
                </a:lnTo>
                <a:lnTo>
                  <a:pt x="0" y="45442"/>
                </a:lnTo>
                <a:lnTo>
                  <a:pt x="0" y="7470"/>
                </a:lnTo>
                <a:lnTo>
                  <a:pt x="6844" y="0"/>
                </a:lnTo>
                <a:lnTo>
                  <a:pt x="26758" y="0"/>
                </a:lnTo>
                <a:lnTo>
                  <a:pt x="34848" y="7470"/>
                </a:lnTo>
                <a:lnTo>
                  <a:pt x="34848" y="45442"/>
                </a:lnTo>
                <a:lnTo>
                  <a:pt x="26758" y="53535"/>
                </a:lnTo>
                <a:close/>
              </a:path>
            </a:pathLst>
          </a:custGeom>
          <a:solidFill>
            <a:srgbClr val="FFFFFF"/>
          </a:solidFill>
        </p:spPr>
        <p:txBody>
          <a:bodyPr wrap="square" lIns="0" tIns="0" rIns="0" bIns="0" rtlCol="0"/>
          <a:lstStyle/>
          <a:p>
            <a:endParaRPr/>
          </a:p>
        </p:txBody>
      </p:sp>
      <p:sp>
        <p:nvSpPr>
          <p:cNvPr id="235" name="object 235"/>
          <p:cNvSpPr/>
          <p:nvPr/>
        </p:nvSpPr>
        <p:spPr>
          <a:xfrm>
            <a:off x="9788223" y="6158233"/>
            <a:ext cx="34925" cy="54610"/>
          </a:xfrm>
          <a:custGeom>
            <a:avLst/>
            <a:gdLst/>
            <a:ahLst/>
            <a:cxnLst/>
            <a:rect l="l" t="t" r="r" b="b"/>
            <a:pathLst>
              <a:path w="34925" h="54610">
                <a:moveTo>
                  <a:pt x="16801" y="54157"/>
                </a:moveTo>
                <a:lnTo>
                  <a:pt x="6844" y="54157"/>
                </a:lnTo>
                <a:lnTo>
                  <a:pt x="0" y="46065"/>
                </a:lnTo>
                <a:lnTo>
                  <a:pt x="0" y="8092"/>
                </a:lnTo>
                <a:lnTo>
                  <a:pt x="6844" y="0"/>
                </a:lnTo>
                <a:lnTo>
                  <a:pt x="16801" y="0"/>
                </a:lnTo>
                <a:lnTo>
                  <a:pt x="23822" y="1420"/>
                </a:lnTo>
                <a:lnTo>
                  <a:pt x="29558" y="5291"/>
                </a:lnTo>
                <a:lnTo>
                  <a:pt x="33428" y="11029"/>
                </a:lnTo>
                <a:lnTo>
                  <a:pt x="34848" y="18052"/>
                </a:lnTo>
                <a:lnTo>
                  <a:pt x="34848" y="36105"/>
                </a:lnTo>
                <a:lnTo>
                  <a:pt x="33428" y="43127"/>
                </a:lnTo>
                <a:lnTo>
                  <a:pt x="29558" y="48866"/>
                </a:lnTo>
                <a:lnTo>
                  <a:pt x="23822" y="52737"/>
                </a:lnTo>
                <a:lnTo>
                  <a:pt x="16801" y="54157"/>
                </a:lnTo>
                <a:close/>
              </a:path>
            </a:pathLst>
          </a:custGeom>
          <a:solidFill>
            <a:srgbClr val="FFFFFF"/>
          </a:solidFill>
        </p:spPr>
        <p:txBody>
          <a:bodyPr wrap="square" lIns="0" tIns="0" rIns="0" bIns="0" rtlCol="0"/>
          <a:lstStyle/>
          <a:p>
            <a:endParaRPr/>
          </a:p>
        </p:txBody>
      </p:sp>
      <p:sp>
        <p:nvSpPr>
          <p:cNvPr id="236" name="object 236"/>
          <p:cNvSpPr/>
          <p:nvPr/>
        </p:nvSpPr>
        <p:spPr>
          <a:xfrm>
            <a:off x="9784490" y="6028752"/>
            <a:ext cx="41910" cy="80645"/>
          </a:xfrm>
          <a:custGeom>
            <a:avLst/>
            <a:gdLst/>
            <a:ahLst/>
            <a:cxnLst/>
            <a:rect l="l" t="t" r="r" b="b"/>
            <a:pathLst>
              <a:path w="41909" h="80645">
                <a:moveTo>
                  <a:pt x="20535" y="80302"/>
                </a:moveTo>
                <a:lnTo>
                  <a:pt x="12338" y="78561"/>
                </a:lnTo>
                <a:lnTo>
                  <a:pt x="5833" y="73844"/>
                </a:lnTo>
                <a:lnTo>
                  <a:pt x="1545" y="66909"/>
                </a:lnTo>
                <a:lnTo>
                  <a:pt x="0" y="58515"/>
                </a:lnTo>
                <a:lnTo>
                  <a:pt x="0" y="21165"/>
                </a:lnTo>
                <a:lnTo>
                  <a:pt x="1545" y="12868"/>
                </a:lnTo>
                <a:lnTo>
                  <a:pt x="5833" y="6147"/>
                </a:lnTo>
                <a:lnTo>
                  <a:pt x="12338" y="1643"/>
                </a:lnTo>
                <a:lnTo>
                  <a:pt x="20535" y="0"/>
                </a:lnTo>
                <a:lnTo>
                  <a:pt x="28829" y="1643"/>
                </a:lnTo>
                <a:lnTo>
                  <a:pt x="35548" y="6147"/>
                </a:lnTo>
                <a:lnTo>
                  <a:pt x="40050" y="12868"/>
                </a:lnTo>
                <a:lnTo>
                  <a:pt x="41693" y="21165"/>
                </a:lnTo>
                <a:lnTo>
                  <a:pt x="41693" y="58515"/>
                </a:lnTo>
                <a:lnTo>
                  <a:pt x="40050" y="66909"/>
                </a:lnTo>
                <a:lnTo>
                  <a:pt x="35548" y="73844"/>
                </a:lnTo>
                <a:lnTo>
                  <a:pt x="28829" y="78561"/>
                </a:lnTo>
                <a:lnTo>
                  <a:pt x="20535" y="80302"/>
                </a:lnTo>
                <a:close/>
              </a:path>
            </a:pathLst>
          </a:custGeom>
          <a:solidFill>
            <a:srgbClr val="FFFFFF"/>
          </a:solidFill>
        </p:spPr>
        <p:txBody>
          <a:bodyPr wrap="square" lIns="0" tIns="0" rIns="0" bIns="0" rtlCol="0"/>
          <a:lstStyle/>
          <a:p>
            <a:endParaRPr/>
          </a:p>
        </p:txBody>
      </p:sp>
      <p:sp>
        <p:nvSpPr>
          <p:cNvPr id="237" name="object 237"/>
          <p:cNvSpPr/>
          <p:nvPr/>
        </p:nvSpPr>
        <p:spPr>
          <a:xfrm>
            <a:off x="10554286" y="5367032"/>
            <a:ext cx="34290" cy="67310"/>
          </a:xfrm>
          <a:custGeom>
            <a:avLst/>
            <a:gdLst/>
            <a:ahLst/>
            <a:cxnLst/>
            <a:rect l="l" t="t" r="r" b="b"/>
            <a:pathLst>
              <a:path w="34290" h="67310">
                <a:moveTo>
                  <a:pt x="27381" y="67230"/>
                </a:moveTo>
                <a:lnTo>
                  <a:pt x="8089" y="67230"/>
                </a:lnTo>
                <a:lnTo>
                  <a:pt x="0" y="59760"/>
                </a:lnTo>
                <a:lnTo>
                  <a:pt x="0" y="7470"/>
                </a:lnTo>
                <a:lnTo>
                  <a:pt x="8089" y="0"/>
                </a:lnTo>
                <a:lnTo>
                  <a:pt x="17424" y="0"/>
                </a:lnTo>
                <a:lnTo>
                  <a:pt x="27381" y="0"/>
                </a:lnTo>
                <a:lnTo>
                  <a:pt x="34226" y="7470"/>
                </a:lnTo>
                <a:lnTo>
                  <a:pt x="34226" y="59760"/>
                </a:lnTo>
                <a:lnTo>
                  <a:pt x="27381" y="67230"/>
                </a:lnTo>
                <a:close/>
              </a:path>
            </a:pathLst>
          </a:custGeom>
          <a:solidFill>
            <a:srgbClr val="FFFFFF"/>
          </a:solidFill>
        </p:spPr>
        <p:txBody>
          <a:bodyPr wrap="square" lIns="0" tIns="0" rIns="0" bIns="0" rtlCol="0"/>
          <a:lstStyle/>
          <a:p>
            <a:endParaRPr/>
          </a:p>
        </p:txBody>
      </p:sp>
      <p:sp>
        <p:nvSpPr>
          <p:cNvPr id="238" name="object 238"/>
          <p:cNvSpPr/>
          <p:nvPr/>
        </p:nvSpPr>
        <p:spPr>
          <a:xfrm>
            <a:off x="9780130" y="5597981"/>
            <a:ext cx="51435" cy="389255"/>
          </a:xfrm>
          <a:custGeom>
            <a:avLst/>
            <a:gdLst/>
            <a:ahLst/>
            <a:cxnLst/>
            <a:rect l="l" t="t" r="r" b="b"/>
            <a:pathLst>
              <a:path w="51434" h="389254">
                <a:moveTo>
                  <a:pt x="46050" y="21170"/>
                </a:moveTo>
                <a:lnTo>
                  <a:pt x="44411" y="12877"/>
                </a:lnTo>
                <a:lnTo>
                  <a:pt x="39903" y="6146"/>
                </a:lnTo>
                <a:lnTo>
                  <a:pt x="33185" y="1651"/>
                </a:lnTo>
                <a:lnTo>
                  <a:pt x="24892" y="0"/>
                </a:lnTo>
                <a:lnTo>
                  <a:pt x="16687" y="1651"/>
                </a:lnTo>
                <a:lnTo>
                  <a:pt x="10185" y="6146"/>
                </a:lnTo>
                <a:lnTo>
                  <a:pt x="5905" y="12877"/>
                </a:lnTo>
                <a:lnTo>
                  <a:pt x="4356" y="21170"/>
                </a:lnTo>
                <a:lnTo>
                  <a:pt x="4356" y="58521"/>
                </a:lnTo>
                <a:lnTo>
                  <a:pt x="5905" y="66814"/>
                </a:lnTo>
                <a:lnTo>
                  <a:pt x="10185" y="73533"/>
                </a:lnTo>
                <a:lnTo>
                  <a:pt x="16687" y="78041"/>
                </a:lnTo>
                <a:lnTo>
                  <a:pt x="24892" y="79679"/>
                </a:lnTo>
                <a:lnTo>
                  <a:pt x="33185" y="78041"/>
                </a:lnTo>
                <a:lnTo>
                  <a:pt x="39903" y="73533"/>
                </a:lnTo>
                <a:lnTo>
                  <a:pt x="44411" y="66814"/>
                </a:lnTo>
                <a:lnTo>
                  <a:pt x="46050" y="58521"/>
                </a:lnTo>
                <a:lnTo>
                  <a:pt x="46050" y="21170"/>
                </a:lnTo>
                <a:close/>
              </a:path>
              <a:path w="51434" h="389254">
                <a:moveTo>
                  <a:pt x="51028" y="147535"/>
                </a:moveTo>
                <a:lnTo>
                  <a:pt x="48958" y="137502"/>
                </a:lnTo>
                <a:lnTo>
                  <a:pt x="43332" y="129400"/>
                </a:lnTo>
                <a:lnTo>
                  <a:pt x="35013" y="123990"/>
                </a:lnTo>
                <a:lnTo>
                  <a:pt x="24892" y="122008"/>
                </a:lnTo>
                <a:lnTo>
                  <a:pt x="14960" y="123990"/>
                </a:lnTo>
                <a:lnTo>
                  <a:pt x="7073" y="129400"/>
                </a:lnTo>
                <a:lnTo>
                  <a:pt x="1879" y="137502"/>
                </a:lnTo>
                <a:lnTo>
                  <a:pt x="0" y="147535"/>
                </a:lnTo>
                <a:lnTo>
                  <a:pt x="0" y="362927"/>
                </a:lnTo>
                <a:lnTo>
                  <a:pt x="1879" y="373049"/>
                </a:lnTo>
                <a:lnTo>
                  <a:pt x="7073" y="381368"/>
                </a:lnTo>
                <a:lnTo>
                  <a:pt x="14960" y="386994"/>
                </a:lnTo>
                <a:lnTo>
                  <a:pt x="24892" y="389064"/>
                </a:lnTo>
                <a:lnTo>
                  <a:pt x="35013" y="386994"/>
                </a:lnTo>
                <a:lnTo>
                  <a:pt x="43332" y="381368"/>
                </a:lnTo>
                <a:lnTo>
                  <a:pt x="48958" y="373049"/>
                </a:lnTo>
                <a:lnTo>
                  <a:pt x="51028" y="362927"/>
                </a:lnTo>
                <a:lnTo>
                  <a:pt x="51028" y="147535"/>
                </a:lnTo>
                <a:close/>
              </a:path>
            </a:pathLst>
          </a:custGeom>
          <a:solidFill>
            <a:srgbClr val="FFFFFF"/>
          </a:solidFill>
        </p:spPr>
        <p:txBody>
          <a:bodyPr wrap="square" lIns="0" tIns="0" rIns="0" bIns="0" rtlCol="0"/>
          <a:lstStyle/>
          <a:p>
            <a:endParaRPr/>
          </a:p>
        </p:txBody>
      </p:sp>
      <p:sp>
        <p:nvSpPr>
          <p:cNvPr id="239" name="object 239"/>
          <p:cNvSpPr/>
          <p:nvPr/>
        </p:nvSpPr>
        <p:spPr>
          <a:xfrm>
            <a:off x="1772728" y="711538"/>
            <a:ext cx="40005" cy="131445"/>
          </a:xfrm>
          <a:custGeom>
            <a:avLst/>
            <a:gdLst/>
            <a:ahLst/>
            <a:cxnLst/>
            <a:rect l="l" t="t" r="r" b="b"/>
            <a:pathLst>
              <a:path w="40005" h="131444">
                <a:moveTo>
                  <a:pt x="19815" y="131127"/>
                </a:moveTo>
                <a:lnTo>
                  <a:pt x="12048" y="129497"/>
                </a:lnTo>
                <a:lnTo>
                  <a:pt x="5755" y="125081"/>
                </a:lnTo>
                <a:lnTo>
                  <a:pt x="1539" y="118588"/>
                </a:lnTo>
                <a:lnTo>
                  <a:pt x="0" y="11073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110730"/>
                </a:lnTo>
                <a:lnTo>
                  <a:pt x="38092" y="118588"/>
                </a:lnTo>
                <a:lnTo>
                  <a:pt x="33876" y="125081"/>
                </a:lnTo>
                <a:lnTo>
                  <a:pt x="27583" y="129497"/>
                </a:lnTo>
                <a:lnTo>
                  <a:pt x="19815" y="131127"/>
                </a:lnTo>
                <a:close/>
              </a:path>
            </a:pathLst>
          </a:custGeom>
          <a:solidFill>
            <a:srgbClr val="FFFFFF"/>
          </a:solidFill>
        </p:spPr>
        <p:txBody>
          <a:bodyPr wrap="square" lIns="0" tIns="0" rIns="0" bIns="0" rtlCol="0"/>
          <a:lstStyle/>
          <a:p>
            <a:endParaRPr/>
          </a:p>
        </p:txBody>
      </p:sp>
      <p:sp>
        <p:nvSpPr>
          <p:cNvPr id="240" name="object 240"/>
          <p:cNvSpPr/>
          <p:nvPr/>
        </p:nvSpPr>
        <p:spPr>
          <a:xfrm>
            <a:off x="1629354" y="812943"/>
            <a:ext cx="40005" cy="112395"/>
          </a:xfrm>
          <a:custGeom>
            <a:avLst/>
            <a:gdLst/>
            <a:ahLst/>
            <a:cxnLst/>
            <a:rect l="l" t="t" r="r" b="b"/>
            <a:pathLst>
              <a:path w="40005" h="112394">
                <a:moveTo>
                  <a:pt x="19815" y="111895"/>
                </a:moveTo>
                <a:lnTo>
                  <a:pt x="12048" y="110356"/>
                </a:lnTo>
                <a:lnTo>
                  <a:pt x="5755" y="106140"/>
                </a:lnTo>
                <a:lnTo>
                  <a:pt x="1539" y="99848"/>
                </a:lnTo>
                <a:lnTo>
                  <a:pt x="0" y="9208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92080"/>
                </a:lnTo>
                <a:lnTo>
                  <a:pt x="38092" y="99848"/>
                </a:lnTo>
                <a:lnTo>
                  <a:pt x="33876" y="106140"/>
                </a:lnTo>
                <a:lnTo>
                  <a:pt x="27583" y="110356"/>
                </a:lnTo>
                <a:lnTo>
                  <a:pt x="19815" y="111895"/>
                </a:lnTo>
                <a:close/>
              </a:path>
            </a:pathLst>
          </a:custGeom>
          <a:solidFill>
            <a:srgbClr val="FFFFFF"/>
          </a:solidFill>
        </p:spPr>
        <p:txBody>
          <a:bodyPr wrap="square" lIns="0" tIns="0" rIns="0" bIns="0" rtlCol="0"/>
          <a:lstStyle/>
          <a:p>
            <a:endParaRPr/>
          </a:p>
        </p:txBody>
      </p:sp>
      <p:sp>
        <p:nvSpPr>
          <p:cNvPr id="241" name="object 241"/>
          <p:cNvSpPr/>
          <p:nvPr/>
        </p:nvSpPr>
        <p:spPr>
          <a:xfrm>
            <a:off x="1485979" y="913765"/>
            <a:ext cx="40005" cy="93980"/>
          </a:xfrm>
          <a:custGeom>
            <a:avLst/>
            <a:gdLst/>
            <a:ahLst/>
            <a:cxnLst/>
            <a:rect l="l" t="t" r="r" b="b"/>
            <a:pathLst>
              <a:path w="40005" h="93980">
                <a:moveTo>
                  <a:pt x="19233" y="93829"/>
                </a:moveTo>
                <a:lnTo>
                  <a:pt x="11556" y="92290"/>
                </a:lnTo>
                <a:lnTo>
                  <a:pt x="5463" y="88074"/>
                </a:lnTo>
                <a:lnTo>
                  <a:pt x="1447" y="81781"/>
                </a:lnTo>
                <a:lnTo>
                  <a:pt x="0" y="74014"/>
                </a:lnTo>
                <a:lnTo>
                  <a:pt x="0" y="20397"/>
                </a:lnTo>
                <a:lnTo>
                  <a:pt x="1447" y="12539"/>
                </a:lnTo>
                <a:lnTo>
                  <a:pt x="5463" y="6046"/>
                </a:lnTo>
                <a:lnTo>
                  <a:pt x="11556" y="1629"/>
                </a:lnTo>
                <a:lnTo>
                  <a:pt x="19233" y="0"/>
                </a:lnTo>
                <a:lnTo>
                  <a:pt x="27092" y="1629"/>
                </a:lnTo>
                <a:lnTo>
                  <a:pt x="33585" y="6046"/>
                </a:lnTo>
                <a:lnTo>
                  <a:pt x="38001" y="12539"/>
                </a:lnTo>
                <a:lnTo>
                  <a:pt x="39631" y="20397"/>
                </a:lnTo>
                <a:lnTo>
                  <a:pt x="39631" y="74014"/>
                </a:lnTo>
                <a:lnTo>
                  <a:pt x="38001" y="81781"/>
                </a:lnTo>
                <a:lnTo>
                  <a:pt x="33585" y="88074"/>
                </a:lnTo>
                <a:lnTo>
                  <a:pt x="27092" y="92290"/>
                </a:lnTo>
                <a:lnTo>
                  <a:pt x="19233" y="93829"/>
                </a:lnTo>
                <a:close/>
              </a:path>
            </a:pathLst>
          </a:custGeom>
          <a:solidFill>
            <a:srgbClr val="FFFFFF"/>
          </a:solidFill>
        </p:spPr>
        <p:txBody>
          <a:bodyPr wrap="square" lIns="0" tIns="0" rIns="0" bIns="0" rtlCol="0"/>
          <a:lstStyle/>
          <a:p>
            <a:endParaRPr/>
          </a:p>
        </p:txBody>
      </p:sp>
      <p:sp>
        <p:nvSpPr>
          <p:cNvPr id="242" name="object 242"/>
          <p:cNvSpPr/>
          <p:nvPr/>
        </p:nvSpPr>
        <p:spPr>
          <a:xfrm>
            <a:off x="1342605" y="1015170"/>
            <a:ext cx="39370" cy="75565"/>
          </a:xfrm>
          <a:custGeom>
            <a:avLst/>
            <a:gdLst/>
            <a:ahLst/>
            <a:cxnLst/>
            <a:rect l="l" t="t" r="r" b="b"/>
            <a:pathLst>
              <a:path w="39369" h="75565">
                <a:moveTo>
                  <a:pt x="19233" y="75179"/>
                </a:moveTo>
                <a:lnTo>
                  <a:pt x="11556" y="73559"/>
                </a:lnTo>
                <a:lnTo>
                  <a:pt x="5463" y="69206"/>
                </a:lnTo>
                <a:lnTo>
                  <a:pt x="1447" y="62886"/>
                </a:lnTo>
                <a:lnTo>
                  <a:pt x="0" y="55365"/>
                </a:lnTo>
                <a:lnTo>
                  <a:pt x="0" y="19814"/>
                </a:lnTo>
                <a:lnTo>
                  <a:pt x="1447" y="12047"/>
                </a:lnTo>
                <a:lnTo>
                  <a:pt x="5463" y="5755"/>
                </a:lnTo>
                <a:lnTo>
                  <a:pt x="11556" y="1538"/>
                </a:lnTo>
                <a:lnTo>
                  <a:pt x="19233" y="0"/>
                </a:lnTo>
                <a:lnTo>
                  <a:pt x="27001" y="1538"/>
                </a:lnTo>
                <a:lnTo>
                  <a:pt x="33293" y="5755"/>
                </a:lnTo>
                <a:lnTo>
                  <a:pt x="37510" y="12047"/>
                </a:lnTo>
                <a:lnTo>
                  <a:pt x="39049" y="19814"/>
                </a:lnTo>
                <a:lnTo>
                  <a:pt x="39049" y="55365"/>
                </a:lnTo>
                <a:lnTo>
                  <a:pt x="37510" y="62886"/>
                </a:lnTo>
                <a:lnTo>
                  <a:pt x="33293" y="69206"/>
                </a:lnTo>
                <a:lnTo>
                  <a:pt x="27001" y="73559"/>
                </a:lnTo>
                <a:lnTo>
                  <a:pt x="19233" y="75179"/>
                </a:lnTo>
                <a:close/>
              </a:path>
            </a:pathLst>
          </a:custGeom>
          <a:solidFill>
            <a:srgbClr val="FFFFFF"/>
          </a:solidFill>
        </p:spPr>
        <p:txBody>
          <a:bodyPr wrap="square" lIns="0" tIns="0" rIns="0" bIns="0" rtlCol="0"/>
          <a:lstStyle/>
          <a:p>
            <a:endParaRPr/>
          </a:p>
        </p:txBody>
      </p:sp>
      <p:sp>
        <p:nvSpPr>
          <p:cNvPr id="243" name="object 243"/>
          <p:cNvSpPr/>
          <p:nvPr/>
        </p:nvSpPr>
        <p:spPr>
          <a:xfrm>
            <a:off x="1199230" y="1116575"/>
            <a:ext cx="39370" cy="57150"/>
          </a:xfrm>
          <a:custGeom>
            <a:avLst/>
            <a:gdLst/>
            <a:ahLst/>
            <a:cxnLst/>
            <a:rect l="l" t="t" r="r" b="b"/>
            <a:pathLst>
              <a:path w="39369" h="57150">
                <a:moveTo>
                  <a:pt x="18650" y="56530"/>
                </a:moveTo>
                <a:lnTo>
                  <a:pt x="11064" y="54900"/>
                </a:lnTo>
                <a:lnTo>
                  <a:pt x="5172" y="50484"/>
                </a:lnTo>
                <a:lnTo>
                  <a:pt x="1356" y="43991"/>
                </a:lnTo>
                <a:lnTo>
                  <a:pt x="0" y="36132"/>
                </a:lnTo>
                <a:lnTo>
                  <a:pt x="0" y="19814"/>
                </a:lnTo>
                <a:lnTo>
                  <a:pt x="1356" y="12047"/>
                </a:lnTo>
                <a:lnTo>
                  <a:pt x="5172" y="5755"/>
                </a:lnTo>
                <a:lnTo>
                  <a:pt x="11064" y="1538"/>
                </a:lnTo>
                <a:lnTo>
                  <a:pt x="18650" y="0"/>
                </a:lnTo>
                <a:lnTo>
                  <a:pt x="26509" y="1538"/>
                </a:lnTo>
                <a:lnTo>
                  <a:pt x="33002" y="5755"/>
                </a:lnTo>
                <a:lnTo>
                  <a:pt x="37419" y="12047"/>
                </a:lnTo>
                <a:lnTo>
                  <a:pt x="39049" y="19814"/>
                </a:lnTo>
                <a:lnTo>
                  <a:pt x="39049" y="36132"/>
                </a:lnTo>
                <a:lnTo>
                  <a:pt x="37419" y="43991"/>
                </a:lnTo>
                <a:lnTo>
                  <a:pt x="33002" y="50484"/>
                </a:lnTo>
                <a:lnTo>
                  <a:pt x="26509" y="54900"/>
                </a:lnTo>
                <a:lnTo>
                  <a:pt x="18650" y="56530"/>
                </a:lnTo>
                <a:close/>
              </a:path>
            </a:pathLst>
          </a:custGeom>
          <a:solidFill>
            <a:srgbClr val="FFFFFF"/>
          </a:solidFill>
        </p:spPr>
        <p:txBody>
          <a:bodyPr wrap="square" lIns="0" tIns="0" rIns="0" bIns="0" rtlCol="0"/>
          <a:lstStyle/>
          <a:p>
            <a:endParaRPr/>
          </a:p>
        </p:txBody>
      </p:sp>
      <p:sp>
        <p:nvSpPr>
          <p:cNvPr id="244" name="object 244"/>
          <p:cNvSpPr/>
          <p:nvPr/>
        </p:nvSpPr>
        <p:spPr>
          <a:xfrm>
            <a:off x="1768649" y="891618"/>
            <a:ext cx="48895" cy="408940"/>
          </a:xfrm>
          <a:custGeom>
            <a:avLst/>
            <a:gdLst/>
            <a:ahLst/>
            <a:cxnLst/>
            <a:rect l="l" t="t" r="r" b="b"/>
            <a:pathLst>
              <a:path w="48894" h="408940">
                <a:moveTo>
                  <a:pt x="23895" y="408536"/>
                </a:moveTo>
                <a:lnTo>
                  <a:pt x="14506" y="406605"/>
                </a:lnTo>
                <a:lnTo>
                  <a:pt x="6921" y="401396"/>
                </a:lnTo>
                <a:lnTo>
                  <a:pt x="1848" y="393784"/>
                </a:lnTo>
                <a:lnTo>
                  <a:pt x="0" y="384641"/>
                </a:lnTo>
                <a:lnTo>
                  <a:pt x="0" y="23894"/>
                </a:lnTo>
                <a:lnTo>
                  <a:pt x="1848" y="14506"/>
                </a:lnTo>
                <a:lnTo>
                  <a:pt x="6921" y="6920"/>
                </a:lnTo>
                <a:lnTo>
                  <a:pt x="14506" y="1848"/>
                </a:lnTo>
                <a:lnTo>
                  <a:pt x="23895" y="0"/>
                </a:lnTo>
                <a:lnTo>
                  <a:pt x="33375" y="1848"/>
                </a:lnTo>
                <a:lnTo>
                  <a:pt x="41161" y="6920"/>
                </a:lnTo>
                <a:lnTo>
                  <a:pt x="46434" y="14506"/>
                </a:lnTo>
                <a:lnTo>
                  <a:pt x="48374" y="23894"/>
                </a:lnTo>
                <a:lnTo>
                  <a:pt x="48374" y="384641"/>
                </a:lnTo>
                <a:lnTo>
                  <a:pt x="46434" y="393784"/>
                </a:lnTo>
                <a:lnTo>
                  <a:pt x="41161" y="401396"/>
                </a:lnTo>
                <a:lnTo>
                  <a:pt x="33375" y="406605"/>
                </a:lnTo>
                <a:lnTo>
                  <a:pt x="23895" y="408536"/>
                </a:lnTo>
                <a:close/>
              </a:path>
            </a:pathLst>
          </a:custGeom>
          <a:solidFill>
            <a:srgbClr val="FFFFFF"/>
          </a:solidFill>
        </p:spPr>
        <p:txBody>
          <a:bodyPr wrap="square" lIns="0" tIns="0" rIns="0" bIns="0" rtlCol="0"/>
          <a:lstStyle/>
          <a:p>
            <a:endParaRPr/>
          </a:p>
        </p:txBody>
      </p:sp>
      <p:sp>
        <p:nvSpPr>
          <p:cNvPr id="245" name="object 245"/>
          <p:cNvSpPr/>
          <p:nvPr/>
        </p:nvSpPr>
        <p:spPr>
          <a:xfrm>
            <a:off x="1625274" y="970877"/>
            <a:ext cx="48260" cy="329565"/>
          </a:xfrm>
          <a:custGeom>
            <a:avLst/>
            <a:gdLst/>
            <a:ahLst/>
            <a:cxnLst/>
            <a:rect l="l" t="t" r="r" b="b"/>
            <a:pathLst>
              <a:path w="48260" h="329565">
                <a:moveTo>
                  <a:pt x="23895" y="329276"/>
                </a:moveTo>
                <a:lnTo>
                  <a:pt x="14506" y="327346"/>
                </a:lnTo>
                <a:lnTo>
                  <a:pt x="6921" y="322137"/>
                </a:lnTo>
                <a:lnTo>
                  <a:pt x="1848" y="314524"/>
                </a:lnTo>
                <a:lnTo>
                  <a:pt x="0" y="305382"/>
                </a:lnTo>
                <a:lnTo>
                  <a:pt x="0" y="23894"/>
                </a:lnTo>
                <a:lnTo>
                  <a:pt x="1848" y="14506"/>
                </a:lnTo>
                <a:lnTo>
                  <a:pt x="6921" y="6920"/>
                </a:lnTo>
                <a:lnTo>
                  <a:pt x="14506" y="1848"/>
                </a:lnTo>
                <a:lnTo>
                  <a:pt x="23895" y="0"/>
                </a:lnTo>
                <a:lnTo>
                  <a:pt x="33284" y="1848"/>
                </a:lnTo>
                <a:lnTo>
                  <a:pt x="40870" y="6920"/>
                </a:lnTo>
                <a:lnTo>
                  <a:pt x="45942" y="14506"/>
                </a:lnTo>
                <a:lnTo>
                  <a:pt x="47791" y="23894"/>
                </a:lnTo>
                <a:lnTo>
                  <a:pt x="47791" y="305382"/>
                </a:lnTo>
                <a:lnTo>
                  <a:pt x="45942" y="314524"/>
                </a:lnTo>
                <a:lnTo>
                  <a:pt x="40870" y="322137"/>
                </a:lnTo>
                <a:lnTo>
                  <a:pt x="33284" y="327346"/>
                </a:lnTo>
                <a:lnTo>
                  <a:pt x="23895" y="329276"/>
                </a:lnTo>
                <a:close/>
              </a:path>
            </a:pathLst>
          </a:custGeom>
          <a:solidFill>
            <a:srgbClr val="FFFFFF"/>
          </a:solidFill>
        </p:spPr>
        <p:txBody>
          <a:bodyPr wrap="square" lIns="0" tIns="0" rIns="0" bIns="0" rtlCol="0"/>
          <a:lstStyle/>
          <a:p>
            <a:endParaRPr/>
          </a:p>
        </p:txBody>
      </p:sp>
      <p:sp>
        <p:nvSpPr>
          <p:cNvPr id="246" name="object 246"/>
          <p:cNvSpPr/>
          <p:nvPr/>
        </p:nvSpPr>
        <p:spPr>
          <a:xfrm>
            <a:off x="1481899" y="1050136"/>
            <a:ext cx="48260" cy="250190"/>
          </a:xfrm>
          <a:custGeom>
            <a:avLst/>
            <a:gdLst/>
            <a:ahLst/>
            <a:cxnLst/>
            <a:rect l="l" t="t" r="r" b="b"/>
            <a:pathLst>
              <a:path w="48259" h="250190">
                <a:moveTo>
                  <a:pt x="23312" y="250017"/>
                </a:moveTo>
                <a:lnTo>
                  <a:pt x="14015" y="248086"/>
                </a:lnTo>
                <a:lnTo>
                  <a:pt x="6629" y="242877"/>
                </a:lnTo>
                <a:lnTo>
                  <a:pt x="1757" y="235265"/>
                </a:lnTo>
                <a:lnTo>
                  <a:pt x="0" y="226122"/>
                </a:lnTo>
                <a:lnTo>
                  <a:pt x="0" y="23894"/>
                </a:lnTo>
                <a:lnTo>
                  <a:pt x="1757" y="14751"/>
                </a:lnTo>
                <a:lnTo>
                  <a:pt x="6629" y="7139"/>
                </a:lnTo>
                <a:lnTo>
                  <a:pt x="14015" y="1930"/>
                </a:lnTo>
                <a:lnTo>
                  <a:pt x="23312" y="0"/>
                </a:lnTo>
                <a:lnTo>
                  <a:pt x="32792" y="1930"/>
                </a:lnTo>
                <a:lnTo>
                  <a:pt x="40579" y="7139"/>
                </a:lnTo>
                <a:lnTo>
                  <a:pt x="45851" y="14751"/>
                </a:lnTo>
                <a:lnTo>
                  <a:pt x="47791" y="23894"/>
                </a:lnTo>
                <a:lnTo>
                  <a:pt x="47791" y="226122"/>
                </a:lnTo>
                <a:lnTo>
                  <a:pt x="45851" y="235265"/>
                </a:lnTo>
                <a:lnTo>
                  <a:pt x="40579" y="242877"/>
                </a:lnTo>
                <a:lnTo>
                  <a:pt x="32792" y="248086"/>
                </a:lnTo>
                <a:lnTo>
                  <a:pt x="23312" y="250017"/>
                </a:lnTo>
                <a:close/>
              </a:path>
            </a:pathLst>
          </a:custGeom>
          <a:solidFill>
            <a:srgbClr val="FFFFFF"/>
          </a:solidFill>
        </p:spPr>
        <p:txBody>
          <a:bodyPr wrap="square" lIns="0" tIns="0" rIns="0" bIns="0" rtlCol="0"/>
          <a:lstStyle/>
          <a:p>
            <a:endParaRPr/>
          </a:p>
        </p:txBody>
      </p:sp>
      <p:sp>
        <p:nvSpPr>
          <p:cNvPr id="247" name="object 247"/>
          <p:cNvSpPr/>
          <p:nvPr/>
        </p:nvSpPr>
        <p:spPr>
          <a:xfrm>
            <a:off x="1338525" y="1129395"/>
            <a:ext cx="47625" cy="170815"/>
          </a:xfrm>
          <a:custGeom>
            <a:avLst/>
            <a:gdLst/>
            <a:ahLst/>
            <a:cxnLst/>
            <a:rect l="l" t="t" r="r" b="b"/>
            <a:pathLst>
              <a:path w="47625" h="170815">
                <a:moveTo>
                  <a:pt x="23312" y="170757"/>
                </a:moveTo>
                <a:lnTo>
                  <a:pt x="14015" y="168827"/>
                </a:lnTo>
                <a:lnTo>
                  <a:pt x="6629" y="163618"/>
                </a:lnTo>
                <a:lnTo>
                  <a:pt x="1757" y="156005"/>
                </a:lnTo>
                <a:lnTo>
                  <a:pt x="0" y="146863"/>
                </a:lnTo>
                <a:lnTo>
                  <a:pt x="0" y="24477"/>
                </a:lnTo>
                <a:lnTo>
                  <a:pt x="1757" y="14997"/>
                </a:lnTo>
                <a:lnTo>
                  <a:pt x="6629" y="7212"/>
                </a:lnTo>
                <a:lnTo>
                  <a:pt x="14015" y="1939"/>
                </a:lnTo>
                <a:lnTo>
                  <a:pt x="23312" y="0"/>
                </a:lnTo>
                <a:lnTo>
                  <a:pt x="32701" y="1939"/>
                </a:lnTo>
                <a:lnTo>
                  <a:pt x="40287" y="7212"/>
                </a:lnTo>
                <a:lnTo>
                  <a:pt x="45360" y="14997"/>
                </a:lnTo>
                <a:lnTo>
                  <a:pt x="47208" y="24477"/>
                </a:lnTo>
                <a:lnTo>
                  <a:pt x="47208" y="146863"/>
                </a:lnTo>
                <a:lnTo>
                  <a:pt x="45360" y="156005"/>
                </a:lnTo>
                <a:lnTo>
                  <a:pt x="40287" y="163618"/>
                </a:lnTo>
                <a:lnTo>
                  <a:pt x="32701" y="168827"/>
                </a:lnTo>
                <a:lnTo>
                  <a:pt x="23312" y="170757"/>
                </a:lnTo>
                <a:close/>
              </a:path>
            </a:pathLst>
          </a:custGeom>
          <a:solidFill>
            <a:srgbClr val="FFFFFF"/>
          </a:solidFill>
        </p:spPr>
        <p:txBody>
          <a:bodyPr wrap="square" lIns="0" tIns="0" rIns="0" bIns="0" rtlCol="0"/>
          <a:lstStyle/>
          <a:p>
            <a:endParaRPr/>
          </a:p>
        </p:txBody>
      </p:sp>
      <p:sp>
        <p:nvSpPr>
          <p:cNvPr id="248" name="object 248"/>
          <p:cNvSpPr/>
          <p:nvPr/>
        </p:nvSpPr>
        <p:spPr>
          <a:xfrm>
            <a:off x="1195150" y="1208654"/>
            <a:ext cx="47625" cy="92075"/>
          </a:xfrm>
          <a:custGeom>
            <a:avLst/>
            <a:gdLst/>
            <a:ahLst/>
            <a:cxnLst/>
            <a:rect l="l" t="t" r="r" b="b"/>
            <a:pathLst>
              <a:path w="47625" h="92075">
                <a:moveTo>
                  <a:pt x="22730" y="91498"/>
                </a:moveTo>
                <a:lnTo>
                  <a:pt x="13523" y="89567"/>
                </a:lnTo>
                <a:lnTo>
                  <a:pt x="6338" y="84358"/>
                </a:lnTo>
                <a:lnTo>
                  <a:pt x="1666" y="76746"/>
                </a:lnTo>
                <a:lnTo>
                  <a:pt x="0" y="67603"/>
                </a:lnTo>
                <a:lnTo>
                  <a:pt x="0" y="24477"/>
                </a:lnTo>
                <a:lnTo>
                  <a:pt x="1666" y="14997"/>
                </a:lnTo>
                <a:lnTo>
                  <a:pt x="6338" y="7212"/>
                </a:lnTo>
                <a:lnTo>
                  <a:pt x="13523" y="1939"/>
                </a:lnTo>
                <a:lnTo>
                  <a:pt x="22730" y="0"/>
                </a:lnTo>
                <a:lnTo>
                  <a:pt x="32210" y="1939"/>
                </a:lnTo>
                <a:lnTo>
                  <a:pt x="39996" y="7212"/>
                </a:lnTo>
                <a:lnTo>
                  <a:pt x="45268" y="14997"/>
                </a:lnTo>
                <a:lnTo>
                  <a:pt x="47208" y="24477"/>
                </a:lnTo>
                <a:lnTo>
                  <a:pt x="47208" y="67603"/>
                </a:lnTo>
                <a:lnTo>
                  <a:pt x="45268" y="76746"/>
                </a:lnTo>
                <a:lnTo>
                  <a:pt x="39996" y="84358"/>
                </a:lnTo>
                <a:lnTo>
                  <a:pt x="32210" y="89567"/>
                </a:lnTo>
                <a:lnTo>
                  <a:pt x="22730" y="91498"/>
                </a:lnTo>
                <a:close/>
              </a:path>
            </a:pathLst>
          </a:custGeom>
          <a:solidFill>
            <a:srgbClr val="FFFFFF"/>
          </a:solidFill>
        </p:spPr>
        <p:txBody>
          <a:bodyPr wrap="square" lIns="0" tIns="0" rIns="0" bIns="0" rtlCol="0"/>
          <a:lstStyle/>
          <a:p>
            <a:endParaRPr/>
          </a:p>
        </p:txBody>
      </p:sp>
      <p:sp>
        <p:nvSpPr>
          <p:cNvPr id="249" name="object 249"/>
          <p:cNvSpPr/>
          <p:nvPr/>
        </p:nvSpPr>
        <p:spPr>
          <a:xfrm>
            <a:off x="1202727" y="1037896"/>
            <a:ext cx="32384" cy="37465"/>
          </a:xfrm>
          <a:custGeom>
            <a:avLst/>
            <a:gdLst/>
            <a:ahLst/>
            <a:cxnLst/>
            <a:rect l="l" t="t" r="r" b="b"/>
            <a:pathLst>
              <a:path w="32384" h="37465">
                <a:moveTo>
                  <a:pt x="24478" y="37298"/>
                </a:moveTo>
                <a:lnTo>
                  <a:pt x="15153" y="37298"/>
                </a:lnTo>
                <a:lnTo>
                  <a:pt x="6411" y="37298"/>
                </a:lnTo>
                <a:lnTo>
                  <a:pt x="0" y="29722"/>
                </a:lnTo>
                <a:lnTo>
                  <a:pt x="0" y="7576"/>
                </a:lnTo>
                <a:lnTo>
                  <a:pt x="6411" y="0"/>
                </a:lnTo>
                <a:lnTo>
                  <a:pt x="24478" y="0"/>
                </a:lnTo>
                <a:lnTo>
                  <a:pt x="32055" y="7576"/>
                </a:lnTo>
                <a:lnTo>
                  <a:pt x="32055" y="29722"/>
                </a:lnTo>
                <a:lnTo>
                  <a:pt x="24478" y="37298"/>
                </a:lnTo>
                <a:close/>
              </a:path>
            </a:pathLst>
          </a:custGeom>
          <a:solidFill>
            <a:srgbClr val="FFFFFF"/>
          </a:solidFill>
        </p:spPr>
        <p:txBody>
          <a:bodyPr wrap="square" lIns="0" tIns="0" rIns="0" bIns="0" rtlCol="0"/>
          <a:lstStyle/>
          <a:p>
            <a:endParaRPr/>
          </a:p>
        </p:txBody>
      </p:sp>
      <p:sp>
        <p:nvSpPr>
          <p:cNvPr id="250" name="object 250"/>
          <p:cNvSpPr/>
          <p:nvPr/>
        </p:nvSpPr>
        <p:spPr>
          <a:xfrm>
            <a:off x="1346102" y="918424"/>
            <a:ext cx="32384" cy="50800"/>
          </a:xfrm>
          <a:custGeom>
            <a:avLst/>
            <a:gdLst/>
            <a:ahLst/>
            <a:cxnLst/>
            <a:rect l="l" t="t" r="r" b="b"/>
            <a:pathLst>
              <a:path w="32384" h="50800">
                <a:moveTo>
                  <a:pt x="25061" y="50702"/>
                </a:moveTo>
                <a:lnTo>
                  <a:pt x="15736" y="50702"/>
                </a:lnTo>
                <a:lnTo>
                  <a:pt x="6411" y="50702"/>
                </a:lnTo>
                <a:lnTo>
                  <a:pt x="0" y="43126"/>
                </a:lnTo>
                <a:lnTo>
                  <a:pt x="0" y="7576"/>
                </a:lnTo>
                <a:lnTo>
                  <a:pt x="6411" y="0"/>
                </a:lnTo>
                <a:lnTo>
                  <a:pt x="25061" y="0"/>
                </a:lnTo>
                <a:lnTo>
                  <a:pt x="32055" y="7576"/>
                </a:lnTo>
                <a:lnTo>
                  <a:pt x="32055" y="43126"/>
                </a:lnTo>
                <a:lnTo>
                  <a:pt x="25061" y="50702"/>
                </a:lnTo>
                <a:close/>
              </a:path>
            </a:pathLst>
          </a:custGeom>
          <a:solidFill>
            <a:srgbClr val="FFFFFF"/>
          </a:solidFill>
        </p:spPr>
        <p:txBody>
          <a:bodyPr wrap="square" lIns="0" tIns="0" rIns="0" bIns="0" rtlCol="0"/>
          <a:lstStyle/>
          <a:p>
            <a:endParaRPr/>
          </a:p>
        </p:txBody>
      </p:sp>
      <p:sp>
        <p:nvSpPr>
          <p:cNvPr id="251" name="object 251"/>
          <p:cNvSpPr/>
          <p:nvPr/>
        </p:nvSpPr>
        <p:spPr>
          <a:xfrm>
            <a:off x="1489476" y="798951"/>
            <a:ext cx="32384" cy="64135"/>
          </a:xfrm>
          <a:custGeom>
            <a:avLst/>
            <a:gdLst/>
            <a:ahLst/>
            <a:cxnLst/>
            <a:rect l="l" t="t" r="r" b="b"/>
            <a:pathLst>
              <a:path w="32384" h="64134">
                <a:moveTo>
                  <a:pt x="25061" y="63524"/>
                </a:moveTo>
                <a:lnTo>
                  <a:pt x="15736"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252" name="object 252"/>
          <p:cNvSpPr/>
          <p:nvPr/>
        </p:nvSpPr>
        <p:spPr>
          <a:xfrm>
            <a:off x="1632851" y="679479"/>
            <a:ext cx="32384" cy="76835"/>
          </a:xfrm>
          <a:custGeom>
            <a:avLst/>
            <a:gdLst/>
            <a:ahLst/>
            <a:cxnLst/>
            <a:rect l="l" t="t" r="r" b="b"/>
            <a:pathLst>
              <a:path w="32385" h="76834">
                <a:moveTo>
                  <a:pt x="25061" y="76345"/>
                </a:moveTo>
                <a:lnTo>
                  <a:pt x="16319"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253" name="object 253"/>
          <p:cNvSpPr/>
          <p:nvPr/>
        </p:nvSpPr>
        <p:spPr>
          <a:xfrm>
            <a:off x="1776808" y="560589"/>
            <a:ext cx="32384" cy="88900"/>
          </a:xfrm>
          <a:custGeom>
            <a:avLst/>
            <a:gdLst/>
            <a:ahLst/>
            <a:cxnLst/>
            <a:rect l="l" t="t" r="r" b="b"/>
            <a:pathLst>
              <a:path w="32385" h="88900">
                <a:moveTo>
                  <a:pt x="24478" y="88584"/>
                </a:moveTo>
                <a:lnTo>
                  <a:pt x="15736" y="88584"/>
                </a:lnTo>
                <a:lnTo>
                  <a:pt x="6993" y="88584"/>
                </a:lnTo>
                <a:lnTo>
                  <a:pt x="0" y="81590"/>
                </a:lnTo>
                <a:lnTo>
                  <a:pt x="0" y="6993"/>
                </a:lnTo>
                <a:lnTo>
                  <a:pt x="6993" y="0"/>
                </a:lnTo>
                <a:lnTo>
                  <a:pt x="24478" y="0"/>
                </a:lnTo>
                <a:lnTo>
                  <a:pt x="32055" y="6993"/>
                </a:lnTo>
                <a:lnTo>
                  <a:pt x="32055" y="81590"/>
                </a:lnTo>
                <a:lnTo>
                  <a:pt x="24478" y="88584"/>
                </a:lnTo>
                <a:close/>
              </a:path>
            </a:pathLst>
          </a:custGeom>
          <a:solidFill>
            <a:srgbClr val="FFFFFF"/>
          </a:solidFill>
        </p:spPr>
        <p:txBody>
          <a:bodyPr wrap="square" lIns="0" tIns="0" rIns="0" bIns="0" rtlCol="0"/>
          <a:lstStyle/>
          <a:p>
            <a:endParaRPr/>
          </a:p>
        </p:txBody>
      </p:sp>
      <p:sp>
        <p:nvSpPr>
          <p:cNvPr id="254" name="object 254"/>
          <p:cNvSpPr/>
          <p:nvPr/>
        </p:nvSpPr>
        <p:spPr>
          <a:xfrm>
            <a:off x="1916103" y="812937"/>
            <a:ext cx="40005" cy="112395"/>
          </a:xfrm>
          <a:custGeom>
            <a:avLst/>
            <a:gdLst/>
            <a:ahLst/>
            <a:cxnLst/>
            <a:rect l="l" t="t" r="r" b="b"/>
            <a:pathLst>
              <a:path w="40005" h="112394">
                <a:moveTo>
                  <a:pt x="20398" y="111895"/>
                </a:moveTo>
                <a:lnTo>
                  <a:pt x="12539" y="110356"/>
                </a:lnTo>
                <a:lnTo>
                  <a:pt x="6046" y="106140"/>
                </a:lnTo>
                <a:lnTo>
                  <a:pt x="1630" y="99848"/>
                </a:lnTo>
                <a:lnTo>
                  <a:pt x="0" y="92080"/>
                </a:lnTo>
                <a:lnTo>
                  <a:pt x="0" y="19814"/>
                </a:lnTo>
                <a:lnTo>
                  <a:pt x="1630" y="12047"/>
                </a:lnTo>
                <a:lnTo>
                  <a:pt x="6046" y="5755"/>
                </a:lnTo>
                <a:lnTo>
                  <a:pt x="12539" y="1538"/>
                </a:lnTo>
                <a:lnTo>
                  <a:pt x="20398" y="0"/>
                </a:lnTo>
                <a:lnTo>
                  <a:pt x="27829" y="1538"/>
                </a:lnTo>
                <a:lnTo>
                  <a:pt x="33949" y="5755"/>
                </a:lnTo>
                <a:lnTo>
                  <a:pt x="38102" y="12047"/>
                </a:lnTo>
                <a:lnTo>
                  <a:pt x="39631" y="19814"/>
                </a:lnTo>
                <a:lnTo>
                  <a:pt x="39631" y="92080"/>
                </a:lnTo>
                <a:lnTo>
                  <a:pt x="38102" y="99848"/>
                </a:lnTo>
                <a:lnTo>
                  <a:pt x="33949" y="106140"/>
                </a:lnTo>
                <a:lnTo>
                  <a:pt x="27829" y="110356"/>
                </a:lnTo>
                <a:lnTo>
                  <a:pt x="20398" y="111895"/>
                </a:lnTo>
                <a:close/>
              </a:path>
            </a:pathLst>
          </a:custGeom>
          <a:solidFill>
            <a:srgbClr val="FFFFFF"/>
          </a:solidFill>
        </p:spPr>
        <p:txBody>
          <a:bodyPr wrap="square" lIns="0" tIns="0" rIns="0" bIns="0" rtlCol="0"/>
          <a:lstStyle/>
          <a:p>
            <a:endParaRPr/>
          </a:p>
        </p:txBody>
      </p:sp>
      <p:sp>
        <p:nvSpPr>
          <p:cNvPr id="255" name="object 255"/>
          <p:cNvSpPr/>
          <p:nvPr/>
        </p:nvSpPr>
        <p:spPr>
          <a:xfrm>
            <a:off x="2060060" y="913760"/>
            <a:ext cx="39370" cy="93980"/>
          </a:xfrm>
          <a:custGeom>
            <a:avLst/>
            <a:gdLst/>
            <a:ahLst/>
            <a:cxnLst/>
            <a:rect l="l" t="t" r="r" b="b"/>
            <a:pathLst>
              <a:path w="39369" h="93980">
                <a:moveTo>
                  <a:pt x="19815" y="93829"/>
                </a:moveTo>
                <a:lnTo>
                  <a:pt x="12048" y="92290"/>
                </a:lnTo>
                <a:lnTo>
                  <a:pt x="5755" y="88074"/>
                </a:lnTo>
                <a:lnTo>
                  <a:pt x="1539" y="81781"/>
                </a:lnTo>
                <a:lnTo>
                  <a:pt x="0" y="74014"/>
                </a:lnTo>
                <a:lnTo>
                  <a:pt x="0" y="20397"/>
                </a:lnTo>
                <a:lnTo>
                  <a:pt x="1539" y="12539"/>
                </a:lnTo>
                <a:lnTo>
                  <a:pt x="5755" y="6046"/>
                </a:lnTo>
                <a:lnTo>
                  <a:pt x="12048" y="1629"/>
                </a:lnTo>
                <a:lnTo>
                  <a:pt x="19815" y="0"/>
                </a:lnTo>
                <a:lnTo>
                  <a:pt x="27492" y="1629"/>
                </a:lnTo>
                <a:lnTo>
                  <a:pt x="33585" y="6046"/>
                </a:lnTo>
                <a:lnTo>
                  <a:pt x="37601" y="12539"/>
                </a:lnTo>
                <a:lnTo>
                  <a:pt x="39049" y="20397"/>
                </a:lnTo>
                <a:lnTo>
                  <a:pt x="39049" y="74014"/>
                </a:lnTo>
                <a:lnTo>
                  <a:pt x="37601" y="81781"/>
                </a:lnTo>
                <a:lnTo>
                  <a:pt x="33585" y="88074"/>
                </a:lnTo>
                <a:lnTo>
                  <a:pt x="27492" y="92290"/>
                </a:lnTo>
                <a:lnTo>
                  <a:pt x="19815" y="93829"/>
                </a:lnTo>
                <a:close/>
              </a:path>
            </a:pathLst>
          </a:custGeom>
          <a:solidFill>
            <a:srgbClr val="FFFFFF"/>
          </a:solidFill>
        </p:spPr>
        <p:txBody>
          <a:bodyPr wrap="square" lIns="0" tIns="0" rIns="0" bIns="0" rtlCol="0"/>
          <a:lstStyle/>
          <a:p>
            <a:endParaRPr/>
          </a:p>
        </p:txBody>
      </p:sp>
      <p:sp>
        <p:nvSpPr>
          <p:cNvPr id="256" name="object 256"/>
          <p:cNvSpPr/>
          <p:nvPr/>
        </p:nvSpPr>
        <p:spPr>
          <a:xfrm>
            <a:off x="2203435" y="1015165"/>
            <a:ext cx="39370" cy="75565"/>
          </a:xfrm>
          <a:custGeom>
            <a:avLst/>
            <a:gdLst/>
            <a:ahLst/>
            <a:cxnLst/>
            <a:rect l="l" t="t" r="r" b="b"/>
            <a:pathLst>
              <a:path w="39369" h="75565">
                <a:moveTo>
                  <a:pt x="19815" y="75179"/>
                </a:moveTo>
                <a:lnTo>
                  <a:pt x="12048" y="73559"/>
                </a:lnTo>
                <a:lnTo>
                  <a:pt x="5755" y="69206"/>
                </a:lnTo>
                <a:lnTo>
                  <a:pt x="1539" y="62886"/>
                </a:lnTo>
                <a:lnTo>
                  <a:pt x="0" y="55365"/>
                </a:lnTo>
                <a:lnTo>
                  <a:pt x="0" y="19814"/>
                </a:lnTo>
                <a:lnTo>
                  <a:pt x="1539" y="12047"/>
                </a:lnTo>
                <a:lnTo>
                  <a:pt x="5755" y="5755"/>
                </a:lnTo>
                <a:lnTo>
                  <a:pt x="12048" y="1538"/>
                </a:lnTo>
                <a:lnTo>
                  <a:pt x="19815" y="0"/>
                </a:lnTo>
                <a:lnTo>
                  <a:pt x="27492" y="1538"/>
                </a:lnTo>
                <a:lnTo>
                  <a:pt x="33585" y="5755"/>
                </a:lnTo>
                <a:lnTo>
                  <a:pt x="37601" y="12047"/>
                </a:lnTo>
                <a:lnTo>
                  <a:pt x="39049" y="19814"/>
                </a:lnTo>
                <a:lnTo>
                  <a:pt x="39049" y="55365"/>
                </a:lnTo>
                <a:lnTo>
                  <a:pt x="37601" y="62886"/>
                </a:lnTo>
                <a:lnTo>
                  <a:pt x="33585" y="69206"/>
                </a:lnTo>
                <a:lnTo>
                  <a:pt x="27492" y="73559"/>
                </a:lnTo>
                <a:lnTo>
                  <a:pt x="19815" y="75179"/>
                </a:lnTo>
                <a:close/>
              </a:path>
            </a:pathLst>
          </a:custGeom>
          <a:solidFill>
            <a:srgbClr val="FFFFFF"/>
          </a:solidFill>
        </p:spPr>
        <p:txBody>
          <a:bodyPr wrap="square" lIns="0" tIns="0" rIns="0" bIns="0" rtlCol="0"/>
          <a:lstStyle/>
          <a:p>
            <a:endParaRPr/>
          </a:p>
        </p:txBody>
      </p:sp>
      <p:sp>
        <p:nvSpPr>
          <p:cNvPr id="257" name="object 257"/>
          <p:cNvSpPr/>
          <p:nvPr/>
        </p:nvSpPr>
        <p:spPr>
          <a:xfrm>
            <a:off x="2347392" y="1116570"/>
            <a:ext cx="38735" cy="57150"/>
          </a:xfrm>
          <a:custGeom>
            <a:avLst/>
            <a:gdLst/>
            <a:ahLst/>
            <a:cxnLst/>
            <a:rect l="l" t="t" r="r" b="b"/>
            <a:pathLst>
              <a:path w="38735" h="57150">
                <a:moveTo>
                  <a:pt x="19815" y="56530"/>
                </a:moveTo>
                <a:lnTo>
                  <a:pt x="12048" y="54900"/>
                </a:lnTo>
                <a:lnTo>
                  <a:pt x="5755" y="50484"/>
                </a:lnTo>
                <a:lnTo>
                  <a:pt x="1539" y="43991"/>
                </a:lnTo>
                <a:lnTo>
                  <a:pt x="0" y="36132"/>
                </a:lnTo>
                <a:lnTo>
                  <a:pt x="0" y="19814"/>
                </a:lnTo>
                <a:lnTo>
                  <a:pt x="1539" y="12047"/>
                </a:lnTo>
                <a:lnTo>
                  <a:pt x="5755" y="5755"/>
                </a:lnTo>
                <a:lnTo>
                  <a:pt x="12048" y="1538"/>
                </a:lnTo>
                <a:lnTo>
                  <a:pt x="19815" y="0"/>
                </a:lnTo>
                <a:lnTo>
                  <a:pt x="27401" y="1538"/>
                </a:lnTo>
                <a:lnTo>
                  <a:pt x="33293" y="5755"/>
                </a:lnTo>
                <a:lnTo>
                  <a:pt x="37109" y="12047"/>
                </a:lnTo>
                <a:lnTo>
                  <a:pt x="38466" y="19814"/>
                </a:lnTo>
                <a:lnTo>
                  <a:pt x="38466" y="36132"/>
                </a:lnTo>
                <a:lnTo>
                  <a:pt x="37109" y="43991"/>
                </a:lnTo>
                <a:lnTo>
                  <a:pt x="33293" y="50484"/>
                </a:lnTo>
                <a:lnTo>
                  <a:pt x="27401" y="54900"/>
                </a:lnTo>
                <a:lnTo>
                  <a:pt x="19815" y="56530"/>
                </a:lnTo>
                <a:close/>
              </a:path>
            </a:pathLst>
          </a:custGeom>
          <a:solidFill>
            <a:srgbClr val="FFFFFF"/>
          </a:solidFill>
        </p:spPr>
        <p:txBody>
          <a:bodyPr wrap="square" lIns="0" tIns="0" rIns="0" bIns="0" rtlCol="0"/>
          <a:lstStyle/>
          <a:p>
            <a:endParaRPr/>
          </a:p>
        </p:txBody>
      </p:sp>
      <p:sp>
        <p:nvSpPr>
          <p:cNvPr id="258" name="object 258"/>
          <p:cNvSpPr/>
          <p:nvPr/>
        </p:nvSpPr>
        <p:spPr>
          <a:xfrm>
            <a:off x="1912023" y="970872"/>
            <a:ext cx="48895" cy="329565"/>
          </a:xfrm>
          <a:custGeom>
            <a:avLst/>
            <a:gdLst/>
            <a:ahLst/>
            <a:cxnLst/>
            <a:rect l="l" t="t" r="r" b="b"/>
            <a:pathLst>
              <a:path w="48894" h="329565">
                <a:moveTo>
                  <a:pt x="23895" y="329276"/>
                </a:moveTo>
                <a:lnTo>
                  <a:pt x="14752" y="327346"/>
                </a:lnTo>
                <a:lnTo>
                  <a:pt x="7139" y="322137"/>
                </a:lnTo>
                <a:lnTo>
                  <a:pt x="1930" y="314524"/>
                </a:lnTo>
                <a:lnTo>
                  <a:pt x="0" y="305382"/>
                </a:lnTo>
                <a:lnTo>
                  <a:pt x="0" y="23894"/>
                </a:lnTo>
                <a:lnTo>
                  <a:pt x="1930" y="14506"/>
                </a:lnTo>
                <a:lnTo>
                  <a:pt x="7139" y="6920"/>
                </a:lnTo>
                <a:lnTo>
                  <a:pt x="14752" y="1848"/>
                </a:lnTo>
                <a:lnTo>
                  <a:pt x="23895" y="0"/>
                </a:lnTo>
                <a:lnTo>
                  <a:pt x="33375" y="1848"/>
                </a:lnTo>
                <a:lnTo>
                  <a:pt x="41161" y="6920"/>
                </a:lnTo>
                <a:lnTo>
                  <a:pt x="46434" y="14506"/>
                </a:lnTo>
                <a:lnTo>
                  <a:pt x="48374" y="23894"/>
                </a:lnTo>
                <a:lnTo>
                  <a:pt x="48374" y="305382"/>
                </a:lnTo>
                <a:lnTo>
                  <a:pt x="46434" y="314524"/>
                </a:lnTo>
                <a:lnTo>
                  <a:pt x="41161" y="322137"/>
                </a:lnTo>
                <a:lnTo>
                  <a:pt x="33375" y="327346"/>
                </a:lnTo>
                <a:lnTo>
                  <a:pt x="23895" y="329276"/>
                </a:lnTo>
                <a:close/>
              </a:path>
            </a:pathLst>
          </a:custGeom>
          <a:solidFill>
            <a:srgbClr val="FFFFFF"/>
          </a:solidFill>
        </p:spPr>
        <p:txBody>
          <a:bodyPr wrap="square" lIns="0" tIns="0" rIns="0" bIns="0" rtlCol="0"/>
          <a:lstStyle/>
          <a:p>
            <a:endParaRPr/>
          </a:p>
        </p:txBody>
      </p:sp>
      <p:sp>
        <p:nvSpPr>
          <p:cNvPr id="259" name="object 259"/>
          <p:cNvSpPr/>
          <p:nvPr/>
        </p:nvSpPr>
        <p:spPr>
          <a:xfrm>
            <a:off x="2055397" y="1050131"/>
            <a:ext cx="48260" cy="250190"/>
          </a:xfrm>
          <a:custGeom>
            <a:avLst/>
            <a:gdLst/>
            <a:ahLst/>
            <a:cxnLst/>
            <a:rect l="l" t="t" r="r" b="b"/>
            <a:pathLst>
              <a:path w="48260" h="250190">
                <a:moveTo>
                  <a:pt x="24478" y="250017"/>
                </a:moveTo>
                <a:lnTo>
                  <a:pt x="14998" y="248086"/>
                </a:lnTo>
                <a:lnTo>
                  <a:pt x="7212" y="242877"/>
                </a:lnTo>
                <a:lnTo>
                  <a:pt x="1939" y="235265"/>
                </a:lnTo>
                <a:lnTo>
                  <a:pt x="0" y="226122"/>
                </a:lnTo>
                <a:lnTo>
                  <a:pt x="0" y="23894"/>
                </a:lnTo>
                <a:lnTo>
                  <a:pt x="1939" y="14751"/>
                </a:lnTo>
                <a:lnTo>
                  <a:pt x="7212" y="7139"/>
                </a:lnTo>
                <a:lnTo>
                  <a:pt x="14998" y="1930"/>
                </a:lnTo>
                <a:lnTo>
                  <a:pt x="24478" y="0"/>
                </a:lnTo>
                <a:lnTo>
                  <a:pt x="33776" y="1930"/>
                </a:lnTo>
                <a:lnTo>
                  <a:pt x="41161" y="7139"/>
                </a:lnTo>
                <a:lnTo>
                  <a:pt x="46033" y="14751"/>
                </a:lnTo>
                <a:lnTo>
                  <a:pt x="47791" y="23894"/>
                </a:lnTo>
                <a:lnTo>
                  <a:pt x="47791" y="226122"/>
                </a:lnTo>
                <a:lnTo>
                  <a:pt x="46033" y="235265"/>
                </a:lnTo>
                <a:lnTo>
                  <a:pt x="41161" y="242877"/>
                </a:lnTo>
                <a:lnTo>
                  <a:pt x="33776" y="248086"/>
                </a:lnTo>
                <a:lnTo>
                  <a:pt x="24478" y="250017"/>
                </a:lnTo>
                <a:close/>
              </a:path>
            </a:pathLst>
          </a:custGeom>
          <a:solidFill>
            <a:srgbClr val="FFFFFF"/>
          </a:solidFill>
        </p:spPr>
        <p:txBody>
          <a:bodyPr wrap="square" lIns="0" tIns="0" rIns="0" bIns="0" rtlCol="0"/>
          <a:lstStyle/>
          <a:p>
            <a:endParaRPr/>
          </a:p>
        </p:txBody>
      </p:sp>
      <p:sp>
        <p:nvSpPr>
          <p:cNvPr id="260" name="object 260"/>
          <p:cNvSpPr/>
          <p:nvPr/>
        </p:nvSpPr>
        <p:spPr>
          <a:xfrm>
            <a:off x="2199355" y="1129390"/>
            <a:ext cx="47625" cy="170815"/>
          </a:xfrm>
          <a:custGeom>
            <a:avLst/>
            <a:gdLst/>
            <a:ahLst/>
            <a:cxnLst/>
            <a:rect l="l" t="t" r="r" b="b"/>
            <a:pathLst>
              <a:path w="47625" h="170815">
                <a:moveTo>
                  <a:pt x="23895" y="170757"/>
                </a:moveTo>
                <a:lnTo>
                  <a:pt x="14506" y="168827"/>
                </a:lnTo>
                <a:lnTo>
                  <a:pt x="6921" y="163618"/>
                </a:lnTo>
                <a:lnTo>
                  <a:pt x="1848" y="156005"/>
                </a:lnTo>
                <a:lnTo>
                  <a:pt x="0" y="146863"/>
                </a:lnTo>
                <a:lnTo>
                  <a:pt x="0" y="24477"/>
                </a:lnTo>
                <a:lnTo>
                  <a:pt x="1848" y="14997"/>
                </a:lnTo>
                <a:lnTo>
                  <a:pt x="6921" y="7212"/>
                </a:lnTo>
                <a:lnTo>
                  <a:pt x="14506" y="1939"/>
                </a:lnTo>
                <a:lnTo>
                  <a:pt x="23895" y="0"/>
                </a:lnTo>
                <a:lnTo>
                  <a:pt x="33193" y="1939"/>
                </a:lnTo>
                <a:lnTo>
                  <a:pt x="40579" y="7212"/>
                </a:lnTo>
                <a:lnTo>
                  <a:pt x="45451" y="14997"/>
                </a:lnTo>
                <a:lnTo>
                  <a:pt x="47208" y="24477"/>
                </a:lnTo>
                <a:lnTo>
                  <a:pt x="47208" y="146863"/>
                </a:lnTo>
                <a:lnTo>
                  <a:pt x="45451" y="156005"/>
                </a:lnTo>
                <a:lnTo>
                  <a:pt x="40579" y="163618"/>
                </a:lnTo>
                <a:lnTo>
                  <a:pt x="33193" y="168827"/>
                </a:lnTo>
                <a:lnTo>
                  <a:pt x="23895" y="170757"/>
                </a:lnTo>
                <a:close/>
              </a:path>
            </a:pathLst>
          </a:custGeom>
          <a:solidFill>
            <a:srgbClr val="FFFFFF"/>
          </a:solidFill>
        </p:spPr>
        <p:txBody>
          <a:bodyPr wrap="square" lIns="0" tIns="0" rIns="0" bIns="0" rtlCol="0"/>
          <a:lstStyle/>
          <a:p>
            <a:endParaRPr/>
          </a:p>
        </p:txBody>
      </p:sp>
      <p:sp>
        <p:nvSpPr>
          <p:cNvPr id="261" name="object 261"/>
          <p:cNvSpPr/>
          <p:nvPr/>
        </p:nvSpPr>
        <p:spPr>
          <a:xfrm>
            <a:off x="2342729" y="1208649"/>
            <a:ext cx="47625" cy="92075"/>
          </a:xfrm>
          <a:custGeom>
            <a:avLst/>
            <a:gdLst/>
            <a:ahLst/>
            <a:cxnLst/>
            <a:rect l="l" t="t" r="r" b="b"/>
            <a:pathLst>
              <a:path w="47625" h="92075">
                <a:moveTo>
                  <a:pt x="24478" y="91498"/>
                </a:moveTo>
                <a:lnTo>
                  <a:pt x="14998" y="89567"/>
                </a:lnTo>
                <a:lnTo>
                  <a:pt x="7212" y="84358"/>
                </a:lnTo>
                <a:lnTo>
                  <a:pt x="1939" y="76746"/>
                </a:lnTo>
                <a:lnTo>
                  <a:pt x="0" y="67603"/>
                </a:lnTo>
                <a:lnTo>
                  <a:pt x="0" y="24477"/>
                </a:lnTo>
                <a:lnTo>
                  <a:pt x="1939" y="14997"/>
                </a:lnTo>
                <a:lnTo>
                  <a:pt x="7212" y="7212"/>
                </a:lnTo>
                <a:lnTo>
                  <a:pt x="14998" y="1939"/>
                </a:lnTo>
                <a:lnTo>
                  <a:pt x="24478" y="0"/>
                </a:lnTo>
                <a:lnTo>
                  <a:pt x="33685" y="1939"/>
                </a:lnTo>
                <a:lnTo>
                  <a:pt x="40870" y="7212"/>
                </a:lnTo>
                <a:lnTo>
                  <a:pt x="45542" y="14997"/>
                </a:lnTo>
                <a:lnTo>
                  <a:pt x="47208" y="24477"/>
                </a:lnTo>
                <a:lnTo>
                  <a:pt x="47208" y="67603"/>
                </a:lnTo>
                <a:lnTo>
                  <a:pt x="45542" y="76746"/>
                </a:lnTo>
                <a:lnTo>
                  <a:pt x="40870" y="84358"/>
                </a:lnTo>
                <a:lnTo>
                  <a:pt x="33685" y="89567"/>
                </a:lnTo>
                <a:lnTo>
                  <a:pt x="24478" y="91498"/>
                </a:lnTo>
                <a:close/>
              </a:path>
            </a:pathLst>
          </a:custGeom>
          <a:solidFill>
            <a:srgbClr val="FFFFFF"/>
          </a:solidFill>
        </p:spPr>
        <p:txBody>
          <a:bodyPr wrap="square" lIns="0" tIns="0" rIns="0" bIns="0" rtlCol="0"/>
          <a:lstStyle/>
          <a:p>
            <a:endParaRPr/>
          </a:p>
        </p:txBody>
      </p:sp>
      <p:sp>
        <p:nvSpPr>
          <p:cNvPr id="262" name="object 262"/>
          <p:cNvSpPr/>
          <p:nvPr/>
        </p:nvSpPr>
        <p:spPr>
          <a:xfrm>
            <a:off x="2350306" y="1037891"/>
            <a:ext cx="33020" cy="37465"/>
          </a:xfrm>
          <a:custGeom>
            <a:avLst/>
            <a:gdLst/>
            <a:ahLst/>
            <a:cxnLst/>
            <a:rect l="l" t="t" r="r" b="b"/>
            <a:pathLst>
              <a:path w="33019" h="37465">
                <a:moveTo>
                  <a:pt x="26227" y="37298"/>
                </a:moveTo>
                <a:lnTo>
                  <a:pt x="16901" y="37298"/>
                </a:lnTo>
                <a:lnTo>
                  <a:pt x="7576" y="37298"/>
                </a:lnTo>
                <a:lnTo>
                  <a:pt x="0" y="29722"/>
                </a:lnTo>
                <a:lnTo>
                  <a:pt x="0" y="7576"/>
                </a:lnTo>
                <a:lnTo>
                  <a:pt x="7576" y="0"/>
                </a:lnTo>
                <a:lnTo>
                  <a:pt x="26227" y="0"/>
                </a:lnTo>
                <a:lnTo>
                  <a:pt x="32638" y="7576"/>
                </a:lnTo>
                <a:lnTo>
                  <a:pt x="32638" y="29722"/>
                </a:lnTo>
                <a:lnTo>
                  <a:pt x="26227" y="37298"/>
                </a:lnTo>
                <a:close/>
              </a:path>
            </a:pathLst>
          </a:custGeom>
          <a:solidFill>
            <a:srgbClr val="FFFFFF"/>
          </a:solidFill>
        </p:spPr>
        <p:txBody>
          <a:bodyPr wrap="square" lIns="0" tIns="0" rIns="0" bIns="0" rtlCol="0"/>
          <a:lstStyle/>
          <a:p>
            <a:endParaRPr/>
          </a:p>
        </p:txBody>
      </p:sp>
      <p:sp>
        <p:nvSpPr>
          <p:cNvPr id="263" name="object 263"/>
          <p:cNvSpPr/>
          <p:nvPr/>
        </p:nvSpPr>
        <p:spPr>
          <a:xfrm>
            <a:off x="2206932" y="918419"/>
            <a:ext cx="32384" cy="50800"/>
          </a:xfrm>
          <a:custGeom>
            <a:avLst/>
            <a:gdLst/>
            <a:ahLst/>
            <a:cxnLst/>
            <a:rect l="l" t="t" r="r" b="b"/>
            <a:pathLst>
              <a:path w="32385" h="50800">
                <a:moveTo>
                  <a:pt x="25644" y="50702"/>
                </a:moveTo>
                <a:lnTo>
                  <a:pt x="16319" y="50702"/>
                </a:lnTo>
                <a:lnTo>
                  <a:pt x="7576" y="50702"/>
                </a:lnTo>
                <a:lnTo>
                  <a:pt x="0" y="43126"/>
                </a:lnTo>
                <a:lnTo>
                  <a:pt x="0" y="7576"/>
                </a:lnTo>
                <a:lnTo>
                  <a:pt x="7576" y="0"/>
                </a:lnTo>
                <a:lnTo>
                  <a:pt x="25644" y="0"/>
                </a:lnTo>
                <a:lnTo>
                  <a:pt x="32055" y="7576"/>
                </a:lnTo>
                <a:lnTo>
                  <a:pt x="32055" y="43126"/>
                </a:lnTo>
                <a:lnTo>
                  <a:pt x="25644" y="50702"/>
                </a:lnTo>
                <a:close/>
              </a:path>
            </a:pathLst>
          </a:custGeom>
          <a:solidFill>
            <a:srgbClr val="FFFFFF"/>
          </a:solidFill>
        </p:spPr>
        <p:txBody>
          <a:bodyPr wrap="square" lIns="0" tIns="0" rIns="0" bIns="0" rtlCol="0"/>
          <a:lstStyle/>
          <a:p>
            <a:endParaRPr/>
          </a:p>
        </p:txBody>
      </p:sp>
      <p:sp>
        <p:nvSpPr>
          <p:cNvPr id="264" name="object 264"/>
          <p:cNvSpPr/>
          <p:nvPr/>
        </p:nvSpPr>
        <p:spPr>
          <a:xfrm>
            <a:off x="2063557" y="798946"/>
            <a:ext cx="32384" cy="64135"/>
          </a:xfrm>
          <a:custGeom>
            <a:avLst/>
            <a:gdLst/>
            <a:ahLst/>
            <a:cxnLst/>
            <a:rect l="l" t="t" r="r" b="b"/>
            <a:pathLst>
              <a:path w="32385" h="64134">
                <a:moveTo>
                  <a:pt x="25061" y="63524"/>
                </a:moveTo>
                <a:lnTo>
                  <a:pt x="16319"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265" name="object 265"/>
          <p:cNvSpPr/>
          <p:nvPr/>
        </p:nvSpPr>
        <p:spPr>
          <a:xfrm>
            <a:off x="1920182" y="679474"/>
            <a:ext cx="32384" cy="76835"/>
          </a:xfrm>
          <a:custGeom>
            <a:avLst/>
            <a:gdLst/>
            <a:ahLst/>
            <a:cxnLst/>
            <a:rect l="l" t="t" r="r" b="b"/>
            <a:pathLst>
              <a:path w="32385" h="76834">
                <a:moveTo>
                  <a:pt x="25061" y="76345"/>
                </a:moveTo>
                <a:lnTo>
                  <a:pt x="15736"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266" name="object 266"/>
          <p:cNvSpPr/>
          <p:nvPr/>
        </p:nvSpPr>
        <p:spPr>
          <a:xfrm>
            <a:off x="911898" y="1391068"/>
            <a:ext cx="1782445" cy="438784"/>
          </a:xfrm>
          <a:custGeom>
            <a:avLst/>
            <a:gdLst/>
            <a:ahLst/>
            <a:cxnLst/>
            <a:rect l="l" t="t" r="r" b="b"/>
            <a:pathLst>
              <a:path w="1782445" h="438785">
                <a:moveTo>
                  <a:pt x="384073" y="376478"/>
                </a:moveTo>
                <a:lnTo>
                  <a:pt x="326377" y="312369"/>
                </a:lnTo>
                <a:lnTo>
                  <a:pt x="304444" y="329234"/>
                </a:lnTo>
                <a:lnTo>
                  <a:pt x="278142" y="341884"/>
                </a:lnTo>
                <a:lnTo>
                  <a:pt x="250317" y="349821"/>
                </a:lnTo>
                <a:lnTo>
                  <a:pt x="223799" y="352590"/>
                </a:lnTo>
                <a:lnTo>
                  <a:pt x="172554" y="344881"/>
                </a:lnTo>
                <a:lnTo>
                  <a:pt x="135305" y="324256"/>
                </a:lnTo>
                <a:lnTo>
                  <a:pt x="110502" y="294424"/>
                </a:lnTo>
                <a:lnTo>
                  <a:pt x="96608" y="259118"/>
                </a:lnTo>
                <a:lnTo>
                  <a:pt x="92075" y="222046"/>
                </a:lnTo>
                <a:lnTo>
                  <a:pt x="96431" y="184823"/>
                </a:lnTo>
                <a:lnTo>
                  <a:pt x="110832" y="148678"/>
                </a:lnTo>
                <a:lnTo>
                  <a:pt x="136220" y="117729"/>
                </a:lnTo>
                <a:lnTo>
                  <a:pt x="173558" y="96126"/>
                </a:lnTo>
                <a:lnTo>
                  <a:pt x="223799" y="87998"/>
                </a:lnTo>
                <a:lnTo>
                  <a:pt x="249047" y="89928"/>
                </a:lnTo>
                <a:lnTo>
                  <a:pt x="274066" y="96012"/>
                </a:lnTo>
                <a:lnTo>
                  <a:pt x="297561" y="106680"/>
                </a:lnTo>
                <a:lnTo>
                  <a:pt x="318211" y="122389"/>
                </a:lnTo>
                <a:lnTo>
                  <a:pt x="377075" y="64693"/>
                </a:lnTo>
                <a:lnTo>
                  <a:pt x="342963" y="36626"/>
                </a:lnTo>
                <a:lnTo>
                  <a:pt x="305689" y="16383"/>
                </a:lnTo>
                <a:lnTo>
                  <a:pt x="265785" y="4127"/>
                </a:lnTo>
                <a:lnTo>
                  <a:pt x="223799" y="0"/>
                </a:lnTo>
                <a:lnTo>
                  <a:pt x="169976" y="5092"/>
                </a:lnTo>
                <a:lnTo>
                  <a:pt x="123837" y="19443"/>
                </a:lnTo>
                <a:lnTo>
                  <a:pt x="85217" y="41643"/>
                </a:lnTo>
                <a:lnTo>
                  <a:pt x="53975" y="70294"/>
                </a:lnTo>
                <a:lnTo>
                  <a:pt x="29984" y="104013"/>
                </a:lnTo>
                <a:lnTo>
                  <a:pt x="13081" y="141376"/>
                </a:lnTo>
                <a:lnTo>
                  <a:pt x="3136" y="180987"/>
                </a:lnTo>
                <a:lnTo>
                  <a:pt x="0" y="221462"/>
                </a:lnTo>
                <a:lnTo>
                  <a:pt x="3225" y="263575"/>
                </a:lnTo>
                <a:lnTo>
                  <a:pt x="12750" y="303517"/>
                </a:lnTo>
                <a:lnTo>
                  <a:pt x="28956" y="340258"/>
                </a:lnTo>
                <a:lnTo>
                  <a:pt x="52235" y="372694"/>
                </a:lnTo>
                <a:lnTo>
                  <a:pt x="82956" y="399783"/>
                </a:lnTo>
                <a:lnTo>
                  <a:pt x="121539" y="420446"/>
                </a:lnTo>
                <a:lnTo>
                  <a:pt x="168351" y="433628"/>
                </a:lnTo>
                <a:lnTo>
                  <a:pt x="223799" y="438251"/>
                </a:lnTo>
                <a:lnTo>
                  <a:pt x="268833" y="434581"/>
                </a:lnTo>
                <a:lnTo>
                  <a:pt x="310934" y="423316"/>
                </a:lnTo>
                <a:lnTo>
                  <a:pt x="349529" y="404075"/>
                </a:lnTo>
                <a:lnTo>
                  <a:pt x="384073" y="376478"/>
                </a:lnTo>
                <a:close/>
              </a:path>
              <a:path w="1782445" h="438785">
                <a:moveTo>
                  <a:pt x="884135" y="427761"/>
                </a:moveTo>
                <a:lnTo>
                  <a:pt x="852043" y="356082"/>
                </a:lnTo>
                <a:lnTo>
                  <a:pt x="814997" y="273329"/>
                </a:lnTo>
                <a:lnTo>
                  <a:pt x="739063" y="103733"/>
                </a:lnTo>
                <a:lnTo>
                  <a:pt x="718032" y="56769"/>
                </a:lnTo>
                <a:lnTo>
                  <a:pt x="718032" y="273329"/>
                </a:lnTo>
                <a:lnTo>
                  <a:pt x="574078" y="273329"/>
                </a:lnTo>
                <a:lnTo>
                  <a:pt x="646341" y="103733"/>
                </a:lnTo>
                <a:lnTo>
                  <a:pt x="718032" y="273329"/>
                </a:lnTo>
                <a:lnTo>
                  <a:pt x="718032" y="56769"/>
                </a:lnTo>
                <a:lnTo>
                  <a:pt x="697052" y="9906"/>
                </a:lnTo>
                <a:lnTo>
                  <a:pt x="595642" y="9906"/>
                </a:lnTo>
                <a:lnTo>
                  <a:pt x="407974" y="427761"/>
                </a:lnTo>
                <a:lnTo>
                  <a:pt x="508215" y="427761"/>
                </a:lnTo>
                <a:lnTo>
                  <a:pt x="538518" y="356082"/>
                </a:lnTo>
                <a:lnTo>
                  <a:pt x="752995" y="356082"/>
                </a:lnTo>
                <a:lnTo>
                  <a:pt x="783310" y="427761"/>
                </a:lnTo>
                <a:lnTo>
                  <a:pt x="884135" y="427761"/>
                </a:lnTo>
                <a:close/>
              </a:path>
              <a:path w="1782445" h="438785">
                <a:moveTo>
                  <a:pt x="1291132" y="293128"/>
                </a:moveTo>
                <a:lnTo>
                  <a:pt x="1280312" y="258102"/>
                </a:lnTo>
                <a:lnTo>
                  <a:pt x="1273721" y="249428"/>
                </a:lnTo>
                <a:lnTo>
                  <a:pt x="1257909" y="228638"/>
                </a:lnTo>
                <a:lnTo>
                  <a:pt x="1223924" y="208635"/>
                </a:lnTo>
                <a:lnTo>
                  <a:pt x="1249540" y="192303"/>
                </a:lnTo>
                <a:lnTo>
                  <a:pt x="1266685" y="171919"/>
                </a:lnTo>
                <a:lnTo>
                  <a:pt x="1276299" y="148475"/>
                </a:lnTo>
                <a:lnTo>
                  <a:pt x="1279296" y="122961"/>
                </a:lnTo>
                <a:lnTo>
                  <a:pt x="1273454" y="90335"/>
                </a:lnTo>
                <a:lnTo>
                  <a:pt x="1271866" y="81445"/>
                </a:lnTo>
                <a:lnTo>
                  <a:pt x="1251242" y="49682"/>
                </a:lnTo>
                <a:lnTo>
                  <a:pt x="1219873" y="27381"/>
                </a:lnTo>
                <a:lnTo>
                  <a:pt x="1195946" y="19443"/>
                </a:lnTo>
                <a:lnTo>
                  <a:pt x="1195946" y="298386"/>
                </a:lnTo>
                <a:lnTo>
                  <a:pt x="1192199" y="318389"/>
                </a:lnTo>
                <a:lnTo>
                  <a:pt x="1180871" y="333425"/>
                </a:lnTo>
                <a:lnTo>
                  <a:pt x="1161770" y="342887"/>
                </a:lnTo>
                <a:lnTo>
                  <a:pt x="1134745" y="346176"/>
                </a:lnTo>
                <a:lnTo>
                  <a:pt x="1019937" y="346176"/>
                </a:lnTo>
                <a:lnTo>
                  <a:pt x="1019937" y="249428"/>
                </a:lnTo>
                <a:lnTo>
                  <a:pt x="1133589" y="249428"/>
                </a:lnTo>
                <a:lnTo>
                  <a:pt x="1160538" y="252984"/>
                </a:lnTo>
                <a:lnTo>
                  <a:pt x="1180071" y="262978"/>
                </a:lnTo>
                <a:lnTo>
                  <a:pt x="1191945" y="278447"/>
                </a:lnTo>
                <a:lnTo>
                  <a:pt x="1195946" y="298386"/>
                </a:lnTo>
                <a:lnTo>
                  <a:pt x="1195946" y="19443"/>
                </a:lnTo>
                <a:lnTo>
                  <a:pt x="1187792" y="16738"/>
                </a:lnTo>
                <a:lnTo>
                  <a:pt x="1187792" y="132867"/>
                </a:lnTo>
                <a:lnTo>
                  <a:pt x="1184402" y="149301"/>
                </a:lnTo>
                <a:lnTo>
                  <a:pt x="1174242" y="161582"/>
                </a:lnTo>
                <a:lnTo>
                  <a:pt x="1157300" y="169265"/>
                </a:lnTo>
                <a:lnTo>
                  <a:pt x="1133589" y="171919"/>
                </a:lnTo>
                <a:lnTo>
                  <a:pt x="1019937" y="171919"/>
                </a:lnTo>
                <a:lnTo>
                  <a:pt x="1019937" y="90335"/>
                </a:lnTo>
                <a:lnTo>
                  <a:pt x="1134745" y="90335"/>
                </a:lnTo>
                <a:lnTo>
                  <a:pt x="1157795" y="93535"/>
                </a:lnTo>
                <a:lnTo>
                  <a:pt x="1174381" y="102425"/>
                </a:lnTo>
                <a:lnTo>
                  <a:pt x="1184414" y="115900"/>
                </a:lnTo>
                <a:lnTo>
                  <a:pt x="1187792" y="132867"/>
                </a:lnTo>
                <a:lnTo>
                  <a:pt x="1187792" y="16738"/>
                </a:lnTo>
                <a:lnTo>
                  <a:pt x="1180223" y="14224"/>
                </a:lnTo>
                <a:lnTo>
                  <a:pt x="1134745" y="9906"/>
                </a:lnTo>
                <a:lnTo>
                  <a:pt x="928433" y="9906"/>
                </a:lnTo>
                <a:lnTo>
                  <a:pt x="928433" y="427761"/>
                </a:lnTo>
                <a:lnTo>
                  <a:pt x="1138250" y="427761"/>
                </a:lnTo>
                <a:lnTo>
                  <a:pt x="1195374" y="421894"/>
                </a:lnTo>
                <a:lnTo>
                  <a:pt x="1240751" y="403948"/>
                </a:lnTo>
                <a:lnTo>
                  <a:pt x="1272908" y="373430"/>
                </a:lnTo>
                <a:lnTo>
                  <a:pt x="1283830" y="346176"/>
                </a:lnTo>
                <a:lnTo>
                  <a:pt x="1290370" y="329857"/>
                </a:lnTo>
                <a:lnTo>
                  <a:pt x="1291132" y="293128"/>
                </a:lnTo>
                <a:close/>
              </a:path>
              <a:path w="1782445" h="438785">
                <a:moveTo>
                  <a:pt x="1723986" y="9321"/>
                </a:moveTo>
                <a:lnTo>
                  <a:pt x="1683766" y="9321"/>
                </a:lnTo>
                <a:lnTo>
                  <a:pt x="1683766" y="15151"/>
                </a:lnTo>
                <a:lnTo>
                  <a:pt x="1701253" y="15151"/>
                </a:lnTo>
                <a:lnTo>
                  <a:pt x="1701253" y="59436"/>
                </a:lnTo>
                <a:lnTo>
                  <a:pt x="1707083" y="59436"/>
                </a:lnTo>
                <a:lnTo>
                  <a:pt x="1707083" y="15151"/>
                </a:lnTo>
                <a:lnTo>
                  <a:pt x="1723986" y="15151"/>
                </a:lnTo>
                <a:lnTo>
                  <a:pt x="1723986" y="9321"/>
                </a:lnTo>
                <a:close/>
              </a:path>
              <a:path w="1782445" h="438785">
                <a:moveTo>
                  <a:pt x="1781683" y="9321"/>
                </a:moveTo>
                <a:lnTo>
                  <a:pt x="1774113" y="9321"/>
                </a:lnTo>
                <a:lnTo>
                  <a:pt x="1757210" y="34963"/>
                </a:lnTo>
                <a:lnTo>
                  <a:pt x="1739138" y="9321"/>
                </a:lnTo>
                <a:lnTo>
                  <a:pt x="1732140" y="9321"/>
                </a:lnTo>
                <a:lnTo>
                  <a:pt x="1732140" y="59436"/>
                </a:lnTo>
                <a:lnTo>
                  <a:pt x="1737969" y="59436"/>
                </a:lnTo>
                <a:lnTo>
                  <a:pt x="1737969" y="18059"/>
                </a:lnTo>
                <a:lnTo>
                  <a:pt x="1756041" y="43700"/>
                </a:lnTo>
                <a:lnTo>
                  <a:pt x="1757794" y="43700"/>
                </a:lnTo>
                <a:lnTo>
                  <a:pt x="1775853" y="18643"/>
                </a:lnTo>
                <a:lnTo>
                  <a:pt x="1775853" y="59436"/>
                </a:lnTo>
                <a:lnTo>
                  <a:pt x="1781683" y="59436"/>
                </a:lnTo>
                <a:lnTo>
                  <a:pt x="1781683" y="9321"/>
                </a:lnTo>
                <a:close/>
              </a:path>
              <a:path w="1782445" h="438785">
                <a:moveTo>
                  <a:pt x="1782267" y="427761"/>
                </a:moveTo>
                <a:lnTo>
                  <a:pt x="1750072" y="356082"/>
                </a:lnTo>
                <a:lnTo>
                  <a:pt x="1712912" y="273329"/>
                </a:lnTo>
                <a:lnTo>
                  <a:pt x="1636737" y="103733"/>
                </a:lnTo>
                <a:lnTo>
                  <a:pt x="1615579" y="56629"/>
                </a:lnTo>
                <a:lnTo>
                  <a:pt x="1615579" y="273329"/>
                </a:lnTo>
                <a:lnTo>
                  <a:pt x="1471625" y="273329"/>
                </a:lnTo>
                <a:lnTo>
                  <a:pt x="1543888" y="103733"/>
                </a:lnTo>
                <a:lnTo>
                  <a:pt x="1615579" y="273329"/>
                </a:lnTo>
                <a:lnTo>
                  <a:pt x="1615579" y="56629"/>
                </a:lnTo>
                <a:lnTo>
                  <a:pt x="1594599" y="9906"/>
                </a:lnTo>
                <a:lnTo>
                  <a:pt x="1493189" y="9906"/>
                </a:lnTo>
                <a:lnTo>
                  <a:pt x="1305521" y="427761"/>
                </a:lnTo>
                <a:lnTo>
                  <a:pt x="1406347" y="427761"/>
                </a:lnTo>
                <a:lnTo>
                  <a:pt x="1436649" y="356082"/>
                </a:lnTo>
                <a:lnTo>
                  <a:pt x="1650555" y="356082"/>
                </a:lnTo>
                <a:lnTo>
                  <a:pt x="1681441" y="427761"/>
                </a:lnTo>
                <a:lnTo>
                  <a:pt x="1782267" y="427761"/>
                </a:lnTo>
                <a:close/>
              </a:path>
            </a:pathLst>
          </a:custGeom>
          <a:solidFill>
            <a:srgbClr val="FFFFFF"/>
          </a:solidFill>
        </p:spPr>
        <p:txBody>
          <a:bodyPr wrap="square" lIns="0" tIns="0" rIns="0" bIns="0" rtlCol="0"/>
          <a:lstStyle/>
          <a:p>
            <a:endParaRPr/>
          </a:p>
        </p:txBody>
      </p:sp>
      <p:grpSp>
        <p:nvGrpSpPr>
          <p:cNvPr id="267" name="object 267"/>
          <p:cNvGrpSpPr/>
          <p:nvPr/>
        </p:nvGrpSpPr>
        <p:grpSpPr>
          <a:xfrm>
            <a:off x="895254" y="5283243"/>
            <a:ext cx="1216660" cy="229235"/>
            <a:chOff x="895254" y="5283243"/>
            <a:chExt cx="1216660" cy="229235"/>
          </a:xfrm>
        </p:grpSpPr>
        <p:sp>
          <p:nvSpPr>
            <p:cNvPr id="268" name="object 268"/>
            <p:cNvSpPr/>
            <p:nvPr/>
          </p:nvSpPr>
          <p:spPr>
            <a:xfrm>
              <a:off x="895254" y="5283243"/>
              <a:ext cx="194961" cy="228806"/>
            </a:xfrm>
            <a:prstGeom prst="rect">
              <a:avLst/>
            </a:prstGeom>
            <a:blipFill>
              <a:blip r:embed="rId3" cstate="print"/>
              <a:stretch>
                <a:fillRect/>
              </a:stretch>
            </a:blipFill>
          </p:spPr>
          <p:txBody>
            <a:bodyPr wrap="square" lIns="0" tIns="0" rIns="0" bIns="0" rtlCol="0"/>
            <a:lstStyle/>
            <a:p>
              <a:endParaRPr/>
            </a:p>
          </p:txBody>
        </p:sp>
        <p:sp>
          <p:nvSpPr>
            <p:cNvPr id="269" name="object 269"/>
            <p:cNvSpPr/>
            <p:nvPr/>
          </p:nvSpPr>
          <p:spPr>
            <a:xfrm>
              <a:off x="1112338" y="5348816"/>
              <a:ext cx="159702" cy="161838"/>
            </a:xfrm>
            <a:prstGeom prst="rect">
              <a:avLst/>
            </a:prstGeom>
            <a:blipFill>
              <a:blip r:embed="rId4" cstate="print"/>
              <a:stretch>
                <a:fillRect/>
              </a:stretch>
            </a:blipFill>
          </p:spPr>
          <p:txBody>
            <a:bodyPr wrap="square" lIns="0" tIns="0" rIns="0" bIns="0" rtlCol="0"/>
            <a:lstStyle/>
            <a:p>
              <a:endParaRPr/>
            </a:p>
          </p:txBody>
        </p:sp>
        <p:sp>
          <p:nvSpPr>
            <p:cNvPr id="270" name="object 270"/>
            <p:cNvSpPr/>
            <p:nvPr/>
          </p:nvSpPr>
          <p:spPr>
            <a:xfrm>
              <a:off x="1303151" y="5349514"/>
              <a:ext cx="144492" cy="159048"/>
            </a:xfrm>
            <a:prstGeom prst="rect">
              <a:avLst/>
            </a:prstGeom>
            <a:blipFill>
              <a:blip r:embed="rId5" cstate="print"/>
              <a:stretch>
                <a:fillRect/>
              </a:stretch>
            </a:blipFill>
          </p:spPr>
          <p:txBody>
            <a:bodyPr wrap="square" lIns="0" tIns="0" rIns="0" bIns="0" rtlCol="0"/>
            <a:lstStyle/>
            <a:p>
              <a:endParaRPr/>
            </a:p>
          </p:txBody>
        </p:sp>
        <p:sp>
          <p:nvSpPr>
            <p:cNvPr id="271" name="object 271"/>
            <p:cNvSpPr/>
            <p:nvPr/>
          </p:nvSpPr>
          <p:spPr>
            <a:xfrm>
              <a:off x="1486359" y="5349514"/>
              <a:ext cx="144492" cy="159048"/>
            </a:xfrm>
            <a:prstGeom prst="rect">
              <a:avLst/>
            </a:prstGeom>
            <a:blipFill>
              <a:blip r:embed="rId6" cstate="print"/>
              <a:stretch>
                <a:fillRect/>
              </a:stretch>
            </a:blipFill>
          </p:spPr>
          <p:txBody>
            <a:bodyPr wrap="square" lIns="0" tIns="0" rIns="0" bIns="0" rtlCol="0"/>
            <a:lstStyle/>
            <a:p>
              <a:endParaRPr/>
            </a:p>
          </p:txBody>
        </p:sp>
        <p:sp>
          <p:nvSpPr>
            <p:cNvPr id="272" name="object 272"/>
            <p:cNvSpPr/>
            <p:nvPr/>
          </p:nvSpPr>
          <p:spPr>
            <a:xfrm>
              <a:off x="1659888" y="5348816"/>
              <a:ext cx="156936" cy="162536"/>
            </a:xfrm>
            <a:prstGeom prst="rect">
              <a:avLst/>
            </a:prstGeom>
            <a:blipFill>
              <a:blip r:embed="rId7" cstate="print"/>
              <a:stretch>
                <a:fillRect/>
              </a:stretch>
            </a:blipFill>
          </p:spPr>
          <p:txBody>
            <a:bodyPr wrap="square" lIns="0" tIns="0" rIns="0" bIns="0" rtlCol="0"/>
            <a:lstStyle/>
            <a:p>
              <a:endParaRPr/>
            </a:p>
          </p:txBody>
        </p:sp>
        <p:sp>
          <p:nvSpPr>
            <p:cNvPr id="273" name="object 273"/>
            <p:cNvSpPr/>
            <p:nvPr/>
          </p:nvSpPr>
          <p:spPr>
            <a:xfrm>
              <a:off x="1843788" y="5349514"/>
              <a:ext cx="138270" cy="161141"/>
            </a:xfrm>
            <a:prstGeom prst="rect">
              <a:avLst/>
            </a:prstGeom>
            <a:blipFill>
              <a:blip r:embed="rId8" cstate="print"/>
              <a:stretch>
                <a:fillRect/>
              </a:stretch>
            </a:blipFill>
          </p:spPr>
          <p:txBody>
            <a:bodyPr wrap="square" lIns="0" tIns="0" rIns="0" bIns="0" rtlCol="0"/>
            <a:lstStyle/>
            <a:p>
              <a:endParaRPr/>
            </a:p>
          </p:txBody>
        </p:sp>
        <p:sp>
          <p:nvSpPr>
            <p:cNvPr id="274" name="object 274"/>
            <p:cNvSpPr/>
            <p:nvPr/>
          </p:nvSpPr>
          <p:spPr>
            <a:xfrm>
              <a:off x="2002799" y="5305566"/>
              <a:ext cx="108542" cy="205089"/>
            </a:xfrm>
            <a:prstGeom prst="rect">
              <a:avLst/>
            </a:prstGeom>
            <a:blipFill>
              <a:blip r:embed="rId9" cstate="print"/>
              <a:stretch>
                <a:fillRect/>
              </a:stretch>
            </a:blipFill>
          </p:spPr>
          <p:txBody>
            <a:bodyPr wrap="square" lIns="0" tIns="0" rIns="0" bIns="0" rtlCol="0"/>
            <a:lstStyle/>
            <a:p>
              <a:endParaRPr/>
            </a:p>
          </p:txBody>
        </p:sp>
      </p:grpSp>
      <p:sp>
        <p:nvSpPr>
          <p:cNvPr id="275" name="object 275"/>
          <p:cNvSpPr/>
          <p:nvPr/>
        </p:nvSpPr>
        <p:spPr>
          <a:xfrm>
            <a:off x="2201908" y="5305566"/>
            <a:ext cx="285528" cy="205089"/>
          </a:xfrm>
          <a:prstGeom prst="rect">
            <a:avLst/>
          </a:prstGeom>
          <a:blipFill>
            <a:blip r:embed="rId10" cstate="print"/>
            <a:stretch>
              <a:fillRect/>
            </a:stretch>
          </a:blipFill>
        </p:spPr>
        <p:txBody>
          <a:bodyPr wrap="square" lIns="0" tIns="0" rIns="0" bIns="0" rtlCol="0"/>
          <a:lstStyle/>
          <a:p>
            <a:endParaRPr/>
          </a:p>
        </p:txBody>
      </p:sp>
      <p:grpSp>
        <p:nvGrpSpPr>
          <p:cNvPr id="276" name="object 276"/>
          <p:cNvGrpSpPr/>
          <p:nvPr/>
        </p:nvGrpSpPr>
        <p:grpSpPr>
          <a:xfrm>
            <a:off x="2587682" y="5286034"/>
            <a:ext cx="941705" cy="225425"/>
            <a:chOff x="2587682" y="5286034"/>
            <a:chExt cx="941705" cy="225425"/>
          </a:xfrm>
        </p:grpSpPr>
        <p:sp>
          <p:nvSpPr>
            <p:cNvPr id="277" name="object 277"/>
            <p:cNvSpPr/>
            <p:nvPr/>
          </p:nvSpPr>
          <p:spPr>
            <a:xfrm>
              <a:off x="2587682" y="5351607"/>
              <a:ext cx="239207" cy="156955"/>
            </a:xfrm>
            <a:prstGeom prst="rect">
              <a:avLst/>
            </a:prstGeom>
            <a:blipFill>
              <a:blip r:embed="rId11" cstate="print"/>
              <a:stretch>
                <a:fillRect/>
              </a:stretch>
            </a:blipFill>
          </p:spPr>
          <p:txBody>
            <a:bodyPr wrap="square" lIns="0" tIns="0" rIns="0" bIns="0" rtlCol="0"/>
            <a:lstStyle/>
            <a:p>
              <a:endParaRPr/>
            </a:p>
          </p:txBody>
        </p:sp>
        <p:sp>
          <p:nvSpPr>
            <p:cNvPr id="278" name="object 278"/>
            <p:cNvSpPr/>
            <p:nvPr/>
          </p:nvSpPr>
          <p:spPr>
            <a:xfrm>
              <a:off x="2862839" y="5286731"/>
              <a:ext cx="139652" cy="221831"/>
            </a:xfrm>
            <a:prstGeom prst="rect">
              <a:avLst/>
            </a:prstGeom>
            <a:blipFill>
              <a:blip r:embed="rId12" cstate="print"/>
              <a:stretch>
                <a:fillRect/>
              </a:stretch>
            </a:blipFill>
          </p:spPr>
          <p:txBody>
            <a:bodyPr wrap="square" lIns="0" tIns="0" rIns="0" bIns="0" rtlCol="0"/>
            <a:lstStyle/>
            <a:p>
              <a:endParaRPr/>
            </a:p>
          </p:txBody>
        </p:sp>
        <p:sp>
          <p:nvSpPr>
            <p:cNvPr id="279" name="object 279"/>
            <p:cNvSpPr/>
            <p:nvPr/>
          </p:nvSpPr>
          <p:spPr>
            <a:xfrm>
              <a:off x="3036369" y="5349514"/>
              <a:ext cx="140344" cy="161838"/>
            </a:xfrm>
            <a:prstGeom prst="rect">
              <a:avLst/>
            </a:prstGeom>
            <a:blipFill>
              <a:blip r:embed="rId13" cstate="print"/>
              <a:stretch>
                <a:fillRect/>
              </a:stretch>
            </a:blipFill>
          </p:spPr>
          <p:txBody>
            <a:bodyPr wrap="square" lIns="0" tIns="0" rIns="0" bIns="0" rtlCol="0"/>
            <a:lstStyle/>
            <a:p>
              <a:endParaRPr/>
            </a:p>
          </p:txBody>
        </p:sp>
        <p:sp>
          <p:nvSpPr>
            <p:cNvPr id="280" name="object 280"/>
            <p:cNvSpPr/>
            <p:nvPr/>
          </p:nvSpPr>
          <p:spPr>
            <a:xfrm>
              <a:off x="3208515" y="5305566"/>
              <a:ext cx="107850" cy="205089"/>
            </a:xfrm>
            <a:prstGeom prst="rect">
              <a:avLst/>
            </a:prstGeom>
            <a:blipFill>
              <a:blip r:embed="rId14" cstate="print"/>
              <a:stretch>
                <a:fillRect/>
              </a:stretch>
            </a:blipFill>
          </p:spPr>
          <p:txBody>
            <a:bodyPr wrap="square" lIns="0" tIns="0" rIns="0" bIns="0" rtlCol="0"/>
            <a:lstStyle/>
            <a:p>
              <a:endParaRPr/>
            </a:p>
          </p:txBody>
        </p:sp>
        <p:sp>
          <p:nvSpPr>
            <p:cNvPr id="281" name="object 281"/>
            <p:cNvSpPr/>
            <p:nvPr/>
          </p:nvSpPr>
          <p:spPr>
            <a:xfrm>
              <a:off x="3339180" y="5286034"/>
              <a:ext cx="38100" cy="58419"/>
            </a:xfrm>
            <a:custGeom>
              <a:avLst/>
              <a:gdLst/>
              <a:ahLst/>
              <a:cxnLst/>
              <a:rect l="l" t="t" r="r" b="b"/>
              <a:pathLst>
                <a:path w="38100" h="58420">
                  <a:moveTo>
                    <a:pt x="17975" y="57899"/>
                  </a:moveTo>
                  <a:lnTo>
                    <a:pt x="0" y="57899"/>
                  </a:lnTo>
                  <a:lnTo>
                    <a:pt x="14518" y="0"/>
                  </a:lnTo>
                  <a:lnTo>
                    <a:pt x="38024" y="0"/>
                  </a:lnTo>
                  <a:lnTo>
                    <a:pt x="17975" y="57899"/>
                  </a:lnTo>
                  <a:close/>
                </a:path>
              </a:pathLst>
            </a:custGeom>
            <a:solidFill>
              <a:srgbClr val="FFFFFF"/>
            </a:solidFill>
          </p:spPr>
          <p:txBody>
            <a:bodyPr wrap="square" lIns="0" tIns="0" rIns="0" bIns="0" rtlCol="0"/>
            <a:lstStyle/>
            <a:p>
              <a:endParaRPr/>
            </a:p>
          </p:txBody>
        </p:sp>
        <p:sp>
          <p:nvSpPr>
            <p:cNvPr id="282" name="object 282"/>
            <p:cNvSpPr/>
            <p:nvPr/>
          </p:nvSpPr>
          <p:spPr>
            <a:xfrm>
              <a:off x="3396563" y="5348816"/>
              <a:ext cx="132739" cy="162536"/>
            </a:xfrm>
            <a:prstGeom prst="rect">
              <a:avLst/>
            </a:prstGeom>
            <a:blipFill>
              <a:blip r:embed="rId15" cstate="print"/>
              <a:stretch>
                <a:fillRect/>
              </a:stretch>
            </a:blipFill>
          </p:spPr>
          <p:txBody>
            <a:bodyPr wrap="square" lIns="0" tIns="0" rIns="0" bIns="0" rtlCol="0"/>
            <a:lstStyle/>
            <a:p>
              <a:endParaRPr/>
            </a:p>
          </p:txBody>
        </p:sp>
      </p:grpSp>
      <p:grpSp>
        <p:nvGrpSpPr>
          <p:cNvPr id="283" name="object 283"/>
          <p:cNvGrpSpPr/>
          <p:nvPr/>
        </p:nvGrpSpPr>
        <p:grpSpPr>
          <a:xfrm>
            <a:off x="3648906" y="5305566"/>
            <a:ext cx="615315" cy="206375"/>
            <a:chOff x="3648906" y="5305566"/>
            <a:chExt cx="615315" cy="206375"/>
          </a:xfrm>
        </p:grpSpPr>
        <p:sp>
          <p:nvSpPr>
            <p:cNvPr id="284" name="object 284"/>
            <p:cNvSpPr/>
            <p:nvPr/>
          </p:nvSpPr>
          <p:spPr>
            <a:xfrm>
              <a:off x="3648906" y="5349514"/>
              <a:ext cx="143801" cy="159048"/>
            </a:xfrm>
            <a:prstGeom prst="rect">
              <a:avLst/>
            </a:prstGeom>
            <a:blipFill>
              <a:blip r:embed="rId16" cstate="print"/>
              <a:stretch>
                <a:fillRect/>
              </a:stretch>
            </a:blipFill>
          </p:spPr>
          <p:txBody>
            <a:bodyPr wrap="square" lIns="0" tIns="0" rIns="0" bIns="0" rtlCol="0"/>
            <a:lstStyle/>
            <a:p>
              <a:endParaRPr/>
            </a:p>
          </p:txBody>
        </p:sp>
        <p:sp>
          <p:nvSpPr>
            <p:cNvPr id="285" name="object 285"/>
            <p:cNvSpPr/>
            <p:nvPr/>
          </p:nvSpPr>
          <p:spPr>
            <a:xfrm>
              <a:off x="3825200" y="5305566"/>
              <a:ext cx="439008" cy="205786"/>
            </a:xfrm>
            <a:prstGeom prst="rect">
              <a:avLst/>
            </a:prstGeom>
            <a:blipFill>
              <a:blip r:embed="rId17" cstate="print"/>
              <a:stretch>
                <a:fillRect/>
              </a:stretch>
            </a:blipFill>
          </p:spPr>
          <p:txBody>
            <a:bodyPr wrap="square" lIns="0" tIns="0" rIns="0" bIns="0" rtlCol="0"/>
            <a:lstStyle/>
            <a:p>
              <a:endParaRPr/>
            </a:p>
          </p:txBody>
        </p:sp>
      </p:grpSp>
      <p:sp>
        <p:nvSpPr>
          <p:cNvPr id="286" name="object 286"/>
          <p:cNvSpPr/>
          <p:nvPr/>
        </p:nvSpPr>
        <p:spPr>
          <a:xfrm>
            <a:off x="4311904" y="5283949"/>
            <a:ext cx="88265" cy="45085"/>
          </a:xfrm>
          <a:custGeom>
            <a:avLst/>
            <a:gdLst/>
            <a:ahLst/>
            <a:cxnLst/>
            <a:rect l="l" t="t" r="r" b="b"/>
            <a:pathLst>
              <a:path w="88264" h="45085">
                <a:moveTo>
                  <a:pt x="35953" y="0"/>
                </a:moveTo>
                <a:lnTo>
                  <a:pt x="0" y="0"/>
                </a:lnTo>
                <a:lnTo>
                  <a:pt x="0" y="4876"/>
                </a:lnTo>
                <a:lnTo>
                  <a:pt x="15214" y="4876"/>
                </a:lnTo>
                <a:lnTo>
                  <a:pt x="15214" y="44640"/>
                </a:lnTo>
                <a:lnTo>
                  <a:pt x="20739" y="44640"/>
                </a:lnTo>
                <a:lnTo>
                  <a:pt x="20739" y="4876"/>
                </a:lnTo>
                <a:lnTo>
                  <a:pt x="35953" y="4876"/>
                </a:lnTo>
                <a:lnTo>
                  <a:pt x="35953" y="0"/>
                </a:lnTo>
                <a:close/>
              </a:path>
              <a:path w="88264" h="45085">
                <a:moveTo>
                  <a:pt x="87807" y="0"/>
                </a:moveTo>
                <a:lnTo>
                  <a:pt x="80886" y="0"/>
                </a:lnTo>
                <a:lnTo>
                  <a:pt x="65684" y="23012"/>
                </a:lnTo>
                <a:lnTo>
                  <a:pt x="49784" y="0"/>
                </a:lnTo>
                <a:lnTo>
                  <a:pt x="42862" y="0"/>
                </a:lnTo>
                <a:lnTo>
                  <a:pt x="42862" y="44640"/>
                </a:lnTo>
                <a:lnTo>
                  <a:pt x="48399" y="44640"/>
                </a:lnTo>
                <a:lnTo>
                  <a:pt x="48399" y="7670"/>
                </a:lnTo>
                <a:lnTo>
                  <a:pt x="64985" y="30695"/>
                </a:lnTo>
                <a:lnTo>
                  <a:pt x="65684" y="30695"/>
                </a:lnTo>
                <a:lnTo>
                  <a:pt x="82270" y="7670"/>
                </a:lnTo>
                <a:lnTo>
                  <a:pt x="82270" y="44640"/>
                </a:lnTo>
                <a:lnTo>
                  <a:pt x="87807" y="44640"/>
                </a:lnTo>
                <a:lnTo>
                  <a:pt x="87807" y="0"/>
                </a:lnTo>
                <a:close/>
              </a:path>
            </a:pathLst>
          </a:custGeom>
          <a:solidFill>
            <a:srgbClr val="FFFFFF"/>
          </a:solidFill>
        </p:spPr>
        <p:txBody>
          <a:bodyPr wrap="square" lIns="0" tIns="0" rIns="0" bIns="0" rtlCol="0"/>
          <a:lstStyle/>
          <a:p>
            <a:endParaRPr/>
          </a:p>
        </p:txBody>
      </p:sp>
      <p:sp>
        <p:nvSpPr>
          <p:cNvPr id="287" name="object 287"/>
          <p:cNvSpPr/>
          <p:nvPr/>
        </p:nvSpPr>
        <p:spPr>
          <a:xfrm>
            <a:off x="11013338" y="6256122"/>
            <a:ext cx="34290" cy="81915"/>
          </a:xfrm>
          <a:custGeom>
            <a:avLst/>
            <a:gdLst/>
            <a:ahLst/>
            <a:cxnLst/>
            <a:rect l="l" t="t" r="r" b="b"/>
            <a:pathLst>
              <a:path w="34290" h="81914">
                <a:moveTo>
                  <a:pt x="26760" y="81547"/>
                </a:moveTo>
                <a:lnTo>
                  <a:pt x="7467" y="81547"/>
                </a:lnTo>
                <a:lnTo>
                  <a:pt x="0" y="73455"/>
                </a:lnTo>
                <a:lnTo>
                  <a:pt x="0" y="64117"/>
                </a:lnTo>
                <a:lnTo>
                  <a:pt x="0" y="8092"/>
                </a:lnTo>
                <a:lnTo>
                  <a:pt x="7467" y="0"/>
                </a:lnTo>
                <a:lnTo>
                  <a:pt x="26760" y="0"/>
                </a:lnTo>
                <a:lnTo>
                  <a:pt x="34228" y="8092"/>
                </a:lnTo>
                <a:lnTo>
                  <a:pt x="34228" y="73455"/>
                </a:lnTo>
                <a:lnTo>
                  <a:pt x="26760" y="81547"/>
                </a:lnTo>
                <a:close/>
              </a:path>
            </a:pathLst>
          </a:custGeom>
          <a:solidFill>
            <a:srgbClr val="FFFFFF"/>
          </a:solidFill>
        </p:spPr>
        <p:txBody>
          <a:bodyPr wrap="square" lIns="0" tIns="0" rIns="0" bIns="0" rtlCol="0"/>
          <a:lstStyle/>
          <a:p>
            <a:endParaRPr/>
          </a:p>
        </p:txBody>
      </p:sp>
      <p:sp>
        <p:nvSpPr>
          <p:cNvPr id="288" name="object 288"/>
          <p:cNvSpPr/>
          <p:nvPr/>
        </p:nvSpPr>
        <p:spPr>
          <a:xfrm>
            <a:off x="11005249" y="5720147"/>
            <a:ext cx="51435" cy="267335"/>
          </a:xfrm>
          <a:custGeom>
            <a:avLst/>
            <a:gdLst/>
            <a:ahLst/>
            <a:cxnLst/>
            <a:rect l="l" t="t" r="r" b="b"/>
            <a:pathLst>
              <a:path w="51434" h="267335">
                <a:moveTo>
                  <a:pt x="24893" y="267053"/>
                </a:moveTo>
                <a:lnTo>
                  <a:pt x="15227" y="264981"/>
                </a:lnTo>
                <a:lnTo>
                  <a:pt x="7312" y="259349"/>
                </a:lnTo>
                <a:lnTo>
                  <a:pt x="1964" y="251033"/>
                </a:lnTo>
                <a:lnTo>
                  <a:pt x="0" y="240908"/>
                </a:lnTo>
                <a:lnTo>
                  <a:pt x="0" y="25522"/>
                </a:lnTo>
                <a:lnTo>
                  <a:pt x="1964" y="15494"/>
                </a:lnTo>
                <a:lnTo>
                  <a:pt x="7312" y="7392"/>
                </a:lnTo>
                <a:lnTo>
                  <a:pt x="15227" y="1974"/>
                </a:lnTo>
                <a:lnTo>
                  <a:pt x="24893" y="0"/>
                </a:lnTo>
                <a:lnTo>
                  <a:pt x="35015" y="1974"/>
                </a:lnTo>
                <a:lnTo>
                  <a:pt x="43329" y="7392"/>
                </a:lnTo>
                <a:lnTo>
                  <a:pt x="48959" y="15494"/>
                </a:lnTo>
                <a:lnTo>
                  <a:pt x="51030" y="25522"/>
                </a:lnTo>
                <a:lnTo>
                  <a:pt x="51030" y="240908"/>
                </a:lnTo>
                <a:lnTo>
                  <a:pt x="48959" y="251033"/>
                </a:lnTo>
                <a:lnTo>
                  <a:pt x="43329" y="259349"/>
                </a:lnTo>
                <a:lnTo>
                  <a:pt x="35015" y="264981"/>
                </a:lnTo>
                <a:lnTo>
                  <a:pt x="24893" y="267053"/>
                </a:lnTo>
                <a:close/>
              </a:path>
            </a:pathLst>
          </a:custGeom>
          <a:solidFill>
            <a:srgbClr val="FFFFFF"/>
          </a:solidFill>
        </p:spPr>
        <p:txBody>
          <a:bodyPr wrap="square" lIns="0" tIns="0" rIns="0" bIns="0" rtlCol="0"/>
          <a:lstStyle/>
          <a:p>
            <a:endParaRPr/>
          </a:p>
        </p:txBody>
      </p:sp>
      <p:sp>
        <p:nvSpPr>
          <p:cNvPr id="289" name="object 289"/>
          <p:cNvSpPr/>
          <p:nvPr/>
        </p:nvSpPr>
        <p:spPr>
          <a:xfrm>
            <a:off x="11013340" y="6158388"/>
            <a:ext cx="34925" cy="54610"/>
          </a:xfrm>
          <a:custGeom>
            <a:avLst/>
            <a:gdLst/>
            <a:ahLst/>
            <a:cxnLst/>
            <a:rect l="l" t="t" r="r" b="b"/>
            <a:pathLst>
              <a:path w="34925" h="54610">
                <a:moveTo>
                  <a:pt x="26760" y="54157"/>
                </a:moveTo>
                <a:lnTo>
                  <a:pt x="17425" y="54157"/>
                </a:lnTo>
                <a:lnTo>
                  <a:pt x="7467" y="54157"/>
                </a:lnTo>
                <a:lnTo>
                  <a:pt x="0" y="46065"/>
                </a:lnTo>
                <a:lnTo>
                  <a:pt x="0" y="8092"/>
                </a:lnTo>
                <a:lnTo>
                  <a:pt x="7467" y="0"/>
                </a:lnTo>
                <a:lnTo>
                  <a:pt x="26760" y="0"/>
                </a:lnTo>
                <a:lnTo>
                  <a:pt x="34850" y="8092"/>
                </a:lnTo>
                <a:lnTo>
                  <a:pt x="34850" y="46065"/>
                </a:lnTo>
                <a:lnTo>
                  <a:pt x="26760" y="54157"/>
                </a:lnTo>
                <a:close/>
              </a:path>
            </a:pathLst>
          </a:custGeom>
          <a:solidFill>
            <a:srgbClr val="FFFFFF"/>
          </a:solidFill>
        </p:spPr>
        <p:txBody>
          <a:bodyPr wrap="square" lIns="0" tIns="0" rIns="0" bIns="0" rtlCol="0"/>
          <a:lstStyle/>
          <a:p>
            <a:endParaRPr/>
          </a:p>
        </p:txBody>
      </p:sp>
      <p:sp>
        <p:nvSpPr>
          <p:cNvPr id="290" name="object 290"/>
          <p:cNvSpPr/>
          <p:nvPr/>
        </p:nvSpPr>
        <p:spPr>
          <a:xfrm>
            <a:off x="11157716" y="4618317"/>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2" y="16019"/>
                </a:lnTo>
                <a:lnTo>
                  <a:pt x="51029" y="26145"/>
                </a:lnTo>
                <a:lnTo>
                  <a:pt x="51029" y="410851"/>
                </a:lnTo>
                <a:lnTo>
                  <a:pt x="49152"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291" name="object 291"/>
          <p:cNvSpPr/>
          <p:nvPr/>
        </p:nvSpPr>
        <p:spPr>
          <a:xfrm>
            <a:off x="11166430" y="4350018"/>
            <a:ext cx="34290" cy="67945"/>
          </a:xfrm>
          <a:custGeom>
            <a:avLst/>
            <a:gdLst/>
            <a:ahLst/>
            <a:cxnLst/>
            <a:rect l="l" t="t" r="r" b="b"/>
            <a:pathLst>
              <a:path w="34290" h="67945">
                <a:moveTo>
                  <a:pt x="26759" y="67852"/>
                </a:moveTo>
                <a:lnTo>
                  <a:pt x="17424"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292" name="object 292"/>
          <p:cNvSpPr/>
          <p:nvPr/>
        </p:nvSpPr>
        <p:spPr>
          <a:xfrm>
            <a:off x="11162696" y="5100132"/>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293" name="object 293"/>
          <p:cNvSpPr/>
          <p:nvPr/>
        </p:nvSpPr>
        <p:spPr>
          <a:xfrm>
            <a:off x="11008987" y="6398049"/>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787"/>
                </a:lnTo>
                <a:lnTo>
                  <a:pt x="1730" y="13393"/>
                </a:lnTo>
                <a:lnTo>
                  <a:pt x="6378" y="6458"/>
                </a:lnTo>
                <a:lnTo>
                  <a:pt x="13127"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294" name="object 294"/>
          <p:cNvSpPr/>
          <p:nvPr/>
        </p:nvSpPr>
        <p:spPr>
          <a:xfrm>
            <a:off x="11157719" y="6652028"/>
            <a:ext cx="51435" cy="206375"/>
          </a:xfrm>
          <a:custGeom>
            <a:avLst/>
            <a:gdLst/>
            <a:ahLst/>
            <a:cxnLst/>
            <a:rect l="l" t="t" r="r" b="b"/>
            <a:pathLst>
              <a:path w="51434" h="206375">
                <a:moveTo>
                  <a:pt x="51029" y="205971"/>
                </a:moveTo>
                <a:lnTo>
                  <a:pt x="0" y="205971"/>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05971"/>
                </a:lnTo>
                <a:close/>
              </a:path>
            </a:pathLst>
          </a:custGeom>
          <a:solidFill>
            <a:srgbClr val="FFFFFF"/>
          </a:solidFill>
        </p:spPr>
        <p:txBody>
          <a:bodyPr wrap="square" lIns="0" tIns="0" rIns="0" bIns="0" rtlCol="0"/>
          <a:lstStyle/>
          <a:p>
            <a:endParaRPr/>
          </a:p>
        </p:txBody>
      </p:sp>
      <p:sp>
        <p:nvSpPr>
          <p:cNvPr id="295" name="object 295"/>
          <p:cNvSpPr/>
          <p:nvPr/>
        </p:nvSpPr>
        <p:spPr>
          <a:xfrm>
            <a:off x="11162699" y="4472649"/>
            <a:ext cx="41910" cy="100330"/>
          </a:xfrm>
          <a:custGeom>
            <a:avLst/>
            <a:gdLst/>
            <a:ahLst/>
            <a:cxnLst/>
            <a:rect l="l" t="t" r="r" b="b"/>
            <a:pathLst>
              <a:path w="41909"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79057"/>
                </a:lnTo>
                <a:lnTo>
                  <a:pt x="40148" y="87354"/>
                </a:lnTo>
                <a:lnTo>
                  <a:pt x="35860" y="94075"/>
                </a:lnTo>
                <a:lnTo>
                  <a:pt x="29355" y="98579"/>
                </a:lnTo>
                <a:lnTo>
                  <a:pt x="21158" y="100222"/>
                </a:lnTo>
                <a:close/>
              </a:path>
            </a:pathLst>
          </a:custGeom>
          <a:solidFill>
            <a:srgbClr val="FFFFFF"/>
          </a:solidFill>
        </p:spPr>
        <p:txBody>
          <a:bodyPr wrap="square" lIns="0" tIns="0" rIns="0" bIns="0" rtlCol="0"/>
          <a:lstStyle/>
          <a:p>
            <a:endParaRPr/>
          </a:p>
        </p:txBody>
      </p:sp>
      <p:sp>
        <p:nvSpPr>
          <p:cNvPr id="296" name="object 296"/>
          <p:cNvSpPr/>
          <p:nvPr/>
        </p:nvSpPr>
        <p:spPr>
          <a:xfrm>
            <a:off x="11010234" y="5598132"/>
            <a:ext cx="41910" cy="80010"/>
          </a:xfrm>
          <a:custGeom>
            <a:avLst/>
            <a:gdLst/>
            <a:ahLst/>
            <a:cxnLst/>
            <a:rect l="l" t="t" r="r" b="b"/>
            <a:pathLst>
              <a:path w="41909" h="80010">
                <a:moveTo>
                  <a:pt x="19915" y="79680"/>
                </a:moveTo>
                <a:lnTo>
                  <a:pt x="11814" y="78036"/>
                </a:lnTo>
                <a:lnTo>
                  <a:pt x="5523" y="73533"/>
                </a:lnTo>
                <a:lnTo>
                  <a:pt x="1448" y="66811"/>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811"/>
                </a:lnTo>
                <a:lnTo>
                  <a:pt x="35239" y="73533"/>
                </a:lnTo>
                <a:lnTo>
                  <a:pt x="28306" y="78036"/>
                </a:lnTo>
                <a:lnTo>
                  <a:pt x="19915" y="79680"/>
                </a:lnTo>
                <a:close/>
              </a:path>
            </a:pathLst>
          </a:custGeom>
          <a:solidFill>
            <a:srgbClr val="FFFFFF"/>
          </a:solidFill>
        </p:spPr>
        <p:txBody>
          <a:bodyPr wrap="square" lIns="0" tIns="0" rIns="0" bIns="0" rtlCol="0"/>
          <a:lstStyle/>
          <a:p>
            <a:endParaRPr/>
          </a:p>
        </p:txBody>
      </p:sp>
      <p:sp>
        <p:nvSpPr>
          <p:cNvPr id="297" name="object 297"/>
          <p:cNvSpPr/>
          <p:nvPr/>
        </p:nvSpPr>
        <p:spPr>
          <a:xfrm>
            <a:off x="11008990" y="5188525"/>
            <a:ext cx="42545" cy="120650"/>
          </a:xfrm>
          <a:custGeom>
            <a:avLst/>
            <a:gdLst/>
            <a:ahLst/>
            <a:cxnLst/>
            <a:rect l="l" t="t" r="r" b="b"/>
            <a:pathLst>
              <a:path w="42545" h="120650">
                <a:moveTo>
                  <a:pt x="21159" y="120142"/>
                </a:moveTo>
                <a:lnTo>
                  <a:pt x="13127" y="118499"/>
                </a:lnTo>
                <a:lnTo>
                  <a:pt x="6378" y="113995"/>
                </a:lnTo>
                <a:lnTo>
                  <a:pt x="1730" y="107274"/>
                </a:lnTo>
                <a:lnTo>
                  <a:pt x="0" y="98977"/>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298" name="object 298"/>
          <p:cNvSpPr/>
          <p:nvPr/>
        </p:nvSpPr>
        <p:spPr>
          <a:xfrm>
            <a:off x="11013347" y="4223024"/>
            <a:ext cx="34290" cy="81280"/>
          </a:xfrm>
          <a:custGeom>
            <a:avLst/>
            <a:gdLst/>
            <a:ahLst/>
            <a:cxnLst/>
            <a:rect l="l" t="t" r="r" b="b"/>
            <a:pathLst>
              <a:path w="34290" h="81279">
                <a:moveTo>
                  <a:pt x="26760" y="80925"/>
                </a:moveTo>
                <a:lnTo>
                  <a:pt x="16803" y="80925"/>
                </a:lnTo>
                <a:lnTo>
                  <a:pt x="7467" y="80925"/>
                </a:lnTo>
                <a:lnTo>
                  <a:pt x="0" y="73455"/>
                </a:lnTo>
                <a:lnTo>
                  <a:pt x="0" y="7470"/>
                </a:lnTo>
                <a:lnTo>
                  <a:pt x="7467"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299" name="object 299"/>
          <p:cNvSpPr/>
          <p:nvPr/>
        </p:nvSpPr>
        <p:spPr>
          <a:xfrm>
            <a:off x="11315789" y="6614676"/>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300" name="object 300"/>
          <p:cNvSpPr/>
          <p:nvPr/>
        </p:nvSpPr>
        <p:spPr>
          <a:xfrm>
            <a:off x="11010237" y="6028900"/>
            <a:ext cx="41910" cy="80645"/>
          </a:xfrm>
          <a:custGeom>
            <a:avLst/>
            <a:gdLst/>
            <a:ahLst/>
            <a:cxnLst/>
            <a:rect l="l" t="t" r="r" b="b"/>
            <a:pathLst>
              <a:path w="41909" h="80645">
                <a:moveTo>
                  <a:pt x="19915" y="80302"/>
                </a:moveTo>
                <a:lnTo>
                  <a:pt x="11814" y="78561"/>
                </a:lnTo>
                <a:lnTo>
                  <a:pt x="5523" y="73844"/>
                </a:lnTo>
                <a:lnTo>
                  <a:pt x="1448" y="66909"/>
                </a:lnTo>
                <a:lnTo>
                  <a:pt x="0" y="58515"/>
                </a:lnTo>
                <a:lnTo>
                  <a:pt x="0" y="21165"/>
                </a:lnTo>
                <a:lnTo>
                  <a:pt x="1448" y="12868"/>
                </a:lnTo>
                <a:lnTo>
                  <a:pt x="5523" y="6147"/>
                </a:lnTo>
                <a:lnTo>
                  <a:pt x="11814" y="1643"/>
                </a:lnTo>
                <a:lnTo>
                  <a:pt x="19915" y="0"/>
                </a:lnTo>
                <a:lnTo>
                  <a:pt x="28306" y="1643"/>
                </a:lnTo>
                <a:lnTo>
                  <a:pt x="35239" y="6147"/>
                </a:lnTo>
                <a:lnTo>
                  <a:pt x="39955" y="12868"/>
                </a:lnTo>
                <a:lnTo>
                  <a:pt x="41695" y="21165"/>
                </a:lnTo>
                <a:lnTo>
                  <a:pt x="41695" y="58515"/>
                </a:lnTo>
                <a:lnTo>
                  <a:pt x="39955" y="66909"/>
                </a:lnTo>
                <a:lnTo>
                  <a:pt x="35239" y="73844"/>
                </a:lnTo>
                <a:lnTo>
                  <a:pt x="28306" y="78561"/>
                </a:lnTo>
                <a:lnTo>
                  <a:pt x="19915" y="80302"/>
                </a:lnTo>
                <a:close/>
              </a:path>
            </a:pathLst>
          </a:custGeom>
          <a:solidFill>
            <a:srgbClr val="FFFFFF"/>
          </a:solidFill>
        </p:spPr>
        <p:txBody>
          <a:bodyPr wrap="square" lIns="0" tIns="0" rIns="0" bIns="0" rtlCol="0"/>
          <a:lstStyle/>
          <a:p>
            <a:endParaRPr/>
          </a:p>
        </p:txBody>
      </p:sp>
      <p:sp>
        <p:nvSpPr>
          <p:cNvPr id="301" name="object 301"/>
          <p:cNvSpPr/>
          <p:nvPr/>
        </p:nvSpPr>
        <p:spPr>
          <a:xfrm>
            <a:off x="11008993" y="4364953"/>
            <a:ext cx="42545" cy="120650"/>
          </a:xfrm>
          <a:custGeom>
            <a:avLst/>
            <a:gdLst/>
            <a:ahLst/>
            <a:cxnLst/>
            <a:rect l="l" t="t" r="r" b="b"/>
            <a:pathLst>
              <a:path w="42545" h="120650">
                <a:moveTo>
                  <a:pt x="21159" y="120142"/>
                </a:moveTo>
                <a:lnTo>
                  <a:pt x="13127" y="118401"/>
                </a:lnTo>
                <a:lnTo>
                  <a:pt x="6378" y="113684"/>
                </a:lnTo>
                <a:lnTo>
                  <a:pt x="1730" y="106749"/>
                </a:lnTo>
                <a:lnTo>
                  <a:pt x="0" y="98355"/>
                </a:lnTo>
                <a:lnTo>
                  <a:pt x="0" y="21165"/>
                </a:lnTo>
                <a:lnTo>
                  <a:pt x="1730" y="12868"/>
                </a:lnTo>
                <a:lnTo>
                  <a:pt x="6378" y="6147"/>
                </a:lnTo>
                <a:lnTo>
                  <a:pt x="13127" y="1643"/>
                </a:lnTo>
                <a:lnTo>
                  <a:pt x="21159" y="0"/>
                </a:lnTo>
                <a:lnTo>
                  <a:pt x="29453" y="1643"/>
                </a:lnTo>
                <a:lnTo>
                  <a:pt x="36172" y="6147"/>
                </a:lnTo>
                <a:lnTo>
                  <a:pt x="40674" y="12868"/>
                </a:lnTo>
                <a:lnTo>
                  <a:pt x="42318" y="21165"/>
                </a:lnTo>
                <a:lnTo>
                  <a:pt x="42318" y="98355"/>
                </a:lnTo>
                <a:lnTo>
                  <a:pt x="40674" y="106749"/>
                </a:lnTo>
                <a:lnTo>
                  <a:pt x="36172" y="113684"/>
                </a:lnTo>
                <a:lnTo>
                  <a:pt x="29453" y="118401"/>
                </a:lnTo>
                <a:lnTo>
                  <a:pt x="21159" y="120142"/>
                </a:lnTo>
                <a:close/>
              </a:path>
            </a:pathLst>
          </a:custGeom>
          <a:solidFill>
            <a:srgbClr val="FFFFFF"/>
          </a:solidFill>
        </p:spPr>
        <p:txBody>
          <a:bodyPr wrap="square" lIns="0" tIns="0" rIns="0" bIns="0" rtlCol="0"/>
          <a:lstStyle/>
          <a:p>
            <a:endParaRPr/>
          </a:p>
        </p:txBody>
      </p:sp>
      <p:sp>
        <p:nvSpPr>
          <p:cNvPr id="302" name="object 302"/>
          <p:cNvSpPr/>
          <p:nvPr/>
        </p:nvSpPr>
        <p:spPr>
          <a:xfrm>
            <a:off x="11013350" y="5494793"/>
            <a:ext cx="34925" cy="53975"/>
          </a:xfrm>
          <a:custGeom>
            <a:avLst/>
            <a:gdLst/>
            <a:ahLst/>
            <a:cxnLst/>
            <a:rect l="l" t="t" r="r" b="b"/>
            <a:pathLst>
              <a:path w="34925" h="53975">
                <a:moveTo>
                  <a:pt x="26760" y="53535"/>
                </a:moveTo>
                <a:lnTo>
                  <a:pt x="7467" y="53535"/>
                </a:lnTo>
                <a:lnTo>
                  <a:pt x="0" y="45442"/>
                </a:lnTo>
                <a:lnTo>
                  <a:pt x="0" y="7470"/>
                </a:lnTo>
                <a:lnTo>
                  <a:pt x="7467" y="0"/>
                </a:lnTo>
                <a:lnTo>
                  <a:pt x="17425" y="0"/>
                </a:lnTo>
                <a:lnTo>
                  <a:pt x="26760" y="0"/>
                </a:lnTo>
                <a:lnTo>
                  <a:pt x="34850" y="7470"/>
                </a:lnTo>
                <a:lnTo>
                  <a:pt x="34850" y="45442"/>
                </a:lnTo>
                <a:lnTo>
                  <a:pt x="26760" y="53535"/>
                </a:lnTo>
                <a:close/>
              </a:path>
            </a:pathLst>
          </a:custGeom>
          <a:solidFill>
            <a:srgbClr val="FFFFFF"/>
          </a:solidFill>
        </p:spPr>
        <p:txBody>
          <a:bodyPr wrap="square" lIns="0" tIns="0" rIns="0" bIns="0" rtlCol="0"/>
          <a:lstStyle/>
          <a:p>
            <a:endParaRPr/>
          </a:p>
        </p:txBody>
      </p:sp>
      <p:sp>
        <p:nvSpPr>
          <p:cNvPr id="303" name="object 303"/>
          <p:cNvSpPr/>
          <p:nvPr/>
        </p:nvSpPr>
        <p:spPr>
          <a:xfrm>
            <a:off x="11315793" y="4580960"/>
            <a:ext cx="41910" cy="80645"/>
          </a:xfrm>
          <a:custGeom>
            <a:avLst/>
            <a:gdLst/>
            <a:ahLst/>
            <a:cxnLst/>
            <a:rect l="l" t="t" r="r" b="b"/>
            <a:pathLst>
              <a:path w="41909" h="80645">
                <a:moveTo>
                  <a:pt x="21158" y="80302"/>
                </a:moveTo>
                <a:lnTo>
                  <a:pt x="12864" y="78658"/>
                </a:lnTo>
                <a:lnTo>
                  <a:pt x="6145" y="74155"/>
                </a:lnTo>
                <a:lnTo>
                  <a:pt x="1643" y="67434"/>
                </a:lnTo>
                <a:lnTo>
                  <a:pt x="0" y="59137"/>
                </a:lnTo>
                <a:lnTo>
                  <a:pt x="0" y="21787"/>
                </a:lnTo>
                <a:lnTo>
                  <a:pt x="1643" y="13393"/>
                </a:lnTo>
                <a:lnTo>
                  <a:pt x="6145" y="6458"/>
                </a:lnTo>
                <a:lnTo>
                  <a:pt x="12864" y="1741"/>
                </a:lnTo>
                <a:lnTo>
                  <a:pt x="21158" y="0"/>
                </a:lnTo>
                <a:lnTo>
                  <a:pt x="29355" y="1741"/>
                </a:lnTo>
                <a:lnTo>
                  <a:pt x="35860" y="6458"/>
                </a:lnTo>
                <a:lnTo>
                  <a:pt x="40148" y="13393"/>
                </a:lnTo>
                <a:lnTo>
                  <a:pt x="41694" y="21787"/>
                </a:lnTo>
                <a:lnTo>
                  <a:pt x="41694" y="59137"/>
                </a:lnTo>
                <a:lnTo>
                  <a:pt x="40148" y="67434"/>
                </a:lnTo>
                <a:lnTo>
                  <a:pt x="35860" y="74155"/>
                </a:lnTo>
                <a:lnTo>
                  <a:pt x="29355" y="78658"/>
                </a:lnTo>
                <a:lnTo>
                  <a:pt x="21158" y="80302"/>
                </a:lnTo>
                <a:close/>
              </a:path>
            </a:pathLst>
          </a:custGeom>
          <a:solidFill>
            <a:srgbClr val="FFFFFF"/>
          </a:solidFill>
        </p:spPr>
        <p:txBody>
          <a:bodyPr wrap="square" lIns="0" tIns="0" rIns="0" bIns="0" rtlCol="0"/>
          <a:lstStyle/>
          <a:p>
            <a:endParaRPr/>
          </a:p>
        </p:txBody>
      </p:sp>
      <p:sp>
        <p:nvSpPr>
          <p:cNvPr id="304" name="object 304"/>
          <p:cNvSpPr/>
          <p:nvPr/>
        </p:nvSpPr>
        <p:spPr>
          <a:xfrm>
            <a:off x="11319527" y="4477623"/>
            <a:ext cx="34290" cy="54610"/>
          </a:xfrm>
          <a:custGeom>
            <a:avLst/>
            <a:gdLst/>
            <a:ahLst/>
            <a:cxnLst/>
            <a:rect l="l" t="t" r="r" b="b"/>
            <a:pathLst>
              <a:path w="34290" h="54610">
                <a:moveTo>
                  <a:pt x="27381" y="54157"/>
                </a:moveTo>
                <a:lnTo>
                  <a:pt x="17424" y="54157"/>
                </a:lnTo>
                <a:lnTo>
                  <a:pt x="8089" y="54157"/>
                </a:lnTo>
                <a:lnTo>
                  <a:pt x="0" y="46065"/>
                </a:lnTo>
                <a:lnTo>
                  <a:pt x="0" y="8092"/>
                </a:lnTo>
                <a:lnTo>
                  <a:pt x="8089" y="0"/>
                </a:lnTo>
                <a:lnTo>
                  <a:pt x="27381" y="0"/>
                </a:lnTo>
                <a:lnTo>
                  <a:pt x="34226" y="8092"/>
                </a:lnTo>
                <a:lnTo>
                  <a:pt x="34226" y="46065"/>
                </a:lnTo>
                <a:lnTo>
                  <a:pt x="27381" y="54157"/>
                </a:lnTo>
                <a:close/>
              </a:path>
            </a:pathLst>
          </a:custGeom>
          <a:solidFill>
            <a:srgbClr val="FFFFFF"/>
          </a:solidFill>
        </p:spPr>
        <p:txBody>
          <a:bodyPr wrap="square" lIns="0" tIns="0" rIns="0" bIns="0" rtlCol="0"/>
          <a:lstStyle/>
          <a:p>
            <a:endParaRPr/>
          </a:p>
        </p:txBody>
      </p:sp>
      <p:sp>
        <p:nvSpPr>
          <p:cNvPr id="305" name="object 305"/>
          <p:cNvSpPr/>
          <p:nvPr/>
        </p:nvSpPr>
        <p:spPr>
          <a:xfrm>
            <a:off x="11315794" y="5381496"/>
            <a:ext cx="43180" cy="120650"/>
          </a:xfrm>
          <a:custGeom>
            <a:avLst/>
            <a:gdLst/>
            <a:ahLst/>
            <a:cxnLst/>
            <a:rect l="l" t="t" r="r" b="b"/>
            <a:pathLst>
              <a:path w="43179"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98977"/>
                </a:lnTo>
                <a:lnTo>
                  <a:pt x="41198" y="107011"/>
                </a:lnTo>
                <a:lnTo>
                  <a:pt x="36482" y="113762"/>
                </a:lnTo>
                <a:lnTo>
                  <a:pt x="29549" y="118411"/>
                </a:lnTo>
                <a:lnTo>
                  <a:pt x="21158" y="120142"/>
                </a:lnTo>
                <a:close/>
              </a:path>
            </a:pathLst>
          </a:custGeom>
          <a:solidFill>
            <a:srgbClr val="FFFFFF"/>
          </a:solidFill>
        </p:spPr>
        <p:txBody>
          <a:bodyPr wrap="square" lIns="0" tIns="0" rIns="0" bIns="0" rtlCol="0"/>
          <a:lstStyle/>
          <a:p>
            <a:endParaRPr/>
          </a:p>
        </p:txBody>
      </p:sp>
      <p:sp>
        <p:nvSpPr>
          <p:cNvPr id="306" name="object 306"/>
          <p:cNvSpPr/>
          <p:nvPr/>
        </p:nvSpPr>
        <p:spPr>
          <a:xfrm>
            <a:off x="11311433" y="4702974"/>
            <a:ext cx="50800" cy="389255"/>
          </a:xfrm>
          <a:custGeom>
            <a:avLst/>
            <a:gdLst/>
            <a:ahLst/>
            <a:cxnLst/>
            <a:rect l="l" t="t" r="r" b="b"/>
            <a:pathLst>
              <a:path w="50800" h="389254">
                <a:moveTo>
                  <a:pt x="46050" y="330542"/>
                </a:moveTo>
                <a:lnTo>
                  <a:pt x="44500" y="322249"/>
                </a:lnTo>
                <a:lnTo>
                  <a:pt x="40220" y="315531"/>
                </a:lnTo>
                <a:lnTo>
                  <a:pt x="33705" y="311023"/>
                </a:lnTo>
                <a:lnTo>
                  <a:pt x="25514" y="309384"/>
                </a:lnTo>
                <a:lnTo>
                  <a:pt x="17221" y="311023"/>
                </a:lnTo>
                <a:lnTo>
                  <a:pt x="10502" y="315531"/>
                </a:lnTo>
                <a:lnTo>
                  <a:pt x="5994" y="322249"/>
                </a:lnTo>
                <a:lnTo>
                  <a:pt x="4356" y="330542"/>
                </a:lnTo>
                <a:lnTo>
                  <a:pt x="4356" y="367893"/>
                </a:lnTo>
                <a:lnTo>
                  <a:pt x="5994" y="376199"/>
                </a:lnTo>
                <a:lnTo>
                  <a:pt x="10502" y="382917"/>
                </a:lnTo>
                <a:lnTo>
                  <a:pt x="17221" y="387426"/>
                </a:lnTo>
                <a:lnTo>
                  <a:pt x="25514" y="389064"/>
                </a:lnTo>
                <a:lnTo>
                  <a:pt x="33705" y="387426"/>
                </a:lnTo>
                <a:lnTo>
                  <a:pt x="40220" y="382917"/>
                </a:lnTo>
                <a:lnTo>
                  <a:pt x="44500" y="376199"/>
                </a:lnTo>
                <a:lnTo>
                  <a:pt x="46050" y="367893"/>
                </a:lnTo>
                <a:lnTo>
                  <a:pt x="46050" y="330542"/>
                </a:lnTo>
                <a:close/>
              </a:path>
              <a:path w="50800" h="389254">
                <a:moveTo>
                  <a:pt x="50406" y="26149"/>
                </a:moveTo>
                <a:lnTo>
                  <a:pt x="48526" y="16014"/>
                </a:lnTo>
                <a:lnTo>
                  <a:pt x="43332" y="7708"/>
                </a:lnTo>
                <a:lnTo>
                  <a:pt x="35445" y="2070"/>
                </a:lnTo>
                <a:lnTo>
                  <a:pt x="25514" y="0"/>
                </a:lnTo>
                <a:lnTo>
                  <a:pt x="15494" y="2070"/>
                </a:lnTo>
                <a:lnTo>
                  <a:pt x="7391" y="7708"/>
                </a:lnTo>
                <a:lnTo>
                  <a:pt x="1968" y="16014"/>
                </a:lnTo>
                <a:lnTo>
                  <a:pt x="0" y="26149"/>
                </a:lnTo>
                <a:lnTo>
                  <a:pt x="0" y="241528"/>
                </a:lnTo>
                <a:lnTo>
                  <a:pt x="1968" y="251561"/>
                </a:lnTo>
                <a:lnTo>
                  <a:pt x="7391" y="259664"/>
                </a:lnTo>
                <a:lnTo>
                  <a:pt x="15494" y="265074"/>
                </a:lnTo>
                <a:lnTo>
                  <a:pt x="25514" y="267055"/>
                </a:lnTo>
                <a:lnTo>
                  <a:pt x="35445" y="265074"/>
                </a:lnTo>
                <a:lnTo>
                  <a:pt x="43332" y="259664"/>
                </a:lnTo>
                <a:lnTo>
                  <a:pt x="48526" y="251561"/>
                </a:lnTo>
                <a:lnTo>
                  <a:pt x="50406" y="241528"/>
                </a:lnTo>
                <a:lnTo>
                  <a:pt x="50406" y="26149"/>
                </a:lnTo>
                <a:close/>
              </a:path>
            </a:pathLst>
          </a:custGeom>
          <a:solidFill>
            <a:srgbClr val="FFFFFF"/>
          </a:solidFill>
        </p:spPr>
        <p:txBody>
          <a:bodyPr wrap="square" lIns="0" tIns="0" rIns="0" bIns="0" rtlCol="0"/>
          <a:lstStyle/>
          <a:p>
            <a:endParaRPr/>
          </a:p>
        </p:txBody>
      </p:sp>
      <p:sp>
        <p:nvSpPr>
          <p:cNvPr id="307" name="object 307"/>
          <p:cNvSpPr/>
          <p:nvPr/>
        </p:nvSpPr>
        <p:spPr>
          <a:xfrm>
            <a:off x="11311440" y="6736681"/>
            <a:ext cx="50800" cy="121920"/>
          </a:xfrm>
          <a:custGeom>
            <a:avLst/>
            <a:gdLst/>
            <a:ahLst/>
            <a:cxnLst/>
            <a:rect l="l" t="t" r="r" b="b"/>
            <a:pathLst>
              <a:path w="50800" h="121920">
                <a:moveTo>
                  <a:pt x="50406" y="121319"/>
                </a:moveTo>
                <a:lnTo>
                  <a:pt x="0" y="121319"/>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121319"/>
                </a:lnTo>
                <a:close/>
              </a:path>
            </a:pathLst>
          </a:custGeom>
          <a:solidFill>
            <a:srgbClr val="FFFFFF"/>
          </a:solidFill>
        </p:spPr>
        <p:txBody>
          <a:bodyPr wrap="square" lIns="0" tIns="0" rIns="0" bIns="0" rtlCol="0"/>
          <a:lstStyle/>
          <a:p>
            <a:endParaRPr/>
          </a:p>
        </p:txBody>
      </p:sp>
      <p:sp>
        <p:nvSpPr>
          <p:cNvPr id="308" name="object 308"/>
          <p:cNvSpPr/>
          <p:nvPr/>
        </p:nvSpPr>
        <p:spPr>
          <a:xfrm>
            <a:off x="11320153" y="5239563"/>
            <a:ext cx="34290" cy="81280"/>
          </a:xfrm>
          <a:custGeom>
            <a:avLst/>
            <a:gdLst/>
            <a:ahLst/>
            <a:cxnLst/>
            <a:rect l="l" t="t" r="r" b="b"/>
            <a:pathLst>
              <a:path w="34290" h="81279">
                <a:moveTo>
                  <a:pt x="26759" y="80925"/>
                </a:moveTo>
                <a:lnTo>
                  <a:pt x="7467" y="80925"/>
                </a:lnTo>
                <a:lnTo>
                  <a:pt x="0" y="73455"/>
                </a:lnTo>
                <a:lnTo>
                  <a:pt x="0" y="7470"/>
                </a:lnTo>
                <a:lnTo>
                  <a:pt x="7467" y="0"/>
                </a:lnTo>
                <a:lnTo>
                  <a:pt x="16802"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09" name="object 309"/>
          <p:cNvSpPr/>
          <p:nvPr/>
        </p:nvSpPr>
        <p:spPr>
          <a:xfrm>
            <a:off x="11316420" y="6205063"/>
            <a:ext cx="42545" cy="120650"/>
          </a:xfrm>
          <a:custGeom>
            <a:avLst/>
            <a:gdLst/>
            <a:ahLst/>
            <a:cxnLst/>
            <a:rect l="l" t="t" r="r" b="b"/>
            <a:pathLst>
              <a:path w="42545" h="120650">
                <a:moveTo>
                  <a:pt x="20536" y="120142"/>
                </a:moveTo>
                <a:lnTo>
                  <a:pt x="12339" y="118499"/>
                </a:lnTo>
                <a:lnTo>
                  <a:pt x="5834" y="113995"/>
                </a:lnTo>
                <a:lnTo>
                  <a:pt x="1546" y="107274"/>
                </a:lnTo>
                <a:lnTo>
                  <a:pt x="0" y="98977"/>
                </a:lnTo>
                <a:lnTo>
                  <a:pt x="0" y="21787"/>
                </a:lnTo>
                <a:lnTo>
                  <a:pt x="1546" y="13393"/>
                </a:lnTo>
                <a:lnTo>
                  <a:pt x="5834" y="6458"/>
                </a:lnTo>
                <a:lnTo>
                  <a:pt x="12339" y="1741"/>
                </a:lnTo>
                <a:lnTo>
                  <a:pt x="20536" y="0"/>
                </a:lnTo>
                <a:lnTo>
                  <a:pt x="28927" y="1741"/>
                </a:lnTo>
                <a:lnTo>
                  <a:pt x="35860" y="6458"/>
                </a:lnTo>
                <a:lnTo>
                  <a:pt x="40576" y="13393"/>
                </a:lnTo>
                <a:lnTo>
                  <a:pt x="42316" y="21787"/>
                </a:lnTo>
                <a:lnTo>
                  <a:pt x="42316" y="98977"/>
                </a:lnTo>
                <a:lnTo>
                  <a:pt x="40576" y="107274"/>
                </a:lnTo>
                <a:lnTo>
                  <a:pt x="35860" y="113995"/>
                </a:lnTo>
                <a:lnTo>
                  <a:pt x="28927" y="118499"/>
                </a:lnTo>
                <a:lnTo>
                  <a:pt x="20536" y="120142"/>
                </a:lnTo>
                <a:close/>
              </a:path>
            </a:pathLst>
          </a:custGeom>
          <a:solidFill>
            <a:srgbClr val="FFFFFF"/>
          </a:solidFill>
        </p:spPr>
        <p:txBody>
          <a:bodyPr wrap="square" lIns="0" tIns="0" rIns="0" bIns="0" rtlCol="0"/>
          <a:lstStyle/>
          <a:p>
            <a:endParaRPr/>
          </a:p>
        </p:txBody>
      </p:sp>
      <p:sp>
        <p:nvSpPr>
          <p:cNvPr id="310" name="object 310"/>
          <p:cNvSpPr/>
          <p:nvPr/>
        </p:nvSpPr>
        <p:spPr>
          <a:xfrm>
            <a:off x="11163333" y="5489807"/>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311" name="object 311"/>
          <p:cNvSpPr/>
          <p:nvPr/>
        </p:nvSpPr>
        <p:spPr>
          <a:xfrm>
            <a:off x="11319533" y="5141829"/>
            <a:ext cx="34290" cy="53975"/>
          </a:xfrm>
          <a:custGeom>
            <a:avLst/>
            <a:gdLst/>
            <a:ahLst/>
            <a:cxnLst/>
            <a:rect l="l" t="t" r="r" b="b"/>
            <a:pathLst>
              <a:path w="34290" h="53975">
                <a:moveTo>
                  <a:pt x="27381" y="53535"/>
                </a:moveTo>
                <a:lnTo>
                  <a:pt x="8089" y="53535"/>
                </a:lnTo>
                <a:lnTo>
                  <a:pt x="0" y="46065"/>
                </a:lnTo>
                <a:lnTo>
                  <a:pt x="0" y="8092"/>
                </a:lnTo>
                <a:lnTo>
                  <a:pt x="8089" y="0"/>
                </a:lnTo>
                <a:lnTo>
                  <a:pt x="17424"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312" name="object 312"/>
          <p:cNvSpPr/>
          <p:nvPr/>
        </p:nvSpPr>
        <p:spPr>
          <a:xfrm>
            <a:off x="11163334" y="6117289"/>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313" name="object 313"/>
          <p:cNvSpPr/>
          <p:nvPr/>
        </p:nvSpPr>
        <p:spPr>
          <a:xfrm>
            <a:off x="11166437" y="5255755"/>
            <a:ext cx="34925" cy="179070"/>
          </a:xfrm>
          <a:custGeom>
            <a:avLst/>
            <a:gdLst/>
            <a:ahLst/>
            <a:cxnLst/>
            <a:rect l="l" t="t" r="r" b="b"/>
            <a:pathLst>
              <a:path w="34925" h="179070">
                <a:moveTo>
                  <a:pt x="34226" y="7467"/>
                </a:moveTo>
                <a:lnTo>
                  <a:pt x="26758" y="0"/>
                </a:lnTo>
                <a:lnTo>
                  <a:pt x="17424" y="0"/>
                </a:lnTo>
                <a:lnTo>
                  <a:pt x="7467" y="0"/>
                </a:lnTo>
                <a:lnTo>
                  <a:pt x="0" y="7467"/>
                </a:lnTo>
                <a:lnTo>
                  <a:pt x="0" y="59753"/>
                </a:lnTo>
                <a:lnTo>
                  <a:pt x="7467" y="67221"/>
                </a:lnTo>
                <a:lnTo>
                  <a:pt x="26758" y="67221"/>
                </a:lnTo>
                <a:lnTo>
                  <a:pt x="34226" y="59753"/>
                </a:lnTo>
                <a:lnTo>
                  <a:pt x="34226" y="7467"/>
                </a:lnTo>
                <a:close/>
              </a:path>
              <a:path w="34925" h="179070">
                <a:moveTo>
                  <a:pt x="34848" y="118897"/>
                </a:moveTo>
                <a:lnTo>
                  <a:pt x="26758" y="111429"/>
                </a:lnTo>
                <a:lnTo>
                  <a:pt x="17424" y="111429"/>
                </a:lnTo>
                <a:lnTo>
                  <a:pt x="7467" y="111429"/>
                </a:lnTo>
                <a:lnTo>
                  <a:pt x="622" y="118897"/>
                </a:lnTo>
                <a:lnTo>
                  <a:pt x="622" y="171183"/>
                </a:lnTo>
                <a:lnTo>
                  <a:pt x="7467" y="178650"/>
                </a:lnTo>
                <a:lnTo>
                  <a:pt x="26758" y="178650"/>
                </a:lnTo>
                <a:lnTo>
                  <a:pt x="34848" y="171183"/>
                </a:lnTo>
                <a:lnTo>
                  <a:pt x="34848" y="118897"/>
                </a:lnTo>
                <a:close/>
              </a:path>
            </a:pathLst>
          </a:custGeom>
          <a:solidFill>
            <a:srgbClr val="FFFFFF"/>
          </a:solidFill>
        </p:spPr>
        <p:txBody>
          <a:bodyPr wrap="square" lIns="0" tIns="0" rIns="0" bIns="0" rtlCol="0"/>
          <a:lstStyle/>
          <a:p>
            <a:endParaRPr/>
          </a:p>
        </p:txBody>
      </p:sp>
      <p:sp>
        <p:nvSpPr>
          <p:cNvPr id="314" name="object 314"/>
          <p:cNvSpPr/>
          <p:nvPr/>
        </p:nvSpPr>
        <p:spPr>
          <a:xfrm>
            <a:off x="11167071" y="6272290"/>
            <a:ext cx="34290" cy="67310"/>
          </a:xfrm>
          <a:custGeom>
            <a:avLst/>
            <a:gdLst/>
            <a:ahLst/>
            <a:cxnLst/>
            <a:rect l="l" t="t" r="r" b="b"/>
            <a:pathLst>
              <a:path w="34290" h="67310">
                <a:moveTo>
                  <a:pt x="26136" y="67230"/>
                </a:moveTo>
                <a:lnTo>
                  <a:pt x="16802" y="67230"/>
                </a:lnTo>
                <a:lnTo>
                  <a:pt x="6845" y="67230"/>
                </a:lnTo>
                <a:lnTo>
                  <a:pt x="0" y="5976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315" name="object 315"/>
          <p:cNvSpPr/>
          <p:nvPr/>
        </p:nvSpPr>
        <p:spPr>
          <a:xfrm>
            <a:off x="11162716" y="6506350"/>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316" name="object 316"/>
          <p:cNvSpPr/>
          <p:nvPr/>
        </p:nvSpPr>
        <p:spPr>
          <a:xfrm>
            <a:off x="11166450" y="638371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317" name="object 317"/>
          <p:cNvSpPr/>
          <p:nvPr/>
        </p:nvSpPr>
        <p:spPr>
          <a:xfrm>
            <a:off x="11158361" y="56348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318" name="object 318"/>
          <p:cNvSpPr/>
          <p:nvPr/>
        </p:nvSpPr>
        <p:spPr>
          <a:xfrm>
            <a:off x="11013364" y="5369660"/>
            <a:ext cx="34290" cy="81280"/>
          </a:xfrm>
          <a:custGeom>
            <a:avLst/>
            <a:gdLst/>
            <a:ahLst/>
            <a:cxnLst/>
            <a:rect l="l" t="t" r="r" b="b"/>
            <a:pathLst>
              <a:path w="34290" h="81279">
                <a:moveTo>
                  <a:pt x="26760" y="80925"/>
                </a:moveTo>
                <a:lnTo>
                  <a:pt x="7467" y="80925"/>
                </a:lnTo>
                <a:lnTo>
                  <a:pt x="0" y="73455"/>
                </a:lnTo>
                <a:lnTo>
                  <a:pt x="0" y="7470"/>
                </a:lnTo>
                <a:lnTo>
                  <a:pt x="7467" y="0"/>
                </a:lnTo>
                <a:lnTo>
                  <a:pt x="16803"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319" name="object 319"/>
          <p:cNvSpPr/>
          <p:nvPr/>
        </p:nvSpPr>
        <p:spPr>
          <a:xfrm>
            <a:off x="10707191" y="5494782"/>
            <a:ext cx="34925" cy="53975"/>
          </a:xfrm>
          <a:custGeom>
            <a:avLst/>
            <a:gdLst/>
            <a:ahLst/>
            <a:cxnLst/>
            <a:rect l="l" t="t" r="r" b="b"/>
            <a:pathLst>
              <a:path w="34925" h="53975">
                <a:moveTo>
                  <a:pt x="27381" y="53535"/>
                </a:moveTo>
                <a:lnTo>
                  <a:pt x="8089" y="53535"/>
                </a:lnTo>
                <a:lnTo>
                  <a:pt x="0" y="45442"/>
                </a:lnTo>
                <a:lnTo>
                  <a:pt x="0" y="7470"/>
                </a:lnTo>
                <a:lnTo>
                  <a:pt x="8089" y="0"/>
                </a:lnTo>
                <a:lnTo>
                  <a:pt x="18046" y="0"/>
                </a:lnTo>
                <a:lnTo>
                  <a:pt x="27381" y="0"/>
                </a:lnTo>
                <a:lnTo>
                  <a:pt x="34849" y="7470"/>
                </a:lnTo>
                <a:lnTo>
                  <a:pt x="34849" y="45442"/>
                </a:lnTo>
                <a:lnTo>
                  <a:pt x="27381" y="53535"/>
                </a:lnTo>
                <a:close/>
              </a:path>
            </a:pathLst>
          </a:custGeom>
          <a:solidFill>
            <a:srgbClr val="FFFFFF"/>
          </a:solidFill>
        </p:spPr>
        <p:txBody>
          <a:bodyPr wrap="square" lIns="0" tIns="0" rIns="0" bIns="0" rtlCol="0"/>
          <a:lstStyle/>
          <a:p>
            <a:endParaRPr/>
          </a:p>
        </p:txBody>
      </p:sp>
      <p:sp>
        <p:nvSpPr>
          <p:cNvPr id="320" name="object 320"/>
          <p:cNvSpPr/>
          <p:nvPr/>
        </p:nvSpPr>
        <p:spPr>
          <a:xfrm>
            <a:off x="10703458" y="5598117"/>
            <a:ext cx="41910" cy="80010"/>
          </a:xfrm>
          <a:custGeom>
            <a:avLst/>
            <a:gdLst/>
            <a:ahLst/>
            <a:cxnLst/>
            <a:rect l="l" t="t" r="r" b="b"/>
            <a:pathLst>
              <a:path w="41909" h="80010">
                <a:moveTo>
                  <a:pt x="21780" y="79680"/>
                </a:moveTo>
                <a:lnTo>
                  <a:pt x="13389" y="78036"/>
                </a:lnTo>
                <a:lnTo>
                  <a:pt x="6456" y="73533"/>
                </a:lnTo>
                <a:lnTo>
                  <a:pt x="1740" y="66811"/>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811"/>
                </a:lnTo>
                <a:lnTo>
                  <a:pt x="36171" y="73533"/>
                </a:lnTo>
                <a:lnTo>
                  <a:pt x="29880" y="78036"/>
                </a:lnTo>
                <a:lnTo>
                  <a:pt x="21780" y="79680"/>
                </a:lnTo>
                <a:close/>
              </a:path>
            </a:pathLst>
          </a:custGeom>
          <a:solidFill>
            <a:srgbClr val="FFFFFF"/>
          </a:solidFill>
        </p:spPr>
        <p:txBody>
          <a:bodyPr wrap="square" lIns="0" tIns="0" rIns="0" bIns="0" rtlCol="0"/>
          <a:lstStyle/>
          <a:p>
            <a:endParaRPr/>
          </a:p>
        </p:txBody>
      </p:sp>
      <p:sp>
        <p:nvSpPr>
          <p:cNvPr id="321" name="object 321"/>
          <p:cNvSpPr/>
          <p:nvPr/>
        </p:nvSpPr>
        <p:spPr>
          <a:xfrm>
            <a:off x="10702836" y="436494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322" name="object 322"/>
          <p:cNvSpPr/>
          <p:nvPr/>
        </p:nvSpPr>
        <p:spPr>
          <a:xfrm>
            <a:off x="10706571" y="4223009"/>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23" name="object 323"/>
          <p:cNvSpPr/>
          <p:nvPr/>
        </p:nvSpPr>
        <p:spPr>
          <a:xfrm>
            <a:off x="10702838" y="518850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24" name="object 324"/>
          <p:cNvSpPr/>
          <p:nvPr/>
        </p:nvSpPr>
        <p:spPr>
          <a:xfrm>
            <a:off x="10706572" y="5369656"/>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325" name="object 325"/>
          <p:cNvSpPr/>
          <p:nvPr/>
        </p:nvSpPr>
        <p:spPr>
          <a:xfrm>
            <a:off x="10702839" y="639802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26" name="object 326"/>
          <p:cNvSpPr/>
          <p:nvPr/>
        </p:nvSpPr>
        <p:spPr>
          <a:xfrm>
            <a:off x="10703462" y="602888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327" name="object 327"/>
          <p:cNvSpPr/>
          <p:nvPr/>
        </p:nvSpPr>
        <p:spPr>
          <a:xfrm>
            <a:off x="10550376" y="6117279"/>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328" name="object 328"/>
          <p:cNvSpPr/>
          <p:nvPr/>
        </p:nvSpPr>
        <p:spPr>
          <a:xfrm>
            <a:off x="10698485" y="4533634"/>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329" name="object 329"/>
          <p:cNvSpPr/>
          <p:nvPr/>
        </p:nvSpPr>
        <p:spPr>
          <a:xfrm>
            <a:off x="10707199" y="6158363"/>
            <a:ext cx="34925" cy="54610"/>
          </a:xfrm>
          <a:custGeom>
            <a:avLst/>
            <a:gdLst/>
            <a:ahLst/>
            <a:cxnLst/>
            <a:rect l="l" t="t" r="r" b="b"/>
            <a:pathLst>
              <a:path w="34925" h="54610">
                <a:moveTo>
                  <a:pt x="27381"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7381" y="0"/>
                </a:lnTo>
                <a:lnTo>
                  <a:pt x="34849" y="8092"/>
                </a:lnTo>
                <a:lnTo>
                  <a:pt x="34849" y="46065"/>
                </a:lnTo>
                <a:lnTo>
                  <a:pt x="27381" y="54157"/>
                </a:lnTo>
                <a:close/>
              </a:path>
            </a:pathLst>
          </a:custGeom>
          <a:solidFill>
            <a:srgbClr val="FFFFFF"/>
          </a:solidFill>
        </p:spPr>
        <p:txBody>
          <a:bodyPr wrap="square" lIns="0" tIns="0" rIns="0" bIns="0" rtlCol="0"/>
          <a:lstStyle/>
          <a:p>
            <a:endParaRPr/>
          </a:p>
        </p:txBody>
      </p:sp>
      <p:sp>
        <p:nvSpPr>
          <p:cNvPr id="330" name="object 330"/>
          <p:cNvSpPr/>
          <p:nvPr/>
        </p:nvSpPr>
        <p:spPr>
          <a:xfrm>
            <a:off x="10554112" y="6272280"/>
            <a:ext cx="34290" cy="67310"/>
          </a:xfrm>
          <a:custGeom>
            <a:avLst/>
            <a:gdLst/>
            <a:ahLst/>
            <a:cxnLst/>
            <a:rect l="l" t="t" r="r" b="b"/>
            <a:pathLst>
              <a:path w="34290" h="67310">
                <a:moveTo>
                  <a:pt x="27381" y="67230"/>
                </a:moveTo>
                <a:lnTo>
                  <a:pt x="17424" y="67230"/>
                </a:lnTo>
                <a:lnTo>
                  <a:pt x="8089" y="67230"/>
                </a:lnTo>
                <a:lnTo>
                  <a:pt x="0" y="5976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331" name="object 331"/>
          <p:cNvSpPr/>
          <p:nvPr/>
        </p:nvSpPr>
        <p:spPr>
          <a:xfrm>
            <a:off x="10549756" y="6506340"/>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332" name="object 332"/>
          <p:cNvSpPr/>
          <p:nvPr/>
        </p:nvSpPr>
        <p:spPr>
          <a:xfrm>
            <a:off x="10698488" y="6566722"/>
            <a:ext cx="51435" cy="291465"/>
          </a:xfrm>
          <a:custGeom>
            <a:avLst/>
            <a:gdLst/>
            <a:ahLst/>
            <a:cxnLst/>
            <a:rect l="l" t="t" r="r" b="b"/>
            <a:pathLst>
              <a:path w="51434" h="291465">
                <a:moveTo>
                  <a:pt x="51029" y="291277"/>
                </a:moveTo>
                <a:lnTo>
                  <a:pt x="0" y="291277"/>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77"/>
                </a:lnTo>
                <a:close/>
              </a:path>
            </a:pathLst>
          </a:custGeom>
          <a:solidFill>
            <a:srgbClr val="FFFFFF"/>
          </a:solidFill>
        </p:spPr>
        <p:txBody>
          <a:bodyPr wrap="square" lIns="0" tIns="0" rIns="0" bIns="0" rtlCol="0"/>
          <a:lstStyle/>
          <a:p>
            <a:endParaRPr/>
          </a:p>
        </p:txBody>
      </p:sp>
      <p:sp>
        <p:nvSpPr>
          <p:cNvPr id="333" name="object 333"/>
          <p:cNvSpPr/>
          <p:nvPr/>
        </p:nvSpPr>
        <p:spPr>
          <a:xfrm>
            <a:off x="10553492" y="6383706"/>
            <a:ext cx="34290" cy="67310"/>
          </a:xfrm>
          <a:custGeom>
            <a:avLst/>
            <a:gdLst/>
            <a:ahLst/>
            <a:cxnLst/>
            <a:rect l="l" t="t" r="r" b="b"/>
            <a:pathLst>
              <a:path w="34290" h="67310">
                <a:moveTo>
                  <a:pt x="26759" y="67230"/>
                </a:moveTo>
                <a:lnTo>
                  <a:pt x="7467" y="67230"/>
                </a:lnTo>
                <a:lnTo>
                  <a:pt x="0" y="59760"/>
                </a:lnTo>
                <a:lnTo>
                  <a:pt x="0" y="4980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334" name="object 334"/>
          <p:cNvSpPr/>
          <p:nvPr/>
        </p:nvSpPr>
        <p:spPr>
          <a:xfrm>
            <a:off x="10546025" y="563483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410851"/>
                </a:lnTo>
                <a:lnTo>
                  <a:pt x="49055" y="420976"/>
                </a:lnTo>
                <a:lnTo>
                  <a:pt x="43639" y="429292"/>
                </a:lnTo>
                <a:lnTo>
                  <a:pt x="35539" y="434924"/>
                </a:lnTo>
                <a:lnTo>
                  <a:pt x="25514" y="436996"/>
                </a:lnTo>
                <a:close/>
              </a:path>
            </a:pathLst>
          </a:custGeom>
          <a:solidFill>
            <a:srgbClr val="FFFFFF"/>
          </a:solidFill>
        </p:spPr>
        <p:txBody>
          <a:bodyPr wrap="square" lIns="0" tIns="0" rIns="0" bIns="0" rtlCol="0"/>
          <a:lstStyle/>
          <a:p>
            <a:endParaRPr/>
          </a:p>
        </p:txBody>
      </p:sp>
      <p:sp>
        <p:nvSpPr>
          <p:cNvPr id="335" name="object 335"/>
          <p:cNvSpPr/>
          <p:nvPr/>
        </p:nvSpPr>
        <p:spPr>
          <a:xfrm>
            <a:off x="10855935" y="527689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336" name="object 336"/>
          <p:cNvSpPr/>
          <p:nvPr/>
        </p:nvSpPr>
        <p:spPr>
          <a:xfrm>
            <a:off x="10857180" y="5940483"/>
            <a:ext cx="41275" cy="60960"/>
          </a:xfrm>
          <a:custGeom>
            <a:avLst/>
            <a:gdLst/>
            <a:ahLst/>
            <a:cxnLst/>
            <a:rect l="l" t="t" r="r" b="b"/>
            <a:pathLst>
              <a:path w="41275" h="60960">
                <a:moveTo>
                  <a:pt x="21158" y="60382"/>
                </a:moveTo>
                <a:lnTo>
                  <a:pt x="12864" y="58651"/>
                </a:lnTo>
                <a:lnTo>
                  <a:pt x="6145" y="54002"/>
                </a:lnTo>
                <a:lnTo>
                  <a:pt x="1643" y="47251"/>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251"/>
                </a:lnTo>
                <a:lnTo>
                  <a:pt x="35549" y="54002"/>
                </a:lnTo>
                <a:lnTo>
                  <a:pt x="29258" y="58651"/>
                </a:lnTo>
                <a:lnTo>
                  <a:pt x="21158" y="60382"/>
                </a:lnTo>
                <a:close/>
              </a:path>
            </a:pathLst>
          </a:custGeom>
          <a:solidFill>
            <a:srgbClr val="FFFFFF"/>
          </a:solidFill>
        </p:spPr>
        <p:txBody>
          <a:bodyPr wrap="square" lIns="0" tIns="0" rIns="0" bIns="0" rtlCol="0"/>
          <a:lstStyle/>
          <a:p>
            <a:endParaRPr/>
          </a:p>
        </p:txBody>
      </p:sp>
      <p:sp>
        <p:nvSpPr>
          <p:cNvPr id="337" name="object 337"/>
          <p:cNvSpPr/>
          <p:nvPr/>
        </p:nvSpPr>
        <p:spPr>
          <a:xfrm>
            <a:off x="10855936" y="6289706"/>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338" name="object 338"/>
          <p:cNvSpPr/>
          <p:nvPr/>
        </p:nvSpPr>
        <p:spPr>
          <a:xfrm>
            <a:off x="10860293" y="5482943"/>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339" name="object 339"/>
          <p:cNvSpPr/>
          <p:nvPr/>
        </p:nvSpPr>
        <p:spPr>
          <a:xfrm>
            <a:off x="10860294" y="6128477"/>
            <a:ext cx="34290" cy="95250"/>
          </a:xfrm>
          <a:custGeom>
            <a:avLst/>
            <a:gdLst/>
            <a:ahLst/>
            <a:cxnLst/>
            <a:rect l="l" t="t" r="r" b="b"/>
            <a:pathLst>
              <a:path w="34290" h="95250">
                <a:moveTo>
                  <a:pt x="26136" y="95242"/>
                </a:moveTo>
                <a:lnTo>
                  <a:pt x="7467" y="95242"/>
                </a:lnTo>
                <a:lnTo>
                  <a:pt x="0" y="87772"/>
                </a:lnTo>
                <a:lnTo>
                  <a:pt x="0" y="8092"/>
                </a:lnTo>
                <a:lnTo>
                  <a:pt x="7467" y="0"/>
                </a:lnTo>
                <a:lnTo>
                  <a:pt x="16802" y="0"/>
                </a:lnTo>
                <a:lnTo>
                  <a:pt x="26136" y="0"/>
                </a:lnTo>
                <a:lnTo>
                  <a:pt x="34226" y="8092"/>
                </a:lnTo>
                <a:lnTo>
                  <a:pt x="34226" y="87772"/>
                </a:lnTo>
                <a:lnTo>
                  <a:pt x="26136" y="95242"/>
                </a:lnTo>
                <a:close/>
              </a:path>
            </a:pathLst>
          </a:custGeom>
          <a:solidFill>
            <a:srgbClr val="FFFFFF"/>
          </a:solidFill>
        </p:spPr>
        <p:txBody>
          <a:bodyPr wrap="square" lIns="0" tIns="0" rIns="0" bIns="0" rtlCol="0"/>
          <a:lstStyle/>
          <a:p>
            <a:endParaRPr/>
          </a:p>
        </p:txBody>
      </p:sp>
      <p:sp>
        <p:nvSpPr>
          <p:cNvPr id="340" name="object 340"/>
          <p:cNvSpPr/>
          <p:nvPr/>
        </p:nvSpPr>
        <p:spPr>
          <a:xfrm>
            <a:off x="10860295" y="5622383"/>
            <a:ext cx="34925" cy="40005"/>
          </a:xfrm>
          <a:custGeom>
            <a:avLst/>
            <a:gdLst/>
            <a:ahLst/>
            <a:cxnLst/>
            <a:rect l="l" t="t" r="r" b="b"/>
            <a:pathLst>
              <a:path w="34925" h="40004">
                <a:moveTo>
                  <a:pt x="28003" y="39840"/>
                </a:moveTo>
                <a:lnTo>
                  <a:pt x="18046" y="39840"/>
                </a:lnTo>
                <a:lnTo>
                  <a:pt x="11026" y="38420"/>
                </a:lnTo>
                <a:lnTo>
                  <a:pt x="5289" y="34548"/>
                </a:lnTo>
                <a:lnTo>
                  <a:pt x="1419" y="28810"/>
                </a:lnTo>
                <a:lnTo>
                  <a:pt x="0" y="21787"/>
                </a:lnTo>
                <a:lnTo>
                  <a:pt x="0" y="7470"/>
                </a:lnTo>
                <a:lnTo>
                  <a:pt x="8089" y="0"/>
                </a:lnTo>
                <a:lnTo>
                  <a:pt x="18046" y="0"/>
                </a:lnTo>
                <a:lnTo>
                  <a:pt x="28003" y="0"/>
                </a:lnTo>
                <a:lnTo>
                  <a:pt x="34849" y="7470"/>
                </a:lnTo>
                <a:lnTo>
                  <a:pt x="34849" y="31747"/>
                </a:lnTo>
                <a:lnTo>
                  <a:pt x="28003" y="39840"/>
                </a:lnTo>
                <a:close/>
              </a:path>
            </a:pathLst>
          </a:custGeom>
          <a:solidFill>
            <a:srgbClr val="FFFFFF"/>
          </a:solidFill>
        </p:spPr>
        <p:txBody>
          <a:bodyPr wrap="square" lIns="0" tIns="0" rIns="0" bIns="0" rtlCol="0"/>
          <a:lstStyle/>
          <a:p>
            <a:endParaRPr/>
          </a:p>
        </p:txBody>
      </p:sp>
      <p:sp>
        <p:nvSpPr>
          <p:cNvPr id="341" name="object 341"/>
          <p:cNvSpPr/>
          <p:nvPr/>
        </p:nvSpPr>
        <p:spPr>
          <a:xfrm>
            <a:off x="11004670" y="6566717"/>
            <a:ext cx="51435" cy="291465"/>
          </a:xfrm>
          <a:custGeom>
            <a:avLst/>
            <a:gdLst/>
            <a:ahLst/>
            <a:cxnLst/>
            <a:rect l="l" t="t" r="r" b="b"/>
            <a:pathLst>
              <a:path w="51434" h="291465">
                <a:moveTo>
                  <a:pt x="51030" y="291282"/>
                </a:moveTo>
                <a:lnTo>
                  <a:pt x="0" y="291282"/>
                </a:lnTo>
                <a:lnTo>
                  <a:pt x="0" y="26145"/>
                </a:lnTo>
                <a:lnTo>
                  <a:pt x="2061" y="16019"/>
                </a:lnTo>
                <a:lnTo>
                  <a:pt x="7623" y="7703"/>
                </a:lnTo>
                <a:lnTo>
                  <a:pt x="15752" y="2071"/>
                </a:lnTo>
                <a:lnTo>
                  <a:pt x="25515" y="0"/>
                </a:lnTo>
                <a:lnTo>
                  <a:pt x="35540" y="2071"/>
                </a:lnTo>
                <a:lnTo>
                  <a:pt x="43640" y="7703"/>
                </a:lnTo>
                <a:lnTo>
                  <a:pt x="49056" y="16019"/>
                </a:lnTo>
                <a:lnTo>
                  <a:pt x="51030" y="26145"/>
                </a:lnTo>
                <a:lnTo>
                  <a:pt x="51030" y="291282"/>
                </a:lnTo>
                <a:close/>
              </a:path>
            </a:pathLst>
          </a:custGeom>
          <a:solidFill>
            <a:srgbClr val="FFFFFF"/>
          </a:solidFill>
        </p:spPr>
        <p:txBody>
          <a:bodyPr wrap="square" lIns="0" tIns="0" rIns="0" bIns="0" rtlCol="0"/>
          <a:lstStyle/>
          <a:p>
            <a:endParaRPr/>
          </a:p>
        </p:txBody>
      </p:sp>
      <p:sp>
        <p:nvSpPr>
          <p:cNvPr id="342" name="object 342"/>
          <p:cNvSpPr/>
          <p:nvPr/>
        </p:nvSpPr>
        <p:spPr>
          <a:xfrm>
            <a:off x="10860296" y="6044438"/>
            <a:ext cx="34925" cy="40640"/>
          </a:xfrm>
          <a:custGeom>
            <a:avLst/>
            <a:gdLst/>
            <a:ahLst/>
            <a:cxnLst/>
            <a:rect l="l" t="t" r="r" b="b"/>
            <a:pathLst>
              <a:path w="34925" h="40639">
                <a:moveTo>
                  <a:pt x="28003"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8003" y="0"/>
                </a:lnTo>
                <a:lnTo>
                  <a:pt x="34849" y="8092"/>
                </a:lnTo>
                <a:lnTo>
                  <a:pt x="34849" y="18052"/>
                </a:lnTo>
                <a:lnTo>
                  <a:pt x="34849" y="32370"/>
                </a:lnTo>
                <a:lnTo>
                  <a:pt x="28003" y="40462"/>
                </a:lnTo>
                <a:close/>
              </a:path>
            </a:pathLst>
          </a:custGeom>
          <a:solidFill>
            <a:srgbClr val="FFFFFF"/>
          </a:solidFill>
        </p:spPr>
        <p:txBody>
          <a:bodyPr wrap="square" lIns="0" tIns="0" rIns="0" bIns="0" rtlCol="0"/>
          <a:lstStyle/>
          <a:p>
            <a:endParaRPr/>
          </a:p>
        </p:txBody>
      </p:sp>
      <p:sp>
        <p:nvSpPr>
          <p:cNvPr id="343" name="object 343"/>
          <p:cNvSpPr/>
          <p:nvPr/>
        </p:nvSpPr>
        <p:spPr>
          <a:xfrm>
            <a:off x="10852829" y="5804774"/>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344" name="object 344"/>
          <p:cNvSpPr/>
          <p:nvPr/>
        </p:nvSpPr>
        <p:spPr>
          <a:xfrm>
            <a:off x="10860298" y="4095383"/>
            <a:ext cx="34290" cy="94615"/>
          </a:xfrm>
          <a:custGeom>
            <a:avLst/>
            <a:gdLst/>
            <a:ahLst/>
            <a:cxnLst/>
            <a:rect l="l" t="t" r="r" b="b"/>
            <a:pathLst>
              <a:path w="34290" h="94614">
                <a:moveTo>
                  <a:pt x="26136" y="94620"/>
                </a:moveTo>
                <a:lnTo>
                  <a:pt x="16802" y="94620"/>
                </a:lnTo>
                <a:lnTo>
                  <a:pt x="7467" y="94620"/>
                </a:lnTo>
                <a:lnTo>
                  <a:pt x="0" y="87150"/>
                </a:lnTo>
                <a:lnTo>
                  <a:pt x="0" y="7470"/>
                </a:lnTo>
                <a:lnTo>
                  <a:pt x="7467" y="0"/>
                </a:lnTo>
                <a:lnTo>
                  <a:pt x="26136" y="0"/>
                </a:lnTo>
                <a:lnTo>
                  <a:pt x="34226" y="7470"/>
                </a:lnTo>
                <a:lnTo>
                  <a:pt x="34226" y="87150"/>
                </a:lnTo>
                <a:lnTo>
                  <a:pt x="26136" y="94620"/>
                </a:lnTo>
                <a:close/>
              </a:path>
            </a:pathLst>
          </a:custGeom>
          <a:solidFill>
            <a:srgbClr val="FFFFFF"/>
          </a:solidFill>
        </p:spPr>
        <p:txBody>
          <a:bodyPr wrap="square" lIns="0" tIns="0" rIns="0" bIns="0" rtlCol="0"/>
          <a:lstStyle/>
          <a:p>
            <a:endParaRPr/>
          </a:p>
        </p:txBody>
      </p:sp>
      <p:sp>
        <p:nvSpPr>
          <p:cNvPr id="345" name="object 345"/>
          <p:cNvSpPr/>
          <p:nvPr/>
        </p:nvSpPr>
        <p:spPr>
          <a:xfrm>
            <a:off x="10851586" y="6482055"/>
            <a:ext cx="52069" cy="376555"/>
          </a:xfrm>
          <a:custGeom>
            <a:avLst/>
            <a:gdLst/>
            <a:ahLst/>
            <a:cxnLst/>
            <a:rect l="l" t="t" r="r" b="b"/>
            <a:pathLst>
              <a:path w="52070" h="376554">
                <a:moveTo>
                  <a:pt x="51651" y="375945"/>
                </a:moveTo>
                <a:lnTo>
                  <a:pt x="0" y="37594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45"/>
                </a:lnTo>
                <a:close/>
              </a:path>
            </a:pathLst>
          </a:custGeom>
          <a:solidFill>
            <a:srgbClr val="FFFFFF"/>
          </a:solidFill>
        </p:spPr>
        <p:txBody>
          <a:bodyPr wrap="square" lIns="0" tIns="0" rIns="0" bIns="0" rtlCol="0"/>
          <a:lstStyle/>
          <a:p>
            <a:endParaRPr/>
          </a:p>
        </p:txBody>
      </p:sp>
      <p:sp>
        <p:nvSpPr>
          <p:cNvPr id="346" name="object 346"/>
          <p:cNvSpPr/>
          <p:nvPr/>
        </p:nvSpPr>
        <p:spPr>
          <a:xfrm>
            <a:off x="10851587" y="4448963"/>
            <a:ext cx="52069" cy="775970"/>
          </a:xfrm>
          <a:custGeom>
            <a:avLst/>
            <a:gdLst/>
            <a:ahLst/>
            <a:cxnLst/>
            <a:rect l="l" t="t" r="r" b="b"/>
            <a:pathLst>
              <a:path w="52070" h="775970">
                <a:moveTo>
                  <a:pt x="25514" y="775637"/>
                </a:moveTo>
                <a:lnTo>
                  <a:pt x="15489" y="773565"/>
                </a:lnTo>
                <a:lnTo>
                  <a:pt x="7389" y="767933"/>
                </a:lnTo>
                <a:lnTo>
                  <a:pt x="1973" y="759617"/>
                </a:lnTo>
                <a:lnTo>
                  <a:pt x="0" y="749492"/>
                </a:lnTo>
                <a:lnTo>
                  <a:pt x="0" y="25522"/>
                </a:lnTo>
                <a:lnTo>
                  <a:pt x="1973" y="15494"/>
                </a:lnTo>
                <a:lnTo>
                  <a:pt x="7389" y="7392"/>
                </a:lnTo>
                <a:lnTo>
                  <a:pt x="15489" y="1974"/>
                </a:lnTo>
                <a:lnTo>
                  <a:pt x="25514" y="0"/>
                </a:lnTo>
                <a:lnTo>
                  <a:pt x="35636" y="1974"/>
                </a:lnTo>
                <a:lnTo>
                  <a:pt x="43950" y="7392"/>
                </a:lnTo>
                <a:lnTo>
                  <a:pt x="49580" y="15494"/>
                </a:lnTo>
                <a:lnTo>
                  <a:pt x="51651" y="25522"/>
                </a:lnTo>
                <a:lnTo>
                  <a:pt x="51651" y="749492"/>
                </a:lnTo>
                <a:lnTo>
                  <a:pt x="49580" y="759617"/>
                </a:lnTo>
                <a:lnTo>
                  <a:pt x="43950" y="767933"/>
                </a:lnTo>
                <a:lnTo>
                  <a:pt x="35636" y="773565"/>
                </a:lnTo>
                <a:lnTo>
                  <a:pt x="25514" y="775637"/>
                </a:lnTo>
                <a:close/>
              </a:path>
            </a:pathLst>
          </a:custGeom>
          <a:solidFill>
            <a:srgbClr val="FFFFFF"/>
          </a:solidFill>
        </p:spPr>
        <p:txBody>
          <a:bodyPr wrap="square" lIns="0" tIns="0" rIns="0" bIns="0" rtlCol="0"/>
          <a:lstStyle/>
          <a:p>
            <a:endParaRPr/>
          </a:p>
        </p:txBody>
      </p:sp>
      <p:sp>
        <p:nvSpPr>
          <p:cNvPr id="347" name="object 347"/>
          <p:cNvSpPr/>
          <p:nvPr/>
        </p:nvSpPr>
        <p:spPr>
          <a:xfrm>
            <a:off x="10857189" y="5705794"/>
            <a:ext cx="41275" cy="60960"/>
          </a:xfrm>
          <a:custGeom>
            <a:avLst/>
            <a:gdLst/>
            <a:ahLst/>
            <a:cxnLst/>
            <a:rect l="l" t="t" r="r" b="b"/>
            <a:pathLst>
              <a:path w="41275" h="60960">
                <a:moveTo>
                  <a:pt x="21158" y="60382"/>
                </a:moveTo>
                <a:lnTo>
                  <a:pt x="12864" y="58738"/>
                </a:lnTo>
                <a:lnTo>
                  <a:pt x="6145" y="54235"/>
                </a:lnTo>
                <a:lnTo>
                  <a:pt x="1643" y="47514"/>
                </a:lnTo>
                <a:lnTo>
                  <a:pt x="0" y="39217"/>
                </a:lnTo>
                <a:lnTo>
                  <a:pt x="0" y="21787"/>
                </a:lnTo>
                <a:lnTo>
                  <a:pt x="1643" y="13393"/>
                </a:lnTo>
                <a:lnTo>
                  <a:pt x="6145" y="6458"/>
                </a:lnTo>
                <a:lnTo>
                  <a:pt x="12864" y="1741"/>
                </a:lnTo>
                <a:lnTo>
                  <a:pt x="21158" y="0"/>
                </a:lnTo>
                <a:lnTo>
                  <a:pt x="29258" y="1741"/>
                </a:lnTo>
                <a:lnTo>
                  <a:pt x="35549" y="6458"/>
                </a:lnTo>
                <a:lnTo>
                  <a:pt x="39623" y="13393"/>
                </a:lnTo>
                <a:lnTo>
                  <a:pt x="41072" y="21787"/>
                </a:lnTo>
                <a:lnTo>
                  <a:pt x="41072" y="39217"/>
                </a:lnTo>
                <a:lnTo>
                  <a:pt x="39623" y="47514"/>
                </a:lnTo>
                <a:lnTo>
                  <a:pt x="35549" y="54235"/>
                </a:lnTo>
                <a:lnTo>
                  <a:pt x="29258" y="58738"/>
                </a:lnTo>
                <a:lnTo>
                  <a:pt x="21158" y="60382"/>
                </a:lnTo>
                <a:close/>
              </a:path>
            </a:pathLst>
          </a:custGeom>
          <a:solidFill>
            <a:srgbClr val="FFFFFF"/>
          </a:solidFill>
        </p:spPr>
        <p:txBody>
          <a:bodyPr wrap="square" lIns="0" tIns="0" rIns="0" bIns="0" rtlCol="0"/>
          <a:lstStyle/>
          <a:p>
            <a:endParaRPr/>
          </a:p>
        </p:txBody>
      </p:sp>
      <p:sp>
        <p:nvSpPr>
          <p:cNvPr id="348" name="object 348"/>
          <p:cNvSpPr/>
          <p:nvPr/>
        </p:nvSpPr>
        <p:spPr>
          <a:xfrm>
            <a:off x="10699123" y="572011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349" name="object 349"/>
          <p:cNvSpPr/>
          <p:nvPr/>
        </p:nvSpPr>
        <p:spPr>
          <a:xfrm>
            <a:off x="11004676" y="4533622"/>
            <a:ext cx="51435" cy="606425"/>
          </a:xfrm>
          <a:custGeom>
            <a:avLst/>
            <a:gdLst/>
            <a:ahLst/>
            <a:cxnLst/>
            <a:rect l="l" t="t" r="r" b="b"/>
            <a:pathLst>
              <a:path w="51434" h="606425">
                <a:moveTo>
                  <a:pt x="25515" y="606316"/>
                </a:moveTo>
                <a:lnTo>
                  <a:pt x="15752" y="604245"/>
                </a:lnTo>
                <a:lnTo>
                  <a:pt x="7623" y="598613"/>
                </a:lnTo>
                <a:lnTo>
                  <a:pt x="2061" y="590297"/>
                </a:lnTo>
                <a:lnTo>
                  <a:pt x="0" y="580171"/>
                </a:lnTo>
                <a:lnTo>
                  <a:pt x="0" y="25522"/>
                </a:lnTo>
                <a:lnTo>
                  <a:pt x="2061" y="15494"/>
                </a:lnTo>
                <a:lnTo>
                  <a:pt x="7623" y="7392"/>
                </a:lnTo>
                <a:lnTo>
                  <a:pt x="15752" y="1974"/>
                </a:lnTo>
                <a:lnTo>
                  <a:pt x="25515" y="0"/>
                </a:lnTo>
                <a:lnTo>
                  <a:pt x="35540" y="1974"/>
                </a:lnTo>
                <a:lnTo>
                  <a:pt x="43640" y="7392"/>
                </a:lnTo>
                <a:lnTo>
                  <a:pt x="49056" y="15494"/>
                </a:lnTo>
                <a:lnTo>
                  <a:pt x="51030" y="25522"/>
                </a:lnTo>
                <a:lnTo>
                  <a:pt x="51030" y="580171"/>
                </a:lnTo>
                <a:lnTo>
                  <a:pt x="49056" y="590297"/>
                </a:lnTo>
                <a:lnTo>
                  <a:pt x="43640" y="598613"/>
                </a:lnTo>
                <a:lnTo>
                  <a:pt x="35540" y="604245"/>
                </a:lnTo>
                <a:lnTo>
                  <a:pt x="25515" y="606316"/>
                </a:lnTo>
                <a:close/>
              </a:path>
            </a:pathLst>
          </a:custGeom>
          <a:solidFill>
            <a:srgbClr val="FFFFFF"/>
          </a:solidFill>
        </p:spPr>
        <p:txBody>
          <a:bodyPr wrap="square" lIns="0" tIns="0" rIns="0" bIns="0" rtlCol="0"/>
          <a:lstStyle/>
          <a:p>
            <a:endParaRPr/>
          </a:p>
        </p:txBody>
      </p:sp>
      <p:sp>
        <p:nvSpPr>
          <p:cNvPr id="350" name="object 350"/>
          <p:cNvSpPr/>
          <p:nvPr/>
        </p:nvSpPr>
        <p:spPr>
          <a:xfrm>
            <a:off x="10706592" y="625608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351" name="object 351"/>
          <p:cNvSpPr/>
          <p:nvPr/>
        </p:nvSpPr>
        <p:spPr>
          <a:xfrm>
            <a:off x="10855947" y="4256607"/>
            <a:ext cx="42545" cy="140335"/>
          </a:xfrm>
          <a:custGeom>
            <a:avLst/>
            <a:gdLst/>
            <a:ahLst/>
            <a:cxnLst/>
            <a:rect l="l" t="t" r="r" b="b"/>
            <a:pathLst>
              <a:path w="42545"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275"/>
                </a:lnTo>
                <a:lnTo>
                  <a:pt x="40673" y="126669"/>
                </a:lnTo>
                <a:lnTo>
                  <a:pt x="36171" y="133604"/>
                </a:lnTo>
                <a:lnTo>
                  <a:pt x="29452" y="138321"/>
                </a:lnTo>
                <a:lnTo>
                  <a:pt x="21158" y="140062"/>
                </a:lnTo>
                <a:close/>
              </a:path>
            </a:pathLst>
          </a:custGeom>
          <a:solidFill>
            <a:srgbClr val="FFFFFF"/>
          </a:solidFill>
        </p:spPr>
        <p:txBody>
          <a:bodyPr wrap="square" lIns="0" tIns="0" rIns="0" bIns="0" rtlCol="0"/>
          <a:lstStyle/>
          <a:p>
            <a:endParaRPr/>
          </a:p>
        </p:txBody>
      </p:sp>
      <p:sp>
        <p:nvSpPr>
          <p:cNvPr id="352" name="object 352"/>
          <p:cNvSpPr/>
          <p:nvPr/>
        </p:nvSpPr>
        <p:spPr>
          <a:xfrm>
            <a:off x="12078158" y="5804768"/>
            <a:ext cx="50800" cy="97155"/>
          </a:xfrm>
          <a:custGeom>
            <a:avLst/>
            <a:gdLst/>
            <a:ahLst/>
            <a:cxnLst/>
            <a:rect l="l" t="t" r="r" b="b"/>
            <a:pathLst>
              <a:path w="50800" h="97154">
                <a:moveTo>
                  <a:pt x="25514" y="97110"/>
                </a:moveTo>
                <a:lnTo>
                  <a:pt x="15489" y="95135"/>
                </a:lnTo>
                <a:lnTo>
                  <a:pt x="7389" y="89718"/>
                </a:lnTo>
                <a:lnTo>
                  <a:pt x="1973" y="81615"/>
                </a:lnTo>
                <a:lnTo>
                  <a:pt x="0" y="71587"/>
                </a:lnTo>
                <a:lnTo>
                  <a:pt x="0" y="25522"/>
                </a:lnTo>
                <a:lnTo>
                  <a:pt x="1973" y="15494"/>
                </a:lnTo>
                <a:lnTo>
                  <a:pt x="7389" y="7392"/>
                </a:lnTo>
                <a:lnTo>
                  <a:pt x="15489" y="1974"/>
                </a:lnTo>
                <a:lnTo>
                  <a:pt x="25514" y="0"/>
                </a:lnTo>
                <a:lnTo>
                  <a:pt x="35442" y="1974"/>
                </a:lnTo>
                <a:lnTo>
                  <a:pt x="43328" y="7392"/>
                </a:lnTo>
                <a:lnTo>
                  <a:pt x="48530" y="15494"/>
                </a:lnTo>
                <a:lnTo>
                  <a:pt x="50406" y="25522"/>
                </a:lnTo>
                <a:lnTo>
                  <a:pt x="50406" y="71587"/>
                </a:lnTo>
                <a:lnTo>
                  <a:pt x="48530" y="81615"/>
                </a:lnTo>
                <a:lnTo>
                  <a:pt x="43328" y="89718"/>
                </a:lnTo>
                <a:lnTo>
                  <a:pt x="35442" y="95135"/>
                </a:lnTo>
                <a:lnTo>
                  <a:pt x="25514" y="97110"/>
                </a:lnTo>
                <a:close/>
              </a:path>
            </a:pathLst>
          </a:custGeom>
          <a:solidFill>
            <a:srgbClr val="FFFFFF"/>
          </a:solidFill>
        </p:spPr>
        <p:txBody>
          <a:bodyPr wrap="square" lIns="0" tIns="0" rIns="0" bIns="0" rtlCol="0"/>
          <a:lstStyle/>
          <a:p>
            <a:endParaRPr/>
          </a:p>
        </p:txBody>
      </p:sp>
      <p:sp>
        <p:nvSpPr>
          <p:cNvPr id="353" name="object 353"/>
          <p:cNvSpPr/>
          <p:nvPr/>
        </p:nvSpPr>
        <p:spPr>
          <a:xfrm>
            <a:off x="11928183" y="518849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54" name="object 354"/>
          <p:cNvSpPr/>
          <p:nvPr/>
        </p:nvSpPr>
        <p:spPr>
          <a:xfrm>
            <a:off x="11932540" y="4222990"/>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355" name="object 355"/>
          <p:cNvSpPr/>
          <p:nvPr/>
        </p:nvSpPr>
        <p:spPr>
          <a:xfrm>
            <a:off x="11929429" y="5598096"/>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811"/>
                </a:lnTo>
                <a:lnTo>
                  <a:pt x="35860" y="73533"/>
                </a:lnTo>
                <a:lnTo>
                  <a:pt x="29355" y="78036"/>
                </a:lnTo>
                <a:lnTo>
                  <a:pt x="21158" y="79680"/>
                </a:lnTo>
                <a:close/>
              </a:path>
            </a:pathLst>
          </a:custGeom>
          <a:solidFill>
            <a:srgbClr val="FFFFFF"/>
          </a:solidFill>
        </p:spPr>
        <p:txBody>
          <a:bodyPr wrap="square" lIns="0" tIns="0" rIns="0" bIns="0" rtlCol="0"/>
          <a:lstStyle/>
          <a:p>
            <a:endParaRPr/>
          </a:p>
        </p:txBody>
      </p:sp>
      <p:sp>
        <p:nvSpPr>
          <p:cNvPr id="356" name="object 356"/>
          <p:cNvSpPr/>
          <p:nvPr/>
        </p:nvSpPr>
        <p:spPr>
          <a:xfrm>
            <a:off x="11928185" y="4364920"/>
            <a:ext cx="42545" cy="120650"/>
          </a:xfrm>
          <a:custGeom>
            <a:avLst/>
            <a:gdLst/>
            <a:ahLst/>
            <a:cxnLst/>
            <a:rect l="l" t="t" r="r" b="b"/>
            <a:pathLst>
              <a:path w="42545" h="120650">
                <a:moveTo>
                  <a:pt x="21158" y="120142"/>
                </a:moveTo>
                <a:lnTo>
                  <a:pt x="12864" y="118401"/>
                </a:lnTo>
                <a:lnTo>
                  <a:pt x="6145" y="113684"/>
                </a:lnTo>
                <a:lnTo>
                  <a:pt x="1643" y="106749"/>
                </a:lnTo>
                <a:lnTo>
                  <a:pt x="0" y="98355"/>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355"/>
                </a:lnTo>
                <a:lnTo>
                  <a:pt x="40673" y="106749"/>
                </a:lnTo>
                <a:lnTo>
                  <a:pt x="36171" y="113684"/>
                </a:lnTo>
                <a:lnTo>
                  <a:pt x="29452" y="118401"/>
                </a:lnTo>
                <a:lnTo>
                  <a:pt x="21158" y="120142"/>
                </a:lnTo>
                <a:close/>
              </a:path>
            </a:pathLst>
          </a:custGeom>
          <a:solidFill>
            <a:srgbClr val="FFFFFF"/>
          </a:solidFill>
        </p:spPr>
        <p:txBody>
          <a:bodyPr wrap="square" lIns="0" tIns="0" rIns="0" bIns="0" rtlCol="0"/>
          <a:lstStyle/>
          <a:p>
            <a:endParaRPr/>
          </a:p>
        </p:txBody>
      </p:sp>
      <p:sp>
        <p:nvSpPr>
          <p:cNvPr id="357" name="object 357"/>
          <p:cNvSpPr/>
          <p:nvPr/>
        </p:nvSpPr>
        <p:spPr>
          <a:xfrm>
            <a:off x="11923831" y="4533617"/>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358" name="object 358"/>
          <p:cNvSpPr/>
          <p:nvPr/>
        </p:nvSpPr>
        <p:spPr>
          <a:xfrm>
            <a:off x="11932543" y="5494759"/>
            <a:ext cx="34925" cy="53975"/>
          </a:xfrm>
          <a:custGeom>
            <a:avLst/>
            <a:gdLst/>
            <a:ahLst/>
            <a:cxnLst/>
            <a:rect l="l" t="t" r="r" b="b"/>
            <a:pathLst>
              <a:path w="34925" h="53975">
                <a:moveTo>
                  <a:pt x="28003" y="53535"/>
                </a:moveTo>
                <a:lnTo>
                  <a:pt x="8089" y="53535"/>
                </a:lnTo>
                <a:lnTo>
                  <a:pt x="0" y="45442"/>
                </a:lnTo>
                <a:lnTo>
                  <a:pt x="0" y="7470"/>
                </a:lnTo>
                <a:lnTo>
                  <a:pt x="8089" y="0"/>
                </a:lnTo>
                <a:lnTo>
                  <a:pt x="18046" y="0"/>
                </a:lnTo>
                <a:lnTo>
                  <a:pt x="28003" y="0"/>
                </a:lnTo>
                <a:lnTo>
                  <a:pt x="34849" y="7470"/>
                </a:lnTo>
                <a:lnTo>
                  <a:pt x="34849" y="45442"/>
                </a:lnTo>
                <a:lnTo>
                  <a:pt x="28003" y="53535"/>
                </a:lnTo>
                <a:close/>
              </a:path>
            </a:pathLst>
          </a:custGeom>
          <a:solidFill>
            <a:srgbClr val="FFFFFF"/>
          </a:solidFill>
        </p:spPr>
        <p:txBody>
          <a:bodyPr wrap="square" lIns="0" tIns="0" rIns="0" bIns="0" rtlCol="0"/>
          <a:lstStyle/>
          <a:p>
            <a:endParaRPr/>
          </a:p>
        </p:txBody>
      </p:sp>
      <p:sp>
        <p:nvSpPr>
          <p:cNvPr id="359" name="object 359"/>
          <p:cNvSpPr/>
          <p:nvPr/>
        </p:nvSpPr>
        <p:spPr>
          <a:xfrm>
            <a:off x="11929433" y="6028865"/>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360" name="object 360"/>
          <p:cNvSpPr/>
          <p:nvPr/>
        </p:nvSpPr>
        <p:spPr>
          <a:xfrm>
            <a:off x="11932545" y="5369635"/>
            <a:ext cx="34290" cy="81280"/>
          </a:xfrm>
          <a:custGeom>
            <a:avLst/>
            <a:gdLst/>
            <a:ahLst/>
            <a:cxnLst/>
            <a:rect l="l" t="t" r="r" b="b"/>
            <a:pathLst>
              <a:path w="34290" h="81279">
                <a:moveTo>
                  <a:pt x="26136" y="80925"/>
                </a:moveTo>
                <a:lnTo>
                  <a:pt x="7467" y="80925"/>
                </a:lnTo>
                <a:lnTo>
                  <a:pt x="0" y="73455"/>
                </a:lnTo>
                <a:lnTo>
                  <a:pt x="0" y="7470"/>
                </a:lnTo>
                <a:lnTo>
                  <a:pt x="7467" y="0"/>
                </a:lnTo>
                <a:lnTo>
                  <a:pt x="16802"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361" name="object 361"/>
          <p:cNvSpPr/>
          <p:nvPr/>
        </p:nvSpPr>
        <p:spPr>
          <a:xfrm>
            <a:off x="11778831" y="5255717"/>
            <a:ext cx="35560" cy="179070"/>
          </a:xfrm>
          <a:custGeom>
            <a:avLst/>
            <a:gdLst/>
            <a:ahLst/>
            <a:cxnLst/>
            <a:rect l="l" t="t" r="r" b="b"/>
            <a:pathLst>
              <a:path w="35559" h="179070">
                <a:moveTo>
                  <a:pt x="34848" y="7480"/>
                </a:moveTo>
                <a:lnTo>
                  <a:pt x="26758" y="0"/>
                </a:lnTo>
                <a:lnTo>
                  <a:pt x="17424" y="0"/>
                </a:lnTo>
                <a:lnTo>
                  <a:pt x="7467" y="0"/>
                </a:lnTo>
                <a:lnTo>
                  <a:pt x="0" y="7480"/>
                </a:lnTo>
                <a:lnTo>
                  <a:pt x="0" y="59766"/>
                </a:lnTo>
                <a:lnTo>
                  <a:pt x="7467" y="67233"/>
                </a:lnTo>
                <a:lnTo>
                  <a:pt x="26758" y="67233"/>
                </a:lnTo>
                <a:lnTo>
                  <a:pt x="34848" y="59766"/>
                </a:lnTo>
                <a:lnTo>
                  <a:pt x="34848" y="7480"/>
                </a:lnTo>
                <a:close/>
              </a:path>
              <a:path w="35559" h="179070">
                <a:moveTo>
                  <a:pt x="35471" y="118910"/>
                </a:moveTo>
                <a:lnTo>
                  <a:pt x="28003" y="111429"/>
                </a:lnTo>
                <a:lnTo>
                  <a:pt x="18046" y="111429"/>
                </a:lnTo>
                <a:lnTo>
                  <a:pt x="8712" y="111429"/>
                </a:lnTo>
                <a:lnTo>
                  <a:pt x="622" y="118910"/>
                </a:lnTo>
                <a:lnTo>
                  <a:pt x="622" y="171196"/>
                </a:lnTo>
                <a:lnTo>
                  <a:pt x="8712" y="178663"/>
                </a:lnTo>
                <a:lnTo>
                  <a:pt x="28003" y="178663"/>
                </a:lnTo>
                <a:lnTo>
                  <a:pt x="35471" y="171196"/>
                </a:lnTo>
                <a:lnTo>
                  <a:pt x="35471" y="118910"/>
                </a:lnTo>
                <a:close/>
              </a:path>
            </a:pathLst>
          </a:custGeom>
          <a:solidFill>
            <a:srgbClr val="FFFFFF"/>
          </a:solidFill>
        </p:spPr>
        <p:txBody>
          <a:bodyPr wrap="square" lIns="0" tIns="0" rIns="0" bIns="0" rtlCol="0"/>
          <a:lstStyle/>
          <a:p>
            <a:endParaRPr/>
          </a:p>
        </p:txBody>
      </p:sp>
      <p:sp>
        <p:nvSpPr>
          <p:cNvPr id="362" name="object 362"/>
          <p:cNvSpPr/>
          <p:nvPr/>
        </p:nvSpPr>
        <p:spPr>
          <a:xfrm>
            <a:off x="11775726" y="6117258"/>
            <a:ext cx="42545" cy="99695"/>
          </a:xfrm>
          <a:custGeom>
            <a:avLst/>
            <a:gdLst/>
            <a:ahLst/>
            <a:cxnLst/>
            <a:rect l="l" t="t" r="r" b="b"/>
            <a:pathLst>
              <a:path w="42545" h="99695">
                <a:moveTo>
                  <a:pt x="21780" y="99600"/>
                </a:moveTo>
                <a:lnTo>
                  <a:pt x="13389" y="97956"/>
                </a:lnTo>
                <a:lnTo>
                  <a:pt x="6456" y="93453"/>
                </a:lnTo>
                <a:lnTo>
                  <a:pt x="1740" y="86732"/>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732"/>
                </a:lnTo>
                <a:lnTo>
                  <a:pt x="36482" y="93453"/>
                </a:lnTo>
                <a:lnTo>
                  <a:pt x="29977" y="97956"/>
                </a:lnTo>
                <a:lnTo>
                  <a:pt x="21780" y="99600"/>
                </a:lnTo>
                <a:close/>
              </a:path>
            </a:pathLst>
          </a:custGeom>
          <a:solidFill>
            <a:srgbClr val="FFFFFF"/>
          </a:solidFill>
        </p:spPr>
        <p:txBody>
          <a:bodyPr wrap="square" lIns="0" tIns="0" rIns="0" bIns="0" rtlCol="0"/>
          <a:lstStyle/>
          <a:p>
            <a:endParaRPr/>
          </a:p>
        </p:txBody>
      </p:sp>
      <p:sp>
        <p:nvSpPr>
          <p:cNvPr id="363" name="object 363"/>
          <p:cNvSpPr/>
          <p:nvPr/>
        </p:nvSpPr>
        <p:spPr>
          <a:xfrm>
            <a:off x="11928192" y="6398006"/>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364" name="object 364"/>
          <p:cNvSpPr/>
          <p:nvPr/>
        </p:nvSpPr>
        <p:spPr>
          <a:xfrm>
            <a:off x="11775105" y="6506320"/>
            <a:ext cx="42545" cy="100330"/>
          </a:xfrm>
          <a:custGeom>
            <a:avLst/>
            <a:gdLst/>
            <a:ahLst/>
            <a:cxnLst/>
            <a:rect l="l" t="t" r="r" b="b"/>
            <a:pathLst>
              <a:path w="42545"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190" y="1643"/>
                </a:lnTo>
                <a:lnTo>
                  <a:pt x="35938" y="6147"/>
                </a:lnTo>
                <a:lnTo>
                  <a:pt x="40586" y="12868"/>
                </a:lnTo>
                <a:lnTo>
                  <a:pt x="42316" y="21165"/>
                </a:lnTo>
                <a:lnTo>
                  <a:pt x="42316" y="79057"/>
                </a:lnTo>
                <a:lnTo>
                  <a:pt x="40586" y="87091"/>
                </a:lnTo>
                <a:lnTo>
                  <a:pt x="35938" y="93842"/>
                </a:lnTo>
                <a:lnTo>
                  <a:pt x="29190" y="98491"/>
                </a:lnTo>
                <a:lnTo>
                  <a:pt x="21158" y="100222"/>
                </a:lnTo>
                <a:close/>
              </a:path>
            </a:pathLst>
          </a:custGeom>
          <a:solidFill>
            <a:srgbClr val="FFFFFF"/>
          </a:solidFill>
        </p:spPr>
        <p:txBody>
          <a:bodyPr wrap="square" lIns="0" tIns="0" rIns="0" bIns="0" rtlCol="0"/>
          <a:lstStyle/>
          <a:p>
            <a:endParaRPr/>
          </a:p>
        </p:txBody>
      </p:sp>
      <p:sp>
        <p:nvSpPr>
          <p:cNvPr id="365" name="object 365"/>
          <p:cNvSpPr/>
          <p:nvPr/>
        </p:nvSpPr>
        <p:spPr>
          <a:xfrm>
            <a:off x="11778831" y="6272263"/>
            <a:ext cx="35560" cy="179070"/>
          </a:xfrm>
          <a:custGeom>
            <a:avLst/>
            <a:gdLst/>
            <a:ahLst/>
            <a:cxnLst/>
            <a:rect l="l" t="t" r="r" b="b"/>
            <a:pathLst>
              <a:path w="35559" h="179070">
                <a:moveTo>
                  <a:pt x="34848" y="119519"/>
                </a:moveTo>
                <a:lnTo>
                  <a:pt x="26758" y="111429"/>
                </a:lnTo>
                <a:lnTo>
                  <a:pt x="7467" y="111429"/>
                </a:lnTo>
                <a:lnTo>
                  <a:pt x="0" y="119519"/>
                </a:lnTo>
                <a:lnTo>
                  <a:pt x="0" y="161226"/>
                </a:lnTo>
                <a:lnTo>
                  <a:pt x="0" y="171196"/>
                </a:lnTo>
                <a:lnTo>
                  <a:pt x="7467" y="178663"/>
                </a:lnTo>
                <a:lnTo>
                  <a:pt x="26758" y="178663"/>
                </a:lnTo>
                <a:lnTo>
                  <a:pt x="34848" y="171196"/>
                </a:lnTo>
                <a:lnTo>
                  <a:pt x="34848" y="119519"/>
                </a:lnTo>
                <a:close/>
              </a:path>
              <a:path w="35559" h="179070">
                <a:moveTo>
                  <a:pt x="35471" y="8089"/>
                </a:moveTo>
                <a:lnTo>
                  <a:pt x="28003" y="0"/>
                </a:lnTo>
                <a:lnTo>
                  <a:pt x="8712" y="0"/>
                </a:lnTo>
                <a:lnTo>
                  <a:pt x="622" y="8089"/>
                </a:lnTo>
                <a:lnTo>
                  <a:pt x="622" y="59766"/>
                </a:lnTo>
                <a:lnTo>
                  <a:pt x="8712" y="67233"/>
                </a:lnTo>
                <a:lnTo>
                  <a:pt x="18046" y="67233"/>
                </a:lnTo>
                <a:lnTo>
                  <a:pt x="28003" y="67233"/>
                </a:lnTo>
                <a:lnTo>
                  <a:pt x="35471" y="59766"/>
                </a:lnTo>
                <a:lnTo>
                  <a:pt x="35471" y="8089"/>
                </a:lnTo>
                <a:close/>
              </a:path>
            </a:pathLst>
          </a:custGeom>
          <a:solidFill>
            <a:srgbClr val="FFFFFF"/>
          </a:solidFill>
        </p:spPr>
        <p:txBody>
          <a:bodyPr wrap="square" lIns="0" tIns="0" rIns="0" bIns="0" rtlCol="0"/>
          <a:lstStyle/>
          <a:p>
            <a:endParaRPr/>
          </a:p>
        </p:txBody>
      </p:sp>
      <p:sp>
        <p:nvSpPr>
          <p:cNvPr id="366" name="object 366"/>
          <p:cNvSpPr/>
          <p:nvPr/>
        </p:nvSpPr>
        <p:spPr>
          <a:xfrm>
            <a:off x="11771373" y="5634816"/>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5802" y="2071"/>
                </a:lnTo>
                <a:lnTo>
                  <a:pt x="43717" y="7703"/>
                </a:lnTo>
                <a:lnTo>
                  <a:pt x="49065" y="16019"/>
                </a:lnTo>
                <a:lnTo>
                  <a:pt x="51029" y="26145"/>
                </a:lnTo>
                <a:lnTo>
                  <a:pt x="51029" y="410851"/>
                </a:lnTo>
                <a:lnTo>
                  <a:pt x="49065" y="420976"/>
                </a:lnTo>
                <a:lnTo>
                  <a:pt x="43717" y="429292"/>
                </a:lnTo>
                <a:lnTo>
                  <a:pt x="35802" y="434924"/>
                </a:lnTo>
                <a:lnTo>
                  <a:pt x="26136" y="436996"/>
                </a:lnTo>
                <a:close/>
              </a:path>
            </a:pathLst>
          </a:custGeom>
          <a:solidFill>
            <a:srgbClr val="FFFFFF"/>
          </a:solidFill>
        </p:spPr>
        <p:txBody>
          <a:bodyPr wrap="square" lIns="0" tIns="0" rIns="0" bIns="0" rtlCol="0"/>
          <a:lstStyle/>
          <a:p>
            <a:endParaRPr/>
          </a:p>
        </p:txBody>
      </p:sp>
      <p:sp>
        <p:nvSpPr>
          <p:cNvPr id="367" name="object 367"/>
          <p:cNvSpPr/>
          <p:nvPr/>
        </p:nvSpPr>
        <p:spPr>
          <a:xfrm>
            <a:off x="11923840" y="6566701"/>
            <a:ext cx="51435" cy="291465"/>
          </a:xfrm>
          <a:custGeom>
            <a:avLst/>
            <a:gdLst/>
            <a:ahLst/>
            <a:cxnLst/>
            <a:rect l="l" t="t" r="r" b="b"/>
            <a:pathLst>
              <a:path w="51434" h="291465">
                <a:moveTo>
                  <a:pt x="51029" y="291298"/>
                </a:moveTo>
                <a:lnTo>
                  <a:pt x="0" y="291298"/>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298"/>
                </a:lnTo>
                <a:close/>
              </a:path>
            </a:pathLst>
          </a:custGeom>
          <a:solidFill>
            <a:srgbClr val="FFFFFF"/>
          </a:solidFill>
        </p:spPr>
        <p:txBody>
          <a:bodyPr wrap="square" lIns="0" tIns="0" rIns="0" bIns="0" rtlCol="0"/>
          <a:lstStyle/>
          <a:p>
            <a:endParaRPr/>
          </a:p>
        </p:txBody>
      </p:sp>
      <p:sp>
        <p:nvSpPr>
          <p:cNvPr id="368" name="object 368"/>
          <p:cNvSpPr/>
          <p:nvPr/>
        </p:nvSpPr>
        <p:spPr>
          <a:xfrm>
            <a:off x="11775731" y="5489772"/>
            <a:ext cx="42545" cy="100330"/>
          </a:xfrm>
          <a:custGeom>
            <a:avLst/>
            <a:gdLst/>
            <a:ahLst/>
            <a:cxnLst/>
            <a:rect l="l" t="t" r="r" b="b"/>
            <a:pathLst>
              <a:path w="42545" h="100329">
                <a:moveTo>
                  <a:pt x="21780" y="100222"/>
                </a:moveTo>
                <a:lnTo>
                  <a:pt x="13389" y="98481"/>
                </a:lnTo>
                <a:lnTo>
                  <a:pt x="6456" y="93764"/>
                </a:lnTo>
                <a:lnTo>
                  <a:pt x="1740" y="86829"/>
                </a:lnTo>
                <a:lnTo>
                  <a:pt x="0" y="78435"/>
                </a:lnTo>
                <a:lnTo>
                  <a:pt x="0" y="21165"/>
                </a:lnTo>
                <a:lnTo>
                  <a:pt x="1740" y="12868"/>
                </a:lnTo>
                <a:lnTo>
                  <a:pt x="6456" y="6147"/>
                </a:lnTo>
                <a:lnTo>
                  <a:pt x="13389" y="1643"/>
                </a:lnTo>
                <a:lnTo>
                  <a:pt x="21780" y="0"/>
                </a:lnTo>
                <a:lnTo>
                  <a:pt x="29977" y="1643"/>
                </a:lnTo>
                <a:lnTo>
                  <a:pt x="36482" y="6147"/>
                </a:lnTo>
                <a:lnTo>
                  <a:pt x="40770" y="12868"/>
                </a:lnTo>
                <a:lnTo>
                  <a:pt x="42316" y="21165"/>
                </a:lnTo>
                <a:lnTo>
                  <a:pt x="42316" y="78435"/>
                </a:lnTo>
                <a:lnTo>
                  <a:pt x="40770" y="86829"/>
                </a:lnTo>
                <a:lnTo>
                  <a:pt x="36482" y="93764"/>
                </a:lnTo>
                <a:lnTo>
                  <a:pt x="29977" y="98481"/>
                </a:lnTo>
                <a:lnTo>
                  <a:pt x="21780" y="100222"/>
                </a:lnTo>
                <a:close/>
              </a:path>
            </a:pathLst>
          </a:custGeom>
          <a:solidFill>
            <a:srgbClr val="FFFFFF"/>
          </a:solidFill>
        </p:spPr>
        <p:txBody>
          <a:bodyPr wrap="square" lIns="0" tIns="0" rIns="0" bIns="0" rtlCol="0"/>
          <a:lstStyle/>
          <a:p>
            <a:endParaRPr/>
          </a:p>
        </p:txBody>
      </p:sp>
      <p:sp>
        <p:nvSpPr>
          <p:cNvPr id="369" name="object 369"/>
          <p:cNvSpPr/>
          <p:nvPr/>
        </p:nvSpPr>
        <p:spPr>
          <a:xfrm>
            <a:off x="12082529" y="5940463"/>
            <a:ext cx="41910" cy="60960"/>
          </a:xfrm>
          <a:custGeom>
            <a:avLst/>
            <a:gdLst/>
            <a:ahLst/>
            <a:cxnLst/>
            <a:rect l="l" t="t" r="r" b="b"/>
            <a:pathLst>
              <a:path w="41909" h="60960">
                <a:moveTo>
                  <a:pt x="21158" y="60382"/>
                </a:moveTo>
                <a:lnTo>
                  <a:pt x="13126" y="58651"/>
                </a:lnTo>
                <a:lnTo>
                  <a:pt x="6378" y="54002"/>
                </a:lnTo>
                <a:lnTo>
                  <a:pt x="1730" y="47251"/>
                </a:lnTo>
                <a:lnTo>
                  <a:pt x="0" y="39217"/>
                </a:lnTo>
                <a:lnTo>
                  <a:pt x="0" y="21787"/>
                </a:lnTo>
                <a:lnTo>
                  <a:pt x="1730" y="13393"/>
                </a:lnTo>
                <a:lnTo>
                  <a:pt x="6378" y="6458"/>
                </a:lnTo>
                <a:lnTo>
                  <a:pt x="13126" y="1741"/>
                </a:lnTo>
                <a:lnTo>
                  <a:pt x="21158" y="0"/>
                </a:lnTo>
                <a:lnTo>
                  <a:pt x="29355" y="1741"/>
                </a:lnTo>
                <a:lnTo>
                  <a:pt x="35860" y="6458"/>
                </a:lnTo>
                <a:lnTo>
                  <a:pt x="40148" y="13393"/>
                </a:lnTo>
                <a:lnTo>
                  <a:pt x="41694" y="21787"/>
                </a:lnTo>
                <a:lnTo>
                  <a:pt x="41694" y="39217"/>
                </a:lnTo>
                <a:lnTo>
                  <a:pt x="40148" y="47251"/>
                </a:lnTo>
                <a:lnTo>
                  <a:pt x="35860" y="54002"/>
                </a:lnTo>
                <a:lnTo>
                  <a:pt x="29355" y="58651"/>
                </a:lnTo>
                <a:lnTo>
                  <a:pt x="21158" y="60382"/>
                </a:lnTo>
                <a:close/>
              </a:path>
            </a:pathLst>
          </a:custGeom>
          <a:solidFill>
            <a:srgbClr val="FFFFFF"/>
          </a:solidFill>
        </p:spPr>
        <p:txBody>
          <a:bodyPr wrap="square" lIns="0" tIns="0" rIns="0" bIns="0" rtlCol="0"/>
          <a:lstStyle/>
          <a:p>
            <a:endParaRPr/>
          </a:p>
        </p:txBody>
      </p:sp>
      <p:sp>
        <p:nvSpPr>
          <p:cNvPr id="370" name="object 370"/>
          <p:cNvSpPr/>
          <p:nvPr/>
        </p:nvSpPr>
        <p:spPr>
          <a:xfrm>
            <a:off x="12081286" y="6289686"/>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371" name="object 371"/>
          <p:cNvSpPr/>
          <p:nvPr/>
        </p:nvSpPr>
        <p:spPr>
          <a:xfrm>
            <a:off x="2937792" y="1400994"/>
            <a:ext cx="1209940" cy="162598"/>
          </a:xfrm>
          <a:prstGeom prst="rect">
            <a:avLst/>
          </a:prstGeom>
          <a:blipFill>
            <a:blip r:embed="rId18" cstate="print"/>
            <a:stretch>
              <a:fillRect/>
            </a:stretch>
          </a:blipFill>
        </p:spPr>
        <p:txBody>
          <a:bodyPr wrap="square" lIns="0" tIns="0" rIns="0" bIns="0" rtlCol="0"/>
          <a:lstStyle/>
          <a:p>
            <a:endParaRPr/>
          </a:p>
        </p:txBody>
      </p:sp>
      <p:sp>
        <p:nvSpPr>
          <p:cNvPr id="372" name="object 372"/>
          <p:cNvSpPr/>
          <p:nvPr/>
        </p:nvSpPr>
        <p:spPr>
          <a:xfrm>
            <a:off x="12085642" y="5482923"/>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373" name="object 373"/>
          <p:cNvSpPr/>
          <p:nvPr/>
        </p:nvSpPr>
        <p:spPr>
          <a:xfrm>
            <a:off x="12082526" y="5622366"/>
            <a:ext cx="41910" cy="144145"/>
          </a:xfrm>
          <a:custGeom>
            <a:avLst/>
            <a:gdLst/>
            <a:ahLst/>
            <a:cxnLst/>
            <a:rect l="l" t="t" r="r" b="b"/>
            <a:pathLst>
              <a:path w="41909" h="144145">
                <a:moveTo>
                  <a:pt x="37960" y="7467"/>
                </a:moveTo>
                <a:lnTo>
                  <a:pt x="31115" y="0"/>
                </a:lnTo>
                <a:lnTo>
                  <a:pt x="21158" y="0"/>
                </a:lnTo>
                <a:lnTo>
                  <a:pt x="11201" y="0"/>
                </a:lnTo>
                <a:lnTo>
                  <a:pt x="3733" y="7467"/>
                </a:lnTo>
                <a:lnTo>
                  <a:pt x="3733" y="31750"/>
                </a:lnTo>
                <a:lnTo>
                  <a:pt x="11201" y="39839"/>
                </a:lnTo>
                <a:lnTo>
                  <a:pt x="31115" y="39839"/>
                </a:lnTo>
                <a:lnTo>
                  <a:pt x="37960" y="31750"/>
                </a:lnTo>
                <a:lnTo>
                  <a:pt x="37960" y="7467"/>
                </a:lnTo>
                <a:close/>
              </a:path>
              <a:path w="41909" h="144145">
                <a:moveTo>
                  <a:pt x="41694" y="105206"/>
                </a:moveTo>
                <a:lnTo>
                  <a:pt x="40144" y="96812"/>
                </a:lnTo>
                <a:lnTo>
                  <a:pt x="35864" y="89877"/>
                </a:lnTo>
                <a:lnTo>
                  <a:pt x="29349" y="85153"/>
                </a:lnTo>
                <a:lnTo>
                  <a:pt x="21158" y="83413"/>
                </a:lnTo>
                <a:lnTo>
                  <a:pt x="13131" y="85153"/>
                </a:lnTo>
                <a:lnTo>
                  <a:pt x="6375" y="89877"/>
                </a:lnTo>
                <a:lnTo>
                  <a:pt x="1727" y="96812"/>
                </a:lnTo>
                <a:lnTo>
                  <a:pt x="0" y="105206"/>
                </a:lnTo>
                <a:lnTo>
                  <a:pt x="0" y="122631"/>
                </a:lnTo>
                <a:lnTo>
                  <a:pt x="1727" y="130937"/>
                </a:lnTo>
                <a:lnTo>
                  <a:pt x="6375" y="137655"/>
                </a:lnTo>
                <a:lnTo>
                  <a:pt x="13131" y="142163"/>
                </a:lnTo>
                <a:lnTo>
                  <a:pt x="21158" y="143802"/>
                </a:lnTo>
                <a:lnTo>
                  <a:pt x="29349" y="142163"/>
                </a:lnTo>
                <a:lnTo>
                  <a:pt x="35864" y="137655"/>
                </a:lnTo>
                <a:lnTo>
                  <a:pt x="40144" y="130937"/>
                </a:lnTo>
                <a:lnTo>
                  <a:pt x="41694" y="122631"/>
                </a:lnTo>
                <a:lnTo>
                  <a:pt x="41694" y="105206"/>
                </a:lnTo>
                <a:close/>
              </a:path>
            </a:pathLst>
          </a:custGeom>
          <a:solidFill>
            <a:srgbClr val="FFFFFF"/>
          </a:solidFill>
        </p:spPr>
        <p:txBody>
          <a:bodyPr wrap="square" lIns="0" tIns="0" rIns="0" bIns="0" rtlCol="0"/>
          <a:lstStyle/>
          <a:p>
            <a:endParaRPr/>
          </a:p>
        </p:txBody>
      </p:sp>
      <p:sp>
        <p:nvSpPr>
          <p:cNvPr id="374" name="object 374"/>
          <p:cNvSpPr/>
          <p:nvPr/>
        </p:nvSpPr>
        <p:spPr>
          <a:xfrm>
            <a:off x="12085645" y="6128456"/>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375" name="object 375"/>
          <p:cNvSpPr/>
          <p:nvPr/>
        </p:nvSpPr>
        <p:spPr>
          <a:xfrm>
            <a:off x="10553526" y="5255707"/>
            <a:ext cx="34290" cy="67310"/>
          </a:xfrm>
          <a:custGeom>
            <a:avLst/>
            <a:gdLst/>
            <a:ahLst/>
            <a:cxnLst/>
            <a:rect l="l" t="t" r="r" b="b"/>
            <a:pathLst>
              <a:path w="34290" h="67310">
                <a:moveTo>
                  <a:pt x="26759" y="67230"/>
                </a:moveTo>
                <a:lnTo>
                  <a:pt x="7467" y="67230"/>
                </a:lnTo>
                <a:lnTo>
                  <a:pt x="0" y="59760"/>
                </a:lnTo>
                <a:lnTo>
                  <a:pt x="0" y="7470"/>
                </a:lnTo>
                <a:lnTo>
                  <a:pt x="7467" y="0"/>
                </a:lnTo>
                <a:lnTo>
                  <a:pt x="16802"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376" name="object 376"/>
          <p:cNvSpPr/>
          <p:nvPr/>
        </p:nvSpPr>
        <p:spPr>
          <a:xfrm>
            <a:off x="12086269" y="6044417"/>
            <a:ext cx="34290" cy="40640"/>
          </a:xfrm>
          <a:custGeom>
            <a:avLst/>
            <a:gdLst/>
            <a:ahLst/>
            <a:cxnLst/>
            <a:rect l="l" t="t" r="r" b="b"/>
            <a:pathLst>
              <a:path w="34290" h="40639">
                <a:moveTo>
                  <a:pt x="27381" y="40462"/>
                </a:moveTo>
                <a:lnTo>
                  <a:pt x="7467" y="40462"/>
                </a:lnTo>
                <a:lnTo>
                  <a:pt x="0" y="32370"/>
                </a:lnTo>
                <a:lnTo>
                  <a:pt x="0" y="8092"/>
                </a:lnTo>
                <a:lnTo>
                  <a:pt x="7467" y="0"/>
                </a:lnTo>
                <a:lnTo>
                  <a:pt x="27381" y="0"/>
                </a:lnTo>
                <a:lnTo>
                  <a:pt x="34226" y="8092"/>
                </a:lnTo>
                <a:lnTo>
                  <a:pt x="34226" y="18052"/>
                </a:lnTo>
                <a:lnTo>
                  <a:pt x="34226" y="32370"/>
                </a:lnTo>
                <a:lnTo>
                  <a:pt x="27381" y="40462"/>
                </a:lnTo>
                <a:close/>
              </a:path>
            </a:pathLst>
          </a:custGeom>
          <a:solidFill>
            <a:srgbClr val="FFFFFF"/>
          </a:solidFill>
        </p:spPr>
        <p:txBody>
          <a:bodyPr wrap="square" lIns="0" tIns="0" rIns="0" bIns="0" rtlCol="0"/>
          <a:lstStyle/>
          <a:p>
            <a:endParaRPr/>
          </a:p>
        </p:txBody>
      </p:sp>
      <p:sp>
        <p:nvSpPr>
          <p:cNvPr id="377" name="object 377"/>
          <p:cNvSpPr/>
          <p:nvPr/>
        </p:nvSpPr>
        <p:spPr>
          <a:xfrm>
            <a:off x="11932560" y="6158334"/>
            <a:ext cx="34925" cy="54610"/>
          </a:xfrm>
          <a:custGeom>
            <a:avLst/>
            <a:gdLst/>
            <a:ahLst/>
            <a:cxnLst/>
            <a:rect l="l" t="t" r="r" b="b"/>
            <a:pathLst>
              <a:path w="34925" h="54610">
                <a:moveTo>
                  <a:pt x="28003" y="54157"/>
                </a:moveTo>
                <a:lnTo>
                  <a:pt x="18046" y="54157"/>
                </a:lnTo>
                <a:lnTo>
                  <a:pt x="11026" y="52737"/>
                </a:lnTo>
                <a:lnTo>
                  <a:pt x="5289" y="48866"/>
                </a:lnTo>
                <a:lnTo>
                  <a:pt x="1419" y="43127"/>
                </a:lnTo>
                <a:lnTo>
                  <a:pt x="0" y="36105"/>
                </a:lnTo>
                <a:lnTo>
                  <a:pt x="0" y="18052"/>
                </a:lnTo>
                <a:lnTo>
                  <a:pt x="1419" y="11029"/>
                </a:lnTo>
                <a:lnTo>
                  <a:pt x="5289" y="5291"/>
                </a:lnTo>
                <a:lnTo>
                  <a:pt x="11026" y="1420"/>
                </a:lnTo>
                <a:lnTo>
                  <a:pt x="18046" y="0"/>
                </a:lnTo>
                <a:lnTo>
                  <a:pt x="28003" y="0"/>
                </a:lnTo>
                <a:lnTo>
                  <a:pt x="34849" y="8092"/>
                </a:lnTo>
                <a:lnTo>
                  <a:pt x="34849" y="46065"/>
                </a:lnTo>
                <a:lnTo>
                  <a:pt x="28003" y="54157"/>
                </a:lnTo>
                <a:close/>
              </a:path>
            </a:pathLst>
          </a:custGeom>
          <a:solidFill>
            <a:srgbClr val="FFFFFF"/>
          </a:solidFill>
        </p:spPr>
        <p:txBody>
          <a:bodyPr wrap="square" lIns="0" tIns="0" rIns="0" bIns="0" rtlCol="0"/>
          <a:lstStyle/>
          <a:p>
            <a:endParaRPr/>
          </a:p>
        </p:txBody>
      </p:sp>
      <p:sp>
        <p:nvSpPr>
          <p:cNvPr id="378" name="object 378"/>
          <p:cNvSpPr/>
          <p:nvPr/>
        </p:nvSpPr>
        <p:spPr>
          <a:xfrm>
            <a:off x="12076936" y="6482034"/>
            <a:ext cx="52069" cy="376555"/>
          </a:xfrm>
          <a:custGeom>
            <a:avLst/>
            <a:gdLst/>
            <a:ahLst/>
            <a:cxnLst/>
            <a:rect l="l" t="t" r="r" b="b"/>
            <a:pathLst>
              <a:path w="52070" h="376554">
                <a:moveTo>
                  <a:pt x="51651" y="375965"/>
                </a:moveTo>
                <a:lnTo>
                  <a:pt x="0" y="375965"/>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5965"/>
                </a:lnTo>
                <a:close/>
              </a:path>
            </a:pathLst>
          </a:custGeom>
          <a:solidFill>
            <a:srgbClr val="FFFFFF"/>
          </a:solidFill>
        </p:spPr>
        <p:txBody>
          <a:bodyPr wrap="square" lIns="0" tIns="0" rIns="0" bIns="0" rtlCol="0"/>
          <a:lstStyle/>
          <a:p>
            <a:endParaRPr/>
          </a:p>
        </p:txBody>
      </p:sp>
      <p:sp>
        <p:nvSpPr>
          <p:cNvPr id="379" name="object 379"/>
          <p:cNvSpPr/>
          <p:nvPr/>
        </p:nvSpPr>
        <p:spPr>
          <a:xfrm>
            <a:off x="11924471" y="5720091"/>
            <a:ext cx="51435" cy="267335"/>
          </a:xfrm>
          <a:custGeom>
            <a:avLst/>
            <a:gdLst/>
            <a:ahLst/>
            <a:cxnLst/>
            <a:rect l="l" t="t" r="r" b="b"/>
            <a:pathLst>
              <a:path w="51434" h="267335">
                <a:moveTo>
                  <a:pt x="26136" y="267053"/>
                </a:moveTo>
                <a:lnTo>
                  <a:pt x="16014" y="264981"/>
                </a:lnTo>
                <a:lnTo>
                  <a:pt x="7701" y="259349"/>
                </a:lnTo>
                <a:lnTo>
                  <a:pt x="2071" y="251033"/>
                </a:lnTo>
                <a:lnTo>
                  <a:pt x="0" y="240908"/>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240908"/>
                </a:lnTo>
                <a:lnTo>
                  <a:pt x="49152" y="251033"/>
                </a:lnTo>
                <a:lnTo>
                  <a:pt x="43950" y="259349"/>
                </a:lnTo>
                <a:lnTo>
                  <a:pt x="36064" y="264981"/>
                </a:lnTo>
                <a:lnTo>
                  <a:pt x="26136" y="267053"/>
                </a:lnTo>
                <a:close/>
              </a:path>
            </a:pathLst>
          </a:custGeom>
          <a:solidFill>
            <a:srgbClr val="FFFFFF"/>
          </a:solidFill>
        </p:spPr>
        <p:txBody>
          <a:bodyPr wrap="square" lIns="0" tIns="0" rIns="0" bIns="0" rtlCol="0"/>
          <a:lstStyle/>
          <a:p>
            <a:endParaRPr/>
          </a:p>
        </p:txBody>
      </p:sp>
      <p:sp>
        <p:nvSpPr>
          <p:cNvPr id="380" name="object 380"/>
          <p:cNvSpPr/>
          <p:nvPr/>
        </p:nvSpPr>
        <p:spPr>
          <a:xfrm>
            <a:off x="11932562" y="6256065"/>
            <a:ext cx="34290" cy="81915"/>
          </a:xfrm>
          <a:custGeom>
            <a:avLst/>
            <a:gdLst/>
            <a:ahLst/>
            <a:cxnLst/>
            <a:rect l="l" t="t" r="r" b="b"/>
            <a:pathLst>
              <a:path w="34290" h="81914">
                <a:moveTo>
                  <a:pt x="26136" y="81547"/>
                </a:moveTo>
                <a:lnTo>
                  <a:pt x="7467" y="81547"/>
                </a:lnTo>
                <a:lnTo>
                  <a:pt x="0" y="73455"/>
                </a:lnTo>
                <a:lnTo>
                  <a:pt x="0" y="64117"/>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381" name="object 381"/>
          <p:cNvSpPr/>
          <p:nvPr/>
        </p:nvSpPr>
        <p:spPr>
          <a:xfrm>
            <a:off x="4214757" y="1403901"/>
            <a:ext cx="1195953" cy="159102"/>
          </a:xfrm>
          <a:prstGeom prst="rect">
            <a:avLst/>
          </a:prstGeom>
          <a:blipFill>
            <a:blip r:embed="rId19" cstate="print"/>
            <a:stretch>
              <a:fillRect/>
            </a:stretch>
          </a:blipFill>
        </p:spPr>
        <p:txBody>
          <a:bodyPr wrap="square" lIns="0" tIns="0" rIns="0" bIns="0" rtlCol="0"/>
          <a:lstStyle/>
          <a:p>
            <a:endParaRPr/>
          </a:p>
        </p:txBody>
      </p:sp>
      <p:sp>
        <p:nvSpPr>
          <p:cNvPr id="382" name="object 382"/>
          <p:cNvSpPr/>
          <p:nvPr/>
        </p:nvSpPr>
        <p:spPr>
          <a:xfrm>
            <a:off x="12081295" y="5276869"/>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383" name="object 383"/>
          <p:cNvSpPr/>
          <p:nvPr/>
        </p:nvSpPr>
        <p:spPr>
          <a:xfrm>
            <a:off x="12076939" y="4448941"/>
            <a:ext cx="52069" cy="775970"/>
          </a:xfrm>
          <a:custGeom>
            <a:avLst/>
            <a:gdLst/>
            <a:ahLst/>
            <a:cxnLst/>
            <a:rect l="l" t="t" r="r" b="b"/>
            <a:pathLst>
              <a:path w="52070" h="775970">
                <a:moveTo>
                  <a:pt x="25514" y="775637"/>
                </a:moveTo>
                <a:lnTo>
                  <a:pt x="15489" y="773565"/>
                </a:lnTo>
                <a:lnTo>
                  <a:pt x="7389" y="767933"/>
                </a:lnTo>
                <a:lnTo>
                  <a:pt x="1973" y="759617"/>
                </a:lnTo>
                <a:lnTo>
                  <a:pt x="0" y="749492"/>
                </a:lnTo>
                <a:lnTo>
                  <a:pt x="0" y="25522"/>
                </a:lnTo>
                <a:lnTo>
                  <a:pt x="1973" y="15494"/>
                </a:lnTo>
                <a:lnTo>
                  <a:pt x="7389" y="7392"/>
                </a:lnTo>
                <a:lnTo>
                  <a:pt x="15489" y="1974"/>
                </a:lnTo>
                <a:lnTo>
                  <a:pt x="25514" y="0"/>
                </a:lnTo>
                <a:lnTo>
                  <a:pt x="35636" y="1974"/>
                </a:lnTo>
                <a:lnTo>
                  <a:pt x="43950" y="7392"/>
                </a:lnTo>
                <a:lnTo>
                  <a:pt x="49580" y="15494"/>
                </a:lnTo>
                <a:lnTo>
                  <a:pt x="51651" y="25522"/>
                </a:lnTo>
                <a:lnTo>
                  <a:pt x="51651" y="749492"/>
                </a:lnTo>
                <a:lnTo>
                  <a:pt x="49580" y="759617"/>
                </a:lnTo>
                <a:lnTo>
                  <a:pt x="43950" y="767933"/>
                </a:lnTo>
                <a:lnTo>
                  <a:pt x="35636" y="773565"/>
                </a:lnTo>
                <a:lnTo>
                  <a:pt x="25514" y="775637"/>
                </a:lnTo>
                <a:close/>
              </a:path>
            </a:pathLst>
          </a:custGeom>
          <a:solidFill>
            <a:srgbClr val="FFFFFF"/>
          </a:solidFill>
        </p:spPr>
        <p:txBody>
          <a:bodyPr wrap="square" lIns="0" tIns="0" rIns="0" bIns="0" rtlCol="0"/>
          <a:lstStyle/>
          <a:p>
            <a:endParaRPr/>
          </a:p>
        </p:txBody>
      </p:sp>
      <p:sp>
        <p:nvSpPr>
          <p:cNvPr id="384" name="object 384"/>
          <p:cNvSpPr/>
          <p:nvPr/>
        </p:nvSpPr>
        <p:spPr>
          <a:xfrm>
            <a:off x="12085652" y="4095359"/>
            <a:ext cx="34290" cy="94615"/>
          </a:xfrm>
          <a:custGeom>
            <a:avLst/>
            <a:gdLst/>
            <a:ahLst/>
            <a:cxnLst/>
            <a:rect l="l" t="t" r="r" b="b"/>
            <a:pathLst>
              <a:path w="34290" h="94614">
                <a:moveTo>
                  <a:pt x="26759" y="94620"/>
                </a:moveTo>
                <a:lnTo>
                  <a:pt x="16802" y="94620"/>
                </a:lnTo>
                <a:lnTo>
                  <a:pt x="7467" y="94620"/>
                </a:lnTo>
                <a:lnTo>
                  <a:pt x="0" y="87150"/>
                </a:lnTo>
                <a:lnTo>
                  <a:pt x="0" y="7470"/>
                </a:lnTo>
                <a:lnTo>
                  <a:pt x="7467" y="0"/>
                </a:lnTo>
                <a:lnTo>
                  <a:pt x="26759" y="0"/>
                </a:lnTo>
                <a:lnTo>
                  <a:pt x="34226" y="7470"/>
                </a:lnTo>
                <a:lnTo>
                  <a:pt x="34226" y="87150"/>
                </a:lnTo>
                <a:lnTo>
                  <a:pt x="26759" y="94620"/>
                </a:lnTo>
                <a:close/>
              </a:path>
            </a:pathLst>
          </a:custGeom>
          <a:solidFill>
            <a:srgbClr val="FFFFFF"/>
          </a:solidFill>
        </p:spPr>
        <p:txBody>
          <a:bodyPr wrap="square" lIns="0" tIns="0" rIns="0" bIns="0" rtlCol="0"/>
          <a:lstStyle/>
          <a:p>
            <a:endParaRPr/>
          </a:p>
        </p:txBody>
      </p:sp>
      <p:sp>
        <p:nvSpPr>
          <p:cNvPr id="385" name="object 385"/>
          <p:cNvSpPr/>
          <p:nvPr/>
        </p:nvSpPr>
        <p:spPr>
          <a:xfrm>
            <a:off x="12081297" y="4256587"/>
            <a:ext cx="43180" cy="140335"/>
          </a:xfrm>
          <a:custGeom>
            <a:avLst/>
            <a:gdLst/>
            <a:ahLst/>
            <a:cxnLst/>
            <a:rect l="l" t="t" r="r" b="b"/>
            <a:pathLst>
              <a:path w="43179" h="140335">
                <a:moveTo>
                  <a:pt x="21158" y="140062"/>
                </a:moveTo>
                <a:lnTo>
                  <a:pt x="12864" y="138321"/>
                </a:lnTo>
                <a:lnTo>
                  <a:pt x="6145" y="133604"/>
                </a:lnTo>
                <a:lnTo>
                  <a:pt x="1643" y="126669"/>
                </a:lnTo>
                <a:lnTo>
                  <a:pt x="0" y="118275"/>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275"/>
                </a:lnTo>
                <a:lnTo>
                  <a:pt x="41198" y="126669"/>
                </a:lnTo>
                <a:lnTo>
                  <a:pt x="36482" y="133604"/>
                </a:lnTo>
                <a:lnTo>
                  <a:pt x="29549" y="138321"/>
                </a:lnTo>
                <a:lnTo>
                  <a:pt x="21158" y="140062"/>
                </a:lnTo>
                <a:close/>
              </a:path>
            </a:pathLst>
          </a:custGeom>
          <a:solidFill>
            <a:srgbClr val="FFFFFF"/>
          </a:solidFill>
        </p:spPr>
        <p:txBody>
          <a:bodyPr wrap="square" lIns="0" tIns="0" rIns="0" bIns="0" rtlCol="0"/>
          <a:lstStyle/>
          <a:p>
            <a:endParaRPr/>
          </a:p>
        </p:txBody>
      </p:sp>
      <p:sp>
        <p:nvSpPr>
          <p:cNvPr id="386" name="object 386"/>
          <p:cNvSpPr/>
          <p:nvPr/>
        </p:nvSpPr>
        <p:spPr>
          <a:xfrm>
            <a:off x="11775122" y="4472594"/>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387" name="object 387"/>
          <p:cNvSpPr/>
          <p:nvPr/>
        </p:nvSpPr>
        <p:spPr>
          <a:xfrm>
            <a:off x="11469561" y="4923916"/>
            <a:ext cx="41275" cy="144145"/>
          </a:xfrm>
          <a:custGeom>
            <a:avLst/>
            <a:gdLst/>
            <a:ahLst/>
            <a:cxnLst/>
            <a:rect l="l" t="t" r="r" b="b"/>
            <a:pathLst>
              <a:path w="41275" h="144145">
                <a:moveTo>
                  <a:pt x="37960" y="112052"/>
                </a:moveTo>
                <a:lnTo>
                  <a:pt x="30492" y="103949"/>
                </a:lnTo>
                <a:lnTo>
                  <a:pt x="21158" y="103949"/>
                </a:lnTo>
                <a:lnTo>
                  <a:pt x="14147" y="105371"/>
                </a:lnTo>
                <a:lnTo>
                  <a:pt x="8407" y="109245"/>
                </a:lnTo>
                <a:lnTo>
                  <a:pt x="4533" y="114985"/>
                </a:lnTo>
                <a:lnTo>
                  <a:pt x="3111" y="122008"/>
                </a:lnTo>
                <a:lnTo>
                  <a:pt x="3111" y="135699"/>
                </a:lnTo>
                <a:lnTo>
                  <a:pt x="11201" y="143789"/>
                </a:lnTo>
                <a:lnTo>
                  <a:pt x="21158" y="143789"/>
                </a:lnTo>
                <a:lnTo>
                  <a:pt x="30492" y="143789"/>
                </a:lnTo>
                <a:lnTo>
                  <a:pt x="37960" y="135699"/>
                </a:lnTo>
                <a:lnTo>
                  <a:pt x="37960" y="112052"/>
                </a:lnTo>
                <a:close/>
              </a:path>
              <a:path w="41275" h="144145">
                <a:moveTo>
                  <a:pt x="41071" y="21158"/>
                </a:moveTo>
                <a:lnTo>
                  <a:pt x="39624" y="12865"/>
                </a:lnTo>
                <a:lnTo>
                  <a:pt x="35560" y="6146"/>
                </a:lnTo>
                <a:lnTo>
                  <a:pt x="29260" y="1638"/>
                </a:lnTo>
                <a:lnTo>
                  <a:pt x="21158" y="0"/>
                </a:lnTo>
                <a:lnTo>
                  <a:pt x="12865" y="1638"/>
                </a:lnTo>
                <a:lnTo>
                  <a:pt x="6146" y="6146"/>
                </a:lnTo>
                <a:lnTo>
                  <a:pt x="1651" y="12865"/>
                </a:lnTo>
                <a:lnTo>
                  <a:pt x="0" y="21158"/>
                </a:lnTo>
                <a:lnTo>
                  <a:pt x="0" y="38595"/>
                </a:lnTo>
                <a:lnTo>
                  <a:pt x="1651" y="46990"/>
                </a:lnTo>
                <a:lnTo>
                  <a:pt x="6146" y="53924"/>
                </a:lnTo>
                <a:lnTo>
                  <a:pt x="12865" y="58635"/>
                </a:lnTo>
                <a:lnTo>
                  <a:pt x="21158" y="60375"/>
                </a:lnTo>
                <a:lnTo>
                  <a:pt x="29260" y="58635"/>
                </a:lnTo>
                <a:lnTo>
                  <a:pt x="35560" y="53924"/>
                </a:lnTo>
                <a:lnTo>
                  <a:pt x="39624" y="46990"/>
                </a:lnTo>
                <a:lnTo>
                  <a:pt x="41071" y="38595"/>
                </a:lnTo>
                <a:lnTo>
                  <a:pt x="41071" y="21158"/>
                </a:lnTo>
                <a:close/>
              </a:path>
            </a:pathLst>
          </a:custGeom>
          <a:solidFill>
            <a:srgbClr val="FFFFFF"/>
          </a:solidFill>
        </p:spPr>
        <p:txBody>
          <a:bodyPr wrap="square" lIns="0" tIns="0" rIns="0" bIns="0" rtlCol="0"/>
          <a:lstStyle/>
          <a:p>
            <a:endParaRPr/>
          </a:p>
        </p:txBody>
      </p:sp>
      <p:sp>
        <p:nvSpPr>
          <p:cNvPr id="388" name="object 388"/>
          <p:cNvSpPr/>
          <p:nvPr/>
        </p:nvSpPr>
        <p:spPr>
          <a:xfrm>
            <a:off x="11468950" y="5273130"/>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2" y="6458"/>
                </a:lnTo>
                <a:lnTo>
                  <a:pt x="41294" y="13393"/>
                </a:lnTo>
                <a:lnTo>
                  <a:pt x="42937" y="21787"/>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389" name="object 389"/>
          <p:cNvSpPr/>
          <p:nvPr/>
        </p:nvSpPr>
        <p:spPr>
          <a:xfrm>
            <a:off x="11473307" y="5111901"/>
            <a:ext cx="34290" cy="95250"/>
          </a:xfrm>
          <a:custGeom>
            <a:avLst/>
            <a:gdLst/>
            <a:ahLst/>
            <a:cxnLst/>
            <a:rect l="l" t="t" r="r" b="b"/>
            <a:pathLst>
              <a:path w="34290" h="95250">
                <a:moveTo>
                  <a:pt x="26757" y="95242"/>
                </a:moveTo>
                <a:lnTo>
                  <a:pt x="17424" y="95242"/>
                </a:lnTo>
                <a:lnTo>
                  <a:pt x="8089" y="95242"/>
                </a:lnTo>
                <a:lnTo>
                  <a:pt x="0" y="87150"/>
                </a:lnTo>
                <a:lnTo>
                  <a:pt x="0" y="7470"/>
                </a:lnTo>
                <a:lnTo>
                  <a:pt x="8089" y="0"/>
                </a:lnTo>
                <a:lnTo>
                  <a:pt x="26757" y="0"/>
                </a:lnTo>
                <a:lnTo>
                  <a:pt x="34225" y="7470"/>
                </a:lnTo>
                <a:lnTo>
                  <a:pt x="34225" y="87150"/>
                </a:lnTo>
                <a:lnTo>
                  <a:pt x="26757" y="95242"/>
                </a:lnTo>
                <a:close/>
              </a:path>
            </a:pathLst>
          </a:custGeom>
          <a:solidFill>
            <a:srgbClr val="FFFFFF"/>
          </a:solidFill>
        </p:spPr>
        <p:txBody>
          <a:bodyPr wrap="square" lIns="0" tIns="0" rIns="0" bIns="0" rtlCol="0"/>
          <a:lstStyle/>
          <a:p>
            <a:endParaRPr/>
          </a:p>
        </p:txBody>
      </p:sp>
      <p:sp>
        <p:nvSpPr>
          <p:cNvPr id="390" name="object 390"/>
          <p:cNvSpPr/>
          <p:nvPr/>
        </p:nvSpPr>
        <p:spPr>
          <a:xfrm>
            <a:off x="11464596" y="5465482"/>
            <a:ext cx="52069" cy="775970"/>
          </a:xfrm>
          <a:custGeom>
            <a:avLst/>
            <a:gdLst/>
            <a:ahLst/>
            <a:cxnLst/>
            <a:rect l="l" t="t" r="r" b="b"/>
            <a:pathLst>
              <a:path w="52070" h="775970">
                <a:moveTo>
                  <a:pt x="26136" y="775637"/>
                </a:moveTo>
                <a:lnTo>
                  <a:pt x="16014" y="773662"/>
                </a:lnTo>
                <a:lnTo>
                  <a:pt x="7701" y="768245"/>
                </a:lnTo>
                <a:lnTo>
                  <a:pt x="2071" y="760142"/>
                </a:lnTo>
                <a:lnTo>
                  <a:pt x="0" y="750114"/>
                </a:lnTo>
                <a:lnTo>
                  <a:pt x="0" y="26145"/>
                </a:lnTo>
                <a:lnTo>
                  <a:pt x="2071" y="16019"/>
                </a:lnTo>
                <a:lnTo>
                  <a:pt x="7701" y="7703"/>
                </a:lnTo>
                <a:lnTo>
                  <a:pt x="16014" y="2071"/>
                </a:lnTo>
                <a:lnTo>
                  <a:pt x="26136" y="0"/>
                </a:lnTo>
                <a:lnTo>
                  <a:pt x="36161" y="2071"/>
                </a:lnTo>
                <a:lnTo>
                  <a:pt x="44260" y="7703"/>
                </a:lnTo>
                <a:lnTo>
                  <a:pt x="49676" y="16019"/>
                </a:lnTo>
                <a:lnTo>
                  <a:pt x="51650" y="26145"/>
                </a:lnTo>
                <a:lnTo>
                  <a:pt x="51650" y="750114"/>
                </a:lnTo>
                <a:lnTo>
                  <a:pt x="49676" y="760142"/>
                </a:lnTo>
                <a:lnTo>
                  <a:pt x="44260" y="768245"/>
                </a:lnTo>
                <a:lnTo>
                  <a:pt x="36161" y="773662"/>
                </a:lnTo>
                <a:lnTo>
                  <a:pt x="26136" y="775637"/>
                </a:lnTo>
                <a:close/>
              </a:path>
            </a:pathLst>
          </a:custGeom>
          <a:solidFill>
            <a:srgbClr val="FFFFFF"/>
          </a:solidFill>
        </p:spPr>
        <p:txBody>
          <a:bodyPr wrap="square" lIns="0" tIns="0" rIns="0" bIns="0" rtlCol="0"/>
          <a:lstStyle/>
          <a:p>
            <a:endParaRPr/>
          </a:p>
        </p:txBody>
      </p:sp>
      <p:sp>
        <p:nvSpPr>
          <p:cNvPr id="391" name="object 391"/>
          <p:cNvSpPr/>
          <p:nvPr/>
        </p:nvSpPr>
        <p:spPr>
          <a:xfrm>
            <a:off x="11464597" y="4787577"/>
            <a:ext cx="50800" cy="97790"/>
          </a:xfrm>
          <a:custGeom>
            <a:avLst/>
            <a:gdLst/>
            <a:ahLst/>
            <a:cxnLst/>
            <a:rect l="l" t="t" r="r" b="b"/>
            <a:pathLst>
              <a:path w="50800" h="97789">
                <a:moveTo>
                  <a:pt x="26136" y="97732"/>
                </a:moveTo>
                <a:lnTo>
                  <a:pt x="16014" y="95758"/>
                </a:lnTo>
                <a:lnTo>
                  <a:pt x="7701" y="90340"/>
                </a:lnTo>
                <a:lnTo>
                  <a:pt x="2071" y="82238"/>
                </a:lnTo>
                <a:lnTo>
                  <a:pt x="0" y="72210"/>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72210"/>
                </a:lnTo>
                <a:lnTo>
                  <a:pt x="48626" y="82238"/>
                </a:lnTo>
                <a:lnTo>
                  <a:pt x="43638" y="90340"/>
                </a:lnTo>
                <a:lnTo>
                  <a:pt x="35966" y="95758"/>
                </a:lnTo>
                <a:lnTo>
                  <a:pt x="26136" y="97732"/>
                </a:lnTo>
                <a:close/>
              </a:path>
            </a:pathLst>
          </a:custGeom>
          <a:solidFill>
            <a:srgbClr val="FFFFFF"/>
          </a:solidFill>
        </p:spPr>
        <p:txBody>
          <a:bodyPr wrap="square" lIns="0" tIns="0" rIns="0" bIns="0" rtlCol="0"/>
          <a:lstStyle/>
          <a:p>
            <a:endParaRPr/>
          </a:p>
        </p:txBody>
      </p:sp>
      <p:sp>
        <p:nvSpPr>
          <p:cNvPr id="392" name="object 392"/>
          <p:cNvSpPr/>
          <p:nvPr/>
        </p:nvSpPr>
        <p:spPr>
          <a:xfrm>
            <a:off x="11469573" y="4605185"/>
            <a:ext cx="41275" cy="144780"/>
          </a:xfrm>
          <a:custGeom>
            <a:avLst/>
            <a:gdLst/>
            <a:ahLst/>
            <a:cxnLst/>
            <a:rect l="l" t="t" r="r" b="b"/>
            <a:pathLst>
              <a:path w="41275" h="144779">
                <a:moveTo>
                  <a:pt x="37960" y="8102"/>
                </a:moveTo>
                <a:lnTo>
                  <a:pt x="30492" y="0"/>
                </a:lnTo>
                <a:lnTo>
                  <a:pt x="21158" y="0"/>
                </a:lnTo>
                <a:lnTo>
                  <a:pt x="14135" y="1422"/>
                </a:lnTo>
                <a:lnTo>
                  <a:pt x="8394" y="5295"/>
                </a:lnTo>
                <a:lnTo>
                  <a:pt x="4533" y="11036"/>
                </a:lnTo>
                <a:lnTo>
                  <a:pt x="3111" y="18059"/>
                </a:lnTo>
                <a:lnTo>
                  <a:pt x="3111" y="32372"/>
                </a:lnTo>
                <a:lnTo>
                  <a:pt x="11201" y="39839"/>
                </a:lnTo>
                <a:lnTo>
                  <a:pt x="21158" y="39839"/>
                </a:lnTo>
                <a:lnTo>
                  <a:pt x="30492" y="39839"/>
                </a:lnTo>
                <a:lnTo>
                  <a:pt x="37960" y="32372"/>
                </a:lnTo>
                <a:lnTo>
                  <a:pt x="37960" y="8102"/>
                </a:lnTo>
                <a:close/>
              </a:path>
              <a:path w="41275" h="144779">
                <a:moveTo>
                  <a:pt x="41071" y="105206"/>
                </a:moveTo>
                <a:lnTo>
                  <a:pt x="39624" y="96913"/>
                </a:lnTo>
                <a:lnTo>
                  <a:pt x="35547" y="90195"/>
                </a:lnTo>
                <a:lnTo>
                  <a:pt x="29260" y="85686"/>
                </a:lnTo>
                <a:lnTo>
                  <a:pt x="21158" y="84035"/>
                </a:lnTo>
                <a:lnTo>
                  <a:pt x="12865" y="85686"/>
                </a:lnTo>
                <a:lnTo>
                  <a:pt x="6146" y="90195"/>
                </a:lnTo>
                <a:lnTo>
                  <a:pt x="1638" y="96913"/>
                </a:lnTo>
                <a:lnTo>
                  <a:pt x="0" y="105206"/>
                </a:lnTo>
                <a:lnTo>
                  <a:pt x="0" y="122631"/>
                </a:lnTo>
                <a:lnTo>
                  <a:pt x="1638" y="131025"/>
                </a:lnTo>
                <a:lnTo>
                  <a:pt x="6146" y="137960"/>
                </a:lnTo>
                <a:lnTo>
                  <a:pt x="12865" y="142684"/>
                </a:lnTo>
                <a:lnTo>
                  <a:pt x="21158" y="144424"/>
                </a:lnTo>
                <a:lnTo>
                  <a:pt x="29260" y="142684"/>
                </a:lnTo>
                <a:lnTo>
                  <a:pt x="35547" y="137960"/>
                </a:lnTo>
                <a:lnTo>
                  <a:pt x="39624" y="131025"/>
                </a:lnTo>
                <a:lnTo>
                  <a:pt x="41071" y="122631"/>
                </a:lnTo>
                <a:lnTo>
                  <a:pt x="41071" y="105206"/>
                </a:lnTo>
                <a:close/>
              </a:path>
            </a:pathLst>
          </a:custGeom>
          <a:solidFill>
            <a:srgbClr val="FFFFFF"/>
          </a:solidFill>
        </p:spPr>
        <p:txBody>
          <a:bodyPr wrap="square" lIns="0" tIns="0" rIns="0" bIns="0" rtlCol="0"/>
          <a:lstStyle/>
          <a:p>
            <a:endParaRPr/>
          </a:p>
        </p:txBody>
      </p:sp>
      <p:sp>
        <p:nvSpPr>
          <p:cNvPr id="393" name="object 393"/>
          <p:cNvSpPr/>
          <p:nvPr/>
        </p:nvSpPr>
        <p:spPr>
          <a:xfrm>
            <a:off x="11617685" y="6736628"/>
            <a:ext cx="51435" cy="121920"/>
          </a:xfrm>
          <a:custGeom>
            <a:avLst/>
            <a:gdLst/>
            <a:ahLst/>
            <a:cxnLst/>
            <a:rect l="l" t="t" r="r" b="b"/>
            <a:pathLst>
              <a:path w="51434" h="121920">
                <a:moveTo>
                  <a:pt x="51030" y="121371"/>
                </a:moveTo>
                <a:lnTo>
                  <a:pt x="0" y="121371"/>
                </a:lnTo>
                <a:lnTo>
                  <a:pt x="0" y="25522"/>
                </a:lnTo>
                <a:lnTo>
                  <a:pt x="1876" y="15494"/>
                </a:lnTo>
                <a:lnTo>
                  <a:pt x="7078" y="7392"/>
                </a:lnTo>
                <a:lnTo>
                  <a:pt x="14965" y="1974"/>
                </a:lnTo>
                <a:lnTo>
                  <a:pt x="24893" y="0"/>
                </a:lnTo>
                <a:lnTo>
                  <a:pt x="35015" y="1974"/>
                </a:lnTo>
                <a:lnTo>
                  <a:pt x="43329" y="7392"/>
                </a:lnTo>
                <a:lnTo>
                  <a:pt x="48959" y="15494"/>
                </a:lnTo>
                <a:lnTo>
                  <a:pt x="51030" y="25522"/>
                </a:lnTo>
                <a:lnTo>
                  <a:pt x="51030" y="121371"/>
                </a:lnTo>
                <a:close/>
              </a:path>
            </a:pathLst>
          </a:custGeom>
          <a:solidFill>
            <a:srgbClr val="FFFFFF"/>
          </a:solidFill>
        </p:spPr>
        <p:txBody>
          <a:bodyPr wrap="square" lIns="0" tIns="0" rIns="0" bIns="0" rtlCol="0"/>
          <a:lstStyle/>
          <a:p>
            <a:endParaRPr/>
          </a:p>
        </p:txBody>
      </p:sp>
      <p:sp>
        <p:nvSpPr>
          <p:cNvPr id="394" name="object 394"/>
          <p:cNvSpPr/>
          <p:nvPr/>
        </p:nvSpPr>
        <p:spPr>
          <a:xfrm>
            <a:off x="11464600" y="6821288"/>
            <a:ext cx="50800" cy="36830"/>
          </a:xfrm>
          <a:custGeom>
            <a:avLst/>
            <a:gdLst/>
            <a:ahLst/>
            <a:cxnLst/>
            <a:rect l="l" t="t" r="r" b="b"/>
            <a:pathLst>
              <a:path w="50800" h="36829">
                <a:moveTo>
                  <a:pt x="50405" y="36711"/>
                </a:moveTo>
                <a:lnTo>
                  <a:pt x="0" y="36711"/>
                </a:lnTo>
                <a:lnTo>
                  <a:pt x="0" y="26145"/>
                </a:lnTo>
                <a:lnTo>
                  <a:pt x="2071" y="16019"/>
                </a:lnTo>
                <a:lnTo>
                  <a:pt x="7701" y="7703"/>
                </a:lnTo>
                <a:lnTo>
                  <a:pt x="16014" y="2071"/>
                </a:lnTo>
                <a:lnTo>
                  <a:pt x="26136" y="0"/>
                </a:lnTo>
                <a:lnTo>
                  <a:pt x="35966" y="2071"/>
                </a:lnTo>
                <a:lnTo>
                  <a:pt x="43638" y="7703"/>
                </a:lnTo>
                <a:lnTo>
                  <a:pt x="48626" y="16019"/>
                </a:lnTo>
                <a:lnTo>
                  <a:pt x="50405" y="26145"/>
                </a:lnTo>
                <a:lnTo>
                  <a:pt x="50405" y="36711"/>
                </a:lnTo>
                <a:close/>
              </a:path>
            </a:pathLst>
          </a:custGeom>
          <a:solidFill>
            <a:srgbClr val="FFFFFF"/>
          </a:solidFill>
        </p:spPr>
        <p:txBody>
          <a:bodyPr wrap="square" lIns="0" tIns="0" rIns="0" bIns="0" rtlCol="0"/>
          <a:lstStyle/>
          <a:p>
            <a:endParaRPr/>
          </a:p>
        </p:txBody>
      </p:sp>
      <p:sp>
        <p:nvSpPr>
          <p:cNvPr id="395" name="object 395"/>
          <p:cNvSpPr/>
          <p:nvPr/>
        </p:nvSpPr>
        <p:spPr>
          <a:xfrm>
            <a:off x="2947700" y="1664984"/>
            <a:ext cx="2234544" cy="213887"/>
          </a:xfrm>
          <a:prstGeom prst="rect">
            <a:avLst/>
          </a:prstGeom>
          <a:blipFill>
            <a:blip r:embed="rId20" cstate="print"/>
            <a:stretch>
              <a:fillRect/>
            </a:stretch>
          </a:blipFill>
        </p:spPr>
        <p:txBody>
          <a:bodyPr wrap="square" lIns="0" tIns="0" rIns="0" bIns="0" rtlCol="0"/>
          <a:lstStyle/>
          <a:p>
            <a:endParaRPr/>
          </a:p>
        </p:txBody>
      </p:sp>
      <p:sp>
        <p:nvSpPr>
          <p:cNvPr id="396" name="object 396"/>
          <p:cNvSpPr/>
          <p:nvPr/>
        </p:nvSpPr>
        <p:spPr>
          <a:xfrm>
            <a:off x="11311511" y="5550139"/>
            <a:ext cx="52069" cy="606425"/>
          </a:xfrm>
          <a:custGeom>
            <a:avLst/>
            <a:gdLst/>
            <a:ahLst/>
            <a:cxnLst/>
            <a:rect l="l" t="t" r="r" b="b"/>
            <a:pathLst>
              <a:path w="52070" h="606425">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580171"/>
                </a:lnTo>
                <a:lnTo>
                  <a:pt x="49580" y="590297"/>
                </a:lnTo>
                <a:lnTo>
                  <a:pt x="43950" y="598613"/>
                </a:lnTo>
                <a:lnTo>
                  <a:pt x="35636" y="604245"/>
                </a:lnTo>
                <a:lnTo>
                  <a:pt x="25514" y="606316"/>
                </a:lnTo>
                <a:close/>
              </a:path>
            </a:pathLst>
          </a:custGeom>
          <a:solidFill>
            <a:srgbClr val="FFFFFF"/>
          </a:solidFill>
        </p:spPr>
        <p:txBody>
          <a:bodyPr wrap="square" lIns="0" tIns="0" rIns="0" bIns="0" rtlCol="0"/>
          <a:lstStyle/>
          <a:p>
            <a:endParaRPr/>
          </a:p>
        </p:txBody>
      </p:sp>
      <p:sp>
        <p:nvSpPr>
          <p:cNvPr id="397" name="object 397"/>
          <p:cNvSpPr/>
          <p:nvPr/>
        </p:nvSpPr>
        <p:spPr>
          <a:xfrm>
            <a:off x="11319602" y="6511281"/>
            <a:ext cx="34290" cy="53975"/>
          </a:xfrm>
          <a:custGeom>
            <a:avLst/>
            <a:gdLst/>
            <a:ahLst/>
            <a:cxnLst/>
            <a:rect l="l" t="t" r="r" b="b"/>
            <a:pathLst>
              <a:path w="34290" h="53975">
                <a:moveTo>
                  <a:pt x="27381" y="53535"/>
                </a:moveTo>
                <a:lnTo>
                  <a:pt x="8089" y="53535"/>
                </a:lnTo>
                <a:lnTo>
                  <a:pt x="0" y="46065"/>
                </a:lnTo>
                <a:lnTo>
                  <a:pt x="0" y="36105"/>
                </a:lnTo>
                <a:lnTo>
                  <a:pt x="0" y="8092"/>
                </a:lnTo>
                <a:lnTo>
                  <a:pt x="8089" y="0"/>
                </a:lnTo>
                <a:lnTo>
                  <a:pt x="27381" y="0"/>
                </a:lnTo>
                <a:lnTo>
                  <a:pt x="34226" y="8092"/>
                </a:lnTo>
                <a:lnTo>
                  <a:pt x="34226" y="46065"/>
                </a:lnTo>
                <a:lnTo>
                  <a:pt x="27381" y="53535"/>
                </a:lnTo>
                <a:close/>
              </a:path>
            </a:pathLst>
          </a:custGeom>
          <a:solidFill>
            <a:srgbClr val="FFFFFF"/>
          </a:solidFill>
        </p:spPr>
        <p:txBody>
          <a:bodyPr wrap="square" lIns="0" tIns="0" rIns="0" bIns="0" rtlCol="0"/>
          <a:lstStyle/>
          <a:p>
            <a:endParaRPr/>
          </a:p>
        </p:txBody>
      </p:sp>
      <p:sp>
        <p:nvSpPr>
          <p:cNvPr id="398" name="object 398"/>
          <p:cNvSpPr/>
          <p:nvPr/>
        </p:nvSpPr>
        <p:spPr>
          <a:xfrm>
            <a:off x="11469573" y="6500075"/>
            <a:ext cx="41275" cy="283210"/>
          </a:xfrm>
          <a:custGeom>
            <a:avLst/>
            <a:gdLst/>
            <a:ahLst/>
            <a:cxnLst/>
            <a:rect l="l" t="t" r="r" b="b"/>
            <a:pathLst>
              <a:path w="41275" h="283209">
                <a:moveTo>
                  <a:pt x="37960" y="146913"/>
                </a:moveTo>
                <a:lnTo>
                  <a:pt x="30492" y="138823"/>
                </a:lnTo>
                <a:lnTo>
                  <a:pt x="21158" y="138823"/>
                </a:lnTo>
                <a:lnTo>
                  <a:pt x="14135" y="140246"/>
                </a:lnTo>
                <a:lnTo>
                  <a:pt x="8407" y="144119"/>
                </a:lnTo>
                <a:lnTo>
                  <a:pt x="4533" y="149847"/>
                </a:lnTo>
                <a:lnTo>
                  <a:pt x="3111" y="156870"/>
                </a:lnTo>
                <a:lnTo>
                  <a:pt x="3111" y="160616"/>
                </a:lnTo>
                <a:lnTo>
                  <a:pt x="4533" y="167640"/>
                </a:lnTo>
                <a:lnTo>
                  <a:pt x="8407" y="173367"/>
                </a:lnTo>
                <a:lnTo>
                  <a:pt x="14135" y="177241"/>
                </a:lnTo>
                <a:lnTo>
                  <a:pt x="21158" y="178663"/>
                </a:lnTo>
                <a:lnTo>
                  <a:pt x="30492" y="178663"/>
                </a:lnTo>
                <a:lnTo>
                  <a:pt x="37960" y="170573"/>
                </a:lnTo>
                <a:lnTo>
                  <a:pt x="37960" y="146913"/>
                </a:lnTo>
                <a:close/>
              </a:path>
              <a:path w="41275" h="283209">
                <a:moveTo>
                  <a:pt x="37960" y="7480"/>
                </a:moveTo>
                <a:lnTo>
                  <a:pt x="30492" y="0"/>
                </a:lnTo>
                <a:lnTo>
                  <a:pt x="11823" y="0"/>
                </a:lnTo>
                <a:lnTo>
                  <a:pt x="3733" y="7480"/>
                </a:lnTo>
                <a:lnTo>
                  <a:pt x="3733" y="87160"/>
                </a:lnTo>
                <a:lnTo>
                  <a:pt x="11823" y="94627"/>
                </a:lnTo>
                <a:lnTo>
                  <a:pt x="21158" y="94627"/>
                </a:lnTo>
                <a:lnTo>
                  <a:pt x="30492" y="94627"/>
                </a:lnTo>
                <a:lnTo>
                  <a:pt x="37960" y="87160"/>
                </a:lnTo>
                <a:lnTo>
                  <a:pt x="37960" y="7480"/>
                </a:lnTo>
                <a:close/>
              </a:path>
              <a:path w="41275" h="283209">
                <a:moveTo>
                  <a:pt x="41071" y="244030"/>
                </a:moveTo>
                <a:lnTo>
                  <a:pt x="39624" y="235724"/>
                </a:lnTo>
                <a:lnTo>
                  <a:pt x="35547" y="229006"/>
                </a:lnTo>
                <a:lnTo>
                  <a:pt x="29260" y="224510"/>
                </a:lnTo>
                <a:lnTo>
                  <a:pt x="21158" y="222859"/>
                </a:lnTo>
                <a:lnTo>
                  <a:pt x="12865" y="224510"/>
                </a:lnTo>
                <a:lnTo>
                  <a:pt x="6146" y="229006"/>
                </a:lnTo>
                <a:lnTo>
                  <a:pt x="1651" y="235724"/>
                </a:lnTo>
                <a:lnTo>
                  <a:pt x="0" y="244030"/>
                </a:lnTo>
                <a:lnTo>
                  <a:pt x="0" y="261454"/>
                </a:lnTo>
                <a:lnTo>
                  <a:pt x="1651" y="269748"/>
                </a:lnTo>
                <a:lnTo>
                  <a:pt x="6146" y="276479"/>
                </a:lnTo>
                <a:lnTo>
                  <a:pt x="12865" y="280974"/>
                </a:lnTo>
                <a:lnTo>
                  <a:pt x="21158" y="282625"/>
                </a:lnTo>
                <a:lnTo>
                  <a:pt x="29260" y="280974"/>
                </a:lnTo>
                <a:lnTo>
                  <a:pt x="35547" y="276479"/>
                </a:lnTo>
                <a:lnTo>
                  <a:pt x="39624" y="269748"/>
                </a:lnTo>
                <a:lnTo>
                  <a:pt x="41071" y="261454"/>
                </a:lnTo>
                <a:lnTo>
                  <a:pt x="41071" y="244030"/>
                </a:lnTo>
                <a:close/>
              </a:path>
            </a:pathLst>
          </a:custGeom>
          <a:solidFill>
            <a:srgbClr val="FFFFFF"/>
          </a:solidFill>
        </p:spPr>
        <p:txBody>
          <a:bodyPr wrap="square" lIns="0" tIns="0" rIns="0" bIns="0" rtlCol="0"/>
          <a:lstStyle/>
          <a:p>
            <a:endParaRPr/>
          </a:p>
        </p:txBody>
      </p:sp>
      <p:sp>
        <p:nvSpPr>
          <p:cNvPr id="399" name="object 399"/>
          <p:cNvSpPr/>
          <p:nvPr/>
        </p:nvSpPr>
        <p:spPr>
          <a:xfrm>
            <a:off x="11468961" y="6293403"/>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165"/>
                </a:lnTo>
                <a:lnTo>
                  <a:pt x="1740" y="12868"/>
                </a:lnTo>
                <a:lnTo>
                  <a:pt x="6456" y="6147"/>
                </a:lnTo>
                <a:lnTo>
                  <a:pt x="13389" y="1643"/>
                </a:lnTo>
                <a:lnTo>
                  <a:pt x="21780" y="0"/>
                </a:lnTo>
                <a:lnTo>
                  <a:pt x="30074" y="1643"/>
                </a:lnTo>
                <a:lnTo>
                  <a:pt x="36792" y="6147"/>
                </a:lnTo>
                <a:lnTo>
                  <a:pt x="41294" y="12868"/>
                </a:lnTo>
                <a:lnTo>
                  <a:pt x="42937" y="21165"/>
                </a:lnTo>
                <a:lnTo>
                  <a:pt x="42937" y="118897"/>
                </a:lnTo>
                <a:lnTo>
                  <a:pt x="41294" y="127194"/>
                </a:lnTo>
                <a:lnTo>
                  <a:pt x="36792" y="133915"/>
                </a:lnTo>
                <a:lnTo>
                  <a:pt x="30074" y="138419"/>
                </a:lnTo>
                <a:lnTo>
                  <a:pt x="21780" y="140062"/>
                </a:lnTo>
                <a:close/>
              </a:path>
            </a:pathLst>
          </a:custGeom>
          <a:solidFill>
            <a:srgbClr val="FFFFFF"/>
          </a:solidFill>
        </p:spPr>
        <p:txBody>
          <a:bodyPr wrap="square" lIns="0" tIns="0" rIns="0" bIns="0" rtlCol="0"/>
          <a:lstStyle/>
          <a:p>
            <a:endParaRPr/>
          </a:p>
        </p:txBody>
      </p:sp>
      <p:sp>
        <p:nvSpPr>
          <p:cNvPr id="400" name="object 400"/>
          <p:cNvSpPr/>
          <p:nvPr/>
        </p:nvSpPr>
        <p:spPr>
          <a:xfrm>
            <a:off x="11618314" y="5550135"/>
            <a:ext cx="51435" cy="606425"/>
          </a:xfrm>
          <a:custGeom>
            <a:avLst/>
            <a:gdLst/>
            <a:ahLst/>
            <a:cxnLst/>
            <a:rect l="l" t="t" r="r" b="b"/>
            <a:pathLst>
              <a:path w="51434" h="606425">
                <a:moveTo>
                  <a:pt x="25515" y="606316"/>
                </a:moveTo>
                <a:lnTo>
                  <a:pt x="15490" y="604245"/>
                </a:lnTo>
                <a:lnTo>
                  <a:pt x="7390" y="598613"/>
                </a:lnTo>
                <a:lnTo>
                  <a:pt x="1973" y="590297"/>
                </a:lnTo>
                <a:lnTo>
                  <a:pt x="0" y="580171"/>
                </a:lnTo>
                <a:lnTo>
                  <a:pt x="0" y="26145"/>
                </a:lnTo>
                <a:lnTo>
                  <a:pt x="1973" y="16019"/>
                </a:lnTo>
                <a:lnTo>
                  <a:pt x="7390" y="7703"/>
                </a:lnTo>
                <a:lnTo>
                  <a:pt x="15490" y="2071"/>
                </a:lnTo>
                <a:lnTo>
                  <a:pt x="25515" y="0"/>
                </a:lnTo>
                <a:lnTo>
                  <a:pt x="35540" y="2071"/>
                </a:lnTo>
                <a:lnTo>
                  <a:pt x="43640" y="7703"/>
                </a:lnTo>
                <a:lnTo>
                  <a:pt x="49056" y="16019"/>
                </a:lnTo>
                <a:lnTo>
                  <a:pt x="51030" y="26145"/>
                </a:lnTo>
                <a:lnTo>
                  <a:pt x="51030" y="580171"/>
                </a:lnTo>
                <a:lnTo>
                  <a:pt x="49056" y="590297"/>
                </a:lnTo>
                <a:lnTo>
                  <a:pt x="43640" y="598613"/>
                </a:lnTo>
                <a:lnTo>
                  <a:pt x="35540" y="604245"/>
                </a:lnTo>
                <a:lnTo>
                  <a:pt x="25515" y="606316"/>
                </a:lnTo>
                <a:close/>
              </a:path>
            </a:pathLst>
          </a:custGeom>
          <a:solidFill>
            <a:srgbClr val="FFFFFF"/>
          </a:solidFill>
        </p:spPr>
        <p:txBody>
          <a:bodyPr wrap="square" lIns="0" tIns="0" rIns="0" bIns="0" rtlCol="0"/>
          <a:lstStyle/>
          <a:p>
            <a:endParaRPr/>
          </a:p>
        </p:txBody>
      </p:sp>
      <p:sp>
        <p:nvSpPr>
          <p:cNvPr id="401" name="object 401"/>
          <p:cNvSpPr/>
          <p:nvPr/>
        </p:nvSpPr>
        <p:spPr>
          <a:xfrm>
            <a:off x="11622048" y="6614613"/>
            <a:ext cx="41910" cy="80645"/>
          </a:xfrm>
          <a:custGeom>
            <a:avLst/>
            <a:gdLst/>
            <a:ahLst/>
            <a:cxnLst/>
            <a:rect l="l" t="t" r="r" b="b"/>
            <a:pathLst>
              <a:path w="41909" h="80645">
                <a:moveTo>
                  <a:pt x="20537" y="80302"/>
                </a:moveTo>
                <a:lnTo>
                  <a:pt x="12339" y="78561"/>
                </a:lnTo>
                <a:lnTo>
                  <a:pt x="5834" y="73844"/>
                </a:lnTo>
                <a:lnTo>
                  <a:pt x="1546" y="66909"/>
                </a:lnTo>
                <a:lnTo>
                  <a:pt x="0" y="58515"/>
                </a:lnTo>
                <a:lnTo>
                  <a:pt x="0" y="21165"/>
                </a:lnTo>
                <a:lnTo>
                  <a:pt x="1546" y="12868"/>
                </a:lnTo>
                <a:lnTo>
                  <a:pt x="5834" y="6147"/>
                </a:lnTo>
                <a:lnTo>
                  <a:pt x="12339" y="1643"/>
                </a:lnTo>
                <a:lnTo>
                  <a:pt x="20537" y="0"/>
                </a:lnTo>
                <a:lnTo>
                  <a:pt x="28831" y="1643"/>
                </a:lnTo>
                <a:lnTo>
                  <a:pt x="35550" y="6147"/>
                </a:lnTo>
                <a:lnTo>
                  <a:pt x="40052" y="12868"/>
                </a:lnTo>
                <a:lnTo>
                  <a:pt x="41695" y="21165"/>
                </a:lnTo>
                <a:lnTo>
                  <a:pt x="41695" y="58515"/>
                </a:lnTo>
                <a:lnTo>
                  <a:pt x="40052" y="66909"/>
                </a:lnTo>
                <a:lnTo>
                  <a:pt x="35550" y="73844"/>
                </a:lnTo>
                <a:lnTo>
                  <a:pt x="28831" y="78561"/>
                </a:lnTo>
                <a:lnTo>
                  <a:pt x="20537" y="80302"/>
                </a:lnTo>
                <a:close/>
              </a:path>
            </a:pathLst>
          </a:custGeom>
          <a:solidFill>
            <a:srgbClr val="FFFFFF"/>
          </a:solidFill>
        </p:spPr>
        <p:txBody>
          <a:bodyPr wrap="square" lIns="0" tIns="0" rIns="0" bIns="0" rtlCol="0"/>
          <a:lstStyle/>
          <a:p>
            <a:endParaRPr/>
          </a:p>
        </p:txBody>
      </p:sp>
      <p:sp>
        <p:nvSpPr>
          <p:cNvPr id="402" name="object 402"/>
          <p:cNvSpPr/>
          <p:nvPr/>
        </p:nvSpPr>
        <p:spPr>
          <a:xfrm>
            <a:off x="11770780" y="6651962"/>
            <a:ext cx="51435" cy="206375"/>
          </a:xfrm>
          <a:custGeom>
            <a:avLst/>
            <a:gdLst/>
            <a:ahLst/>
            <a:cxnLst/>
            <a:rect l="l" t="t" r="r" b="b"/>
            <a:pathLst>
              <a:path w="51434" h="206375">
                <a:moveTo>
                  <a:pt x="51029" y="206037"/>
                </a:moveTo>
                <a:lnTo>
                  <a:pt x="0" y="206037"/>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37"/>
                </a:lnTo>
                <a:close/>
              </a:path>
            </a:pathLst>
          </a:custGeom>
          <a:solidFill>
            <a:srgbClr val="FFFFFF"/>
          </a:solidFill>
        </p:spPr>
        <p:txBody>
          <a:bodyPr wrap="square" lIns="0" tIns="0" rIns="0" bIns="0" rtlCol="0"/>
          <a:lstStyle/>
          <a:p>
            <a:endParaRPr/>
          </a:p>
        </p:txBody>
      </p:sp>
      <p:sp>
        <p:nvSpPr>
          <p:cNvPr id="403" name="object 403"/>
          <p:cNvSpPr/>
          <p:nvPr/>
        </p:nvSpPr>
        <p:spPr>
          <a:xfrm>
            <a:off x="11625783" y="6386156"/>
            <a:ext cx="34925" cy="179070"/>
          </a:xfrm>
          <a:custGeom>
            <a:avLst/>
            <a:gdLst/>
            <a:ahLst/>
            <a:cxnLst/>
            <a:rect l="l" t="t" r="r" b="b"/>
            <a:pathLst>
              <a:path w="34925" h="179070">
                <a:moveTo>
                  <a:pt x="34848" y="133223"/>
                </a:moveTo>
                <a:lnTo>
                  <a:pt x="26758" y="125120"/>
                </a:lnTo>
                <a:lnTo>
                  <a:pt x="6845" y="125120"/>
                </a:lnTo>
                <a:lnTo>
                  <a:pt x="0" y="133223"/>
                </a:lnTo>
                <a:lnTo>
                  <a:pt x="0" y="161226"/>
                </a:lnTo>
                <a:lnTo>
                  <a:pt x="0" y="171196"/>
                </a:lnTo>
                <a:lnTo>
                  <a:pt x="6845" y="178663"/>
                </a:lnTo>
                <a:lnTo>
                  <a:pt x="26758" y="178663"/>
                </a:lnTo>
                <a:lnTo>
                  <a:pt x="34848" y="171196"/>
                </a:lnTo>
                <a:lnTo>
                  <a:pt x="34848" y="133223"/>
                </a:lnTo>
                <a:close/>
              </a:path>
              <a:path w="34925" h="179070">
                <a:moveTo>
                  <a:pt x="34848" y="7467"/>
                </a:moveTo>
                <a:lnTo>
                  <a:pt x="27381" y="0"/>
                </a:lnTo>
                <a:lnTo>
                  <a:pt x="8712" y="0"/>
                </a:lnTo>
                <a:lnTo>
                  <a:pt x="622" y="7467"/>
                </a:lnTo>
                <a:lnTo>
                  <a:pt x="622" y="73456"/>
                </a:lnTo>
                <a:lnTo>
                  <a:pt x="8712"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404" name="object 404"/>
          <p:cNvSpPr/>
          <p:nvPr/>
        </p:nvSpPr>
        <p:spPr>
          <a:xfrm>
            <a:off x="11775139" y="5100063"/>
            <a:ext cx="42545" cy="100330"/>
          </a:xfrm>
          <a:custGeom>
            <a:avLst/>
            <a:gdLst/>
            <a:ahLst/>
            <a:cxnLst/>
            <a:rect l="l" t="t" r="r" b="b"/>
            <a:pathLst>
              <a:path w="42545" h="100329">
                <a:moveTo>
                  <a:pt x="21158" y="100222"/>
                </a:moveTo>
                <a:lnTo>
                  <a:pt x="12864" y="98579"/>
                </a:lnTo>
                <a:lnTo>
                  <a:pt x="6145" y="94075"/>
                </a:lnTo>
                <a:lnTo>
                  <a:pt x="1643" y="87354"/>
                </a:lnTo>
                <a:lnTo>
                  <a:pt x="0" y="79057"/>
                </a:lnTo>
                <a:lnTo>
                  <a:pt x="0" y="21787"/>
                </a:lnTo>
                <a:lnTo>
                  <a:pt x="1643" y="13393"/>
                </a:lnTo>
                <a:lnTo>
                  <a:pt x="6145" y="6458"/>
                </a:lnTo>
                <a:lnTo>
                  <a:pt x="12864" y="1741"/>
                </a:lnTo>
                <a:lnTo>
                  <a:pt x="21158" y="0"/>
                </a:lnTo>
                <a:lnTo>
                  <a:pt x="29190" y="1741"/>
                </a:lnTo>
                <a:lnTo>
                  <a:pt x="35938" y="6458"/>
                </a:lnTo>
                <a:lnTo>
                  <a:pt x="40586" y="13393"/>
                </a:lnTo>
                <a:lnTo>
                  <a:pt x="42316" y="21787"/>
                </a:lnTo>
                <a:lnTo>
                  <a:pt x="42316" y="79057"/>
                </a:lnTo>
                <a:lnTo>
                  <a:pt x="40586" y="87354"/>
                </a:lnTo>
                <a:lnTo>
                  <a:pt x="35938" y="94075"/>
                </a:lnTo>
                <a:lnTo>
                  <a:pt x="29190" y="98579"/>
                </a:lnTo>
                <a:lnTo>
                  <a:pt x="21158" y="100222"/>
                </a:lnTo>
                <a:close/>
              </a:path>
            </a:pathLst>
          </a:custGeom>
          <a:solidFill>
            <a:srgbClr val="FFFFFF"/>
          </a:solidFill>
        </p:spPr>
        <p:txBody>
          <a:bodyPr wrap="square" lIns="0" tIns="0" rIns="0" bIns="0" rtlCol="0"/>
          <a:lstStyle/>
          <a:p>
            <a:endParaRPr/>
          </a:p>
        </p:txBody>
      </p:sp>
      <p:sp>
        <p:nvSpPr>
          <p:cNvPr id="405" name="object 405"/>
          <p:cNvSpPr/>
          <p:nvPr/>
        </p:nvSpPr>
        <p:spPr>
          <a:xfrm>
            <a:off x="11770783" y="4618246"/>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406" name="object 406"/>
          <p:cNvSpPr/>
          <p:nvPr/>
        </p:nvSpPr>
        <p:spPr>
          <a:xfrm>
            <a:off x="11778874" y="4349948"/>
            <a:ext cx="34925" cy="67945"/>
          </a:xfrm>
          <a:custGeom>
            <a:avLst/>
            <a:gdLst/>
            <a:ahLst/>
            <a:cxnLst/>
            <a:rect l="l" t="t" r="r" b="b"/>
            <a:pathLst>
              <a:path w="34925" h="67945">
                <a:moveTo>
                  <a:pt x="26759" y="67852"/>
                </a:moveTo>
                <a:lnTo>
                  <a:pt x="17424" y="67852"/>
                </a:lnTo>
                <a:lnTo>
                  <a:pt x="7467" y="67852"/>
                </a:lnTo>
                <a:lnTo>
                  <a:pt x="0" y="59760"/>
                </a:lnTo>
                <a:lnTo>
                  <a:pt x="0" y="8092"/>
                </a:lnTo>
                <a:lnTo>
                  <a:pt x="7467" y="0"/>
                </a:lnTo>
                <a:lnTo>
                  <a:pt x="26759" y="0"/>
                </a:lnTo>
                <a:lnTo>
                  <a:pt x="34849" y="8092"/>
                </a:lnTo>
                <a:lnTo>
                  <a:pt x="34849" y="59760"/>
                </a:lnTo>
                <a:lnTo>
                  <a:pt x="26759" y="67852"/>
                </a:lnTo>
                <a:close/>
              </a:path>
            </a:pathLst>
          </a:custGeom>
          <a:solidFill>
            <a:srgbClr val="FFFFFF"/>
          </a:solidFill>
        </p:spPr>
        <p:txBody>
          <a:bodyPr wrap="square" lIns="0" tIns="0" rIns="0" bIns="0" rtlCol="0"/>
          <a:lstStyle/>
          <a:p>
            <a:endParaRPr/>
          </a:p>
        </p:txBody>
      </p:sp>
      <p:sp>
        <p:nvSpPr>
          <p:cNvPr id="407" name="object 407"/>
          <p:cNvSpPr/>
          <p:nvPr/>
        </p:nvSpPr>
        <p:spPr>
          <a:xfrm>
            <a:off x="11320235" y="6386150"/>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08" name="object 408"/>
          <p:cNvSpPr/>
          <p:nvPr/>
        </p:nvSpPr>
        <p:spPr>
          <a:xfrm>
            <a:off x="11617693" y="4702911"/>
            <a:ext cx="51435" cy="389255"/>
          </a:xfrm>
          <a:custGeom>
            <a:avLst/>
            <a:gdLst/>
            <a:ahLst/>
            <a:cxnLst/>
            <a:rect l="l" t="t" r="r" b="b"/>
            <a:pathLst>
              <a:path w="51434" h="389254">
                <a:moveTo>
                  <a:pt x="46050" y="330542"/>
                </a:moveTo>
                <a:lnTo>
                  <a:pt x="44411" y="322249"/>
                </a:lnTo>
                <a:lnTo>
                  <a:pt x="39903" y="315531"/>
                </a:lnTo>
                <a:lnTo>
                  <a:pt x="33185" y="311023"/>
                </a:lnTo>
                <a:lnTo>
                  <a:pt x="24892" y="309384"/>
                </a:lnTo>
                <a:lnTo>
                  <a:pt x="16700" y="311023"/>
                </a:lnTo>
                <a:lnTo>
                  <a:pt x="10185" y="315531"/>
                </a:lnTo>
                <a:lnTo>
                  <a:pt x="5905" y="322249"/>
                </a:lnTo>
                <a:lnTo>
                  <a:pt x="4356" y="330542"/>
                </a:lnTo>
                <a:lnTo>
                  <a:pt x="4356" y="367893"/>
                </a:lnTo>
                <a:lnTo>
                  <a:pt x="5905" y="376199"/>
                </a:lnTo>
                <a:lnTo>
                  <a:pt x="10185" y="382917"/>
                </a:lnTo>
                <a:lnTo>
                  <a:pt x="16700" y="387413"/>
                </a:lnTo>
                <a:lnTo>
                  <a:pt x="24892" y="389064"/>
                </a:lnTo>
                <a:lnTo>
                  <a:pt x="33185" y="387413"/>
                </a:lnTo>
                <a:lnTo>
                  <a:pt x="39903" y="382917"/>
                </a:lnTo>
                <a:lnTo>
                  <a:pt x="44411" y="376199"/>
                </a:lnTo>
                <a:lnTo>
                  <a:pt x="46050" y="367893"/>
                </a:lnTo>
                <a:lnTo>
                  <a:pt x="46050" y="330542"/>
                </a:lnTo>
                <a:close/>
              </a:path>
              <a:path w="51434" h="389254">
                <a:moveTo>
                  <a:pt x="51028" y="26149"/>
                </a:moveTo>
                <a:lnTo>
                  <a:pt x="48958" y="16014"/>
                </a:lnTo>
                <a:lnTo>
                  <a:pt x="43332" y="7708"/>
                </a:lnTo>
                <a:lnTo>
                  <a:pt x="35013" y="2070"/>
                </a:lnTo>
                <a:lnTo>
                  <a:pt x="24892" y="0"/>
                </a:lnTo>
                <a:lnTo>
                  <a:pt x="14960" y="2070"/>
                </a:lnTo>
                <a:lnTo>
                  <a:pt x="7073" y="7708"/>
                </a:lnTo>
                <a:lnTo>
                  <a:pt x="1879" y="16014"/>
                </a:lnTo>
                <a:lnTo>
                  <a:pt x="0" y="26149"/>
                </a:lnTo>
                <a:lnTo>
                  <a:pt x="0" y="241528"/>
                </a:lnTo>
                <a:lnTo>
                  <a:pt x="1879" y="251561"/>
                </a:lnTo>
                <a:lnTo>
                  <a:pt x="7073" y="259664"/>
                </a:lnTo>
                <a:lnTo>
                  <a:pt x="14960" y="265074"/>
                </a:lnTo>
                <a:lnTo>
                  <a:pt x="24892" y="267055"/>
                </a:lnTo>
                <a:lnTo>
                  <a:pt x="35013" y="265074"/>
                </a:lnTo>
                <a:lnTo>
                  <a:pt x="43332" y="259664"/>
                </a:lnTo>
                <a:lnTo>
                  <a:pt x="48958" y="251561"/>
                </a:lnTo>
                <a:lnTo>
                  <a:pt x="51028" y="241528"/>
                </a:lnTo>
                <a:lnTo>
                  <a:pt x="51028" y="26149"/>
                </a:lnTo>
                <a:close/>
              </a:path>
            </a:pathLst>
          </a:custGeom>
          <a:solidFill>
            <a:srgbClr val="FFFFFF"/>
          </a:solidFill>
        </p:spPr>
        <p:txBody>
          <a:bodyPr wrap="square" lIns="0" tIns="0" rIns="0" bIns="0" rtlCol="0"/>
          <a:lstStyle/>
          <a:p>
            <a:endParaRPr/>
          </a:p>
        </p:txBody>
      </p:sp>
      <p:sp>
        <p:nvSpPr>
          <p:cNvPr id="409" name="object 409"/>
          <p:cNvSpPr/>
          <p:nvPr/>
        </p:nvSpPr>
        <p:spPr>
          <a:xfrm>
            <a:off x="11625790" y="4477558"/>
            <a:ext cx="34925" cy="54610"/>
          </a:xfrm>
          <a:custGeom>
            <a:avLst/>
            <a:gdLst/>
            <a:ahLst/>
            <a:cxnLst/>
            <a:rect l="l" t="t" r="r" b="b"/>
            <a:pathLst>
              <a:path w="34925" h="54610">
                <a:moveTo>
                  <a:pt x="16803" y="54157"/>
                </a:moveTo>
                <a:lnTo>
                  <a:pt x="6845" y="54157"/>
                </a:lnTo>
                <a:lnTo>
                  <a:pt x="0" y="46065"/>
                </a:lnTo>
                <a:lnTo>
                  <a:pt x="0" y="8092"/>
                </a:lnTo>
                <a:lnTo>
                  <a:pt x="6845" y="0"/>
                </a:lnTo>
                <a:lnTo>
                  <a:pt x="16803" y="0"/>
                </a:lnTo>
                <a:lnTo>
                  <a:pt x="23823" y="1420"/>
                </a:lnTo>
                <a:lnTo>
                  <a:pt x="29560" y="5291"/>
                </a:lnTo>
                <a:lnTo>
                  <a:pt x="33430" y="11029"/>
                </a:lnTo>
                <a:lnTo>
                  <a:pt x="34850" y="18052"/>
                </a:lnTo>
                <a:lnTo>
                  <a:pt x="34850" y="36105"/>
                </a:lnTo>
                <a:lnTo>
                  <a:pt x="33430" y="43127"/>
                </a:lnTo>
                <a:lnTo>
                  <a:pt x="29560" y="48866"/>
                </a:lnTo>
                <a:lnTo>
                  <a:pt x="23823" y="52737"/>
                </a:lnTo>
                <a:lnTo>
                  <a:pt x="16803" y="54157"/>
                </a:lnTo>
                <a:close/>
              </a:path>
            </a:pathLst>
          </a:custGeom>
          <a:solidFill>
            <a:srgbClr val="FFFFFF"/>
          </a:solidFill>
        </p:spPr>
        <p:txBody>
          <a:bodyPr wrap="square" lIns="0" tIns="0" rIns="0" bIns="0" rtlCol="0"/>
          <a:lstStyle/>
          <a:p>
            <a:endParaRPr/>
          </a:p>
        </p:txBody>
      </p:sp>
      <p:sp>
        <p:nvSpPr>
          <p:cNvPr id="410" name="object 410"/>
          <p:cNvSpPr/>
          <p:nvPr/>
        </p:nvSpPr>
        <p:spPr>
          <a:xfrm>
            <a:off x="11622057" y="4580893"/>
            <a:ext cx="41910" cy="80645"/>
          </a:xfrm>
          <a:custGeom>
            <a:avLst/>
            <a:gdLst/>
            <a:ahLst/>
            <a:cxnLst/>
            <a:rect l="l" t="t" r="r" b="b"/>
            <a:pathLst>
              <a:path w="41909" h="80645">
                <a:moveTo>
                  <a:pt x="20537" y="80302"/>
                </a:moveTo>
                <a:lnTo>
                  <a:pt x="12339" y="78658"/>
                </a:lnTo>
                <a:lnTo>
                  <a:pt x="5834" y="74155"/>
                </a:lnTo>
                <a:lnTo>
                  <a:pt x="1546" y="67434"/>
                </a:lnTo>
                <a:lnTo>
                  <a:pt x="0" y="59137"/>
                </a:lnTo>
                <a:lnTo>
                  <a:pt x="0" y="21787"/>
                </a:lnTo>
                <a:lnTo>
                  <a:pt x="1546" y="13393"/>
                </a:lnTo>
                <a:lnTo>
                  <a:pt x="5834" y="6458"/>
                </a:lnTo>
                <a:lnTo>
                  <a:pt x="12339" y="1741"/>
                </a:lnTo>
                <a:lnTo>
                  <a:pt x="20537" y="0"/>
                </a:lnTo>
                <a:lnTo>
                  <a:pt x="28831" y="1741"/>
                </a:lnTo>
                <a:lnTo>
                  <a:pt x="35550" y="6458"/>
                </a:lnTo>
                <a:lnTo>
                  <a:pt x="40052" y="13393"/>
                </a:lnTo>
                <a:lnTo>
                  <a:pt x="41695" y="21787"/>
                </a:lnTo>
                <a:lnTo>
                  <a:pt x="41695" y="59137"/>
                </a:lnTo>
                <a:lnTo>
                  <a:pt x="40052" y="67434"/>
                </a:lnTo>
                <a:lnTo>
                  <a:pt x="35550" y="74155"/>
                </a:lnTo>
                <a:lnTo>
                  <a:pt x="28831" y="78658"/>
                </a:lnTo>
                <a:lnTo>
                  <a:pt x="20537" y="80302"/>
                </a:lnTo>
                <a:close/>
              </a:path>
            </a:pathLst>
          </a:custGeom>
          <a:solidFill>
            <a:srgbClr val="FFFFFF"/>
          </a:solidFill>
        </p:spPr>
        <p:txBody>
          <a:bodyPr wrap="square" lIns="0" tIns="0" rIns="0" bIns="0" rtlCol="0"/>
          <a:lstStyle/>
          <a:p>
            <a:endParaRPr/>
          </a:p>
        </p:txBody>
      </p:sp>
      <p:sp>
        <p:nvSpPr>
          <p:cNvPr id="411" name="object 411"/>
          <p:cNvSpPr/>
          <p:nvPr/>
        </p:nvSpPr>
        <p:spPr>
          <a:xfrm>
            <a:off x="11625791" y="5141766"/>
            <a:ext cx="34925" cy="53975"/>
          </a:xfrm>
          <a:custGeom>
            <a:avLst/>
            <a:gdLst/>
            <a:ahLst/>
            <a:cxnLst/>
            <a:rect l="l" t="t" r="r" b="b"/>
            <a:pathLst>
              <a:path w="34925" h="53975">
                <a:moveTo>
                  <a:pt x="26760" y="53535"/>
                </a:moveTo>
                <a:lnTo>
                  <a:pt x="6845" y="53535"/>
                </a:lnTo>
                <a:lnTo>
                  <a:pt x="0" y="46065"/>
                </a:lnTo>
                <a:lnTo>
                  <a:pt x="0" y="8092"/>
                </a:lnTo>
                <a:lnTo>
                  <a:pt x="6845" y="0"/>
                </a:lnTo>
                <a:lnTo>
                  <a:pt x="16803" y="0"/>
                </a:lnTo>
                <a:lnTo>
                  <a:pt x="26760" y="0"/>
                </a:lnTo>
                <a:lnTo>
                  <a:pt x="34850" y="8092"/>
                </a:lnTo>
                <a:lnTo>
                  <a:pt x="34850" y="46065"/>
                </a:lnTo>
                <a:lnTo>
                  <a:pt x="26760" y="53535"/>
                </a:lnTo>
                <a:close/>
              </a:path>
            </a:pathLst>
          </a:custGeom>
          <a:solidFill>
            <a:srgbClr val="FFFFFF"/>
          </a:solidFill>
        </p:spPr>
        <p:txBody>
          <a:bodyPr wrap="square" lIns="0" tIns="0" rIns="0" bIns="0" rtlCol="0"/>
          <a:lstStyle/>
          <a:p>
            <a:endParaRPr/>
          </a:p>
        </p:txBody>
      </p:sp>
      <p:sp>
        <p:nvSpPr>
          <p:cNvPr id="412" name="object 412"/>
          <p:cNvSpPr/>
          <p:nvPr/>
        </p:nvSpPr>
        <p:spPr>
          <a:xfrm>
            <a:off x="11622681" y="6204999"/>
            <a:ext cx="42545" cy="120650"/>
          </a:xfrm>
          <a:custGeom>
            <a:avLst/>
            <a:gdLst/>
            <a:ahLst/>
            <a:cxnLst/>
            <a:rect l="l" t="t" r="r" b="b"/>
            <a:pathLst>
              <a:path w="42545" h="120650">
                <a:moveTo>
                  <a:pt x="21159" y="120142"/>
                </a:moveTo>
                <a:lnTo>
                  <a:pt x="12864" y="118499"/>
                </a:lnTo>
                <a:lnTo>
                  <a:pt x="6145" y="113995"/>
                </a:lnTo>
                <a:lnTo>
                  <a:pt x="1643" y="107274"/>
                </a:lnTo>
                <a:lnTo>
                  <a:pt x="0" y="98977"/>
                </a:lnTo>
                <a:lnTo>
                  <a:pt x="0" y="21787"/>
                </a:lnTo>
                <a:lnTo>
                  <a:pt x="1643" y="13393"/>
                </a:lnTo>
                <a:lnTo>
                  <a:pt x="6145" y="6458"/>
                </a:lnTo>
                <a:lnTo>
                  <a:pt x="12864" y="1741"/>
                </a:lnTo>
                <a:lnTo>
                  <a:pt x="21159" y="0"/>
                </a:lnTo>
                <a:lnTo>
                  <a:pt x="29453" y="1741"/>
                </a:lnTo>
                <a:lnTo>
                  <a:pt x="36172" y="6458"/>
                </a:lnTo>
                <a:lnTo>
                  <a:pt x="40674" y="13393"/>
                </a:lnTo>
                <a:lnTo>
                  <a:pt x="42318" y="21787"/>
                </a:lnTo>
                <a:lnTo>
                  <a:pt x="42318" y="98977"/>
                </a:lnTo>
                <a:lnTo>
                  <a:pt x="40674" y="107274"/>
                </a:lnTo>
                <a:lnTo>
                  <a:pt x="36172" y="113995"/>
                </a:lnTo>
                <a:lnTo>
                  <a:pt x="29453" y="118499"/>
                </a:lnTo>
                <a:lnTo>
                  <a:pt x="21159" y="120142"/>
                </a:lnTo>
                <a:close/>
              </a:path>
            </a:pathLst>
          </a:custGeom>
          <a:solidFill>
            <a:srgbClr val="FFFFFF"/>
          </a:solidFill>
        </p:spPr>
        <p:txBody>
          <a:bodyPr wrap="square" lIns="0" tIns="0" rIns="0" bIns="0" rtlCol="0"/>
          <a:lstStyle/>
          <a:p>
            <a:endParaRPr/>
          </a:p>
        </p:txBody>
      </p:sp>
      <p:sp>
        <p:nvSpPr>
          <p:cNvPr id="413" name="object 413"/>
          <p:cNvSpPr/>
          <p:nvPr/>
        </p:nvSpPr>
        <p:spPr>
          <a:xfrm>
            <a:off x="11622682" y="5381428"/>
            <a:ext cx="42545" cy="120650"/>
          </a:xfrm>
          <a:custGeom>
            <a:avLst/>
            <a:gdLst/>
            <a:ahLst/>
            <a:cxnLst/>
            <a:rect l="l" t="t" r="r" b="b"/>
            <a:pathLst>
              <a:path w="42545" h="120650">
                <a:moveTo>
                  <a:pt x="21159" y="120142"/>
                </a:moveTo>
                <a:lnTo>
                  <a:pt x="12864" y="118411"/>
                </a:lnTo>
                <a:lnTo>
                  <a:pt x="6145" y="113762"/>
                </a:lnTo>
                <a:lnTo>
                  <a:pt x="1643" y="107011"/>
                </a:lnTo>
                <a:lnTo>
                  <a:pt x="0" y="98977"/>
                </a:lnTo>
                <a:lnTo>
                  <a:pt x="0" y="21165"/>
                </a:lnTo>
                <a:lnTo>
                  <a:pt x="1643" y="12868"/>
                </a:lnTo>
                <a:lnTo>
                  <a:pt x="6145" y="6147"/>
                </a:lnTo>
                <a:lnTo>
                  <a:pt x="12864" y="1643"/>
                </a:lnTo>
                <a:lnTo>
                  <a:pt x="21159" y="0"/>
                </a:lnTo>
                <a:lnTo>
                  <a:pt x="29453" y="1643"/>
                </a:lnTo>
                <a:lnTo>
                  <a:pt x="36172" y="6147"/>
                </a:lnTo>
                <a:lnTo>
                  <a:pt x="40674" y="12868"/>
                </a:lnTo>
                <a:lnTo>
                  <a:pt x="42318" y="21165"/>
                </a:lnTo>
                <a:lnTo>
                  <a:pt x="42318" y="98977"/>
                </a:lnTo>
                <a:lnTo>
                  <a:pt x="40674" y="107011"/>
                </a:lnTo>
                <a:lnTo>
                  <a:pt x="36172" y="113762"/>
                </a:lnTo>
                <a:lnTo>
                  <a:pt x="29453" y="118411"/>
                </a:lnTo>
                <a:lnTo>
                  <a:pt x="21159" y="120142"/>
                </a:lnTo>
                <a:close/>
              </a:path>
            </a:pathLst>
          </a:custGeom>
          <a:solidFill>
            <a:srgbClr val="FFFFFF"/>
          </a:solidFill>
        </p:spPr>
        <p:txBody>
          <a:bodyPr wrap="square" lIns="0" tIns="0" rIns="0" bIns="0" rtlCol="0"/>
          <a:lstStyle/>
          <a:p>
            <a:endParaRPr/>
          </a:p>
        </p:txBody>
      </p:sp>
      <p:sp>
        <p:nvSpPr>
          <p:cNvPr id="414" name="object 414"/>
          <p:cNvSpPr/>
          <p:nvPr/>
        </p:nvSpPr>
        <p:spPr>
          <a:xfrm>
            <a:off x="11626416" y="5239498"/>
            <a:ext cx="34290" cy="81280"/>
          </a:xfrm>
          <a:custGeom>
            <a:avLst/>
            <a:gdLst/>
            <a:ahLst/>
            <a:cxnLst/>
            <a:rect l="l" t="t" r="r" b="b"/>
            <a:pathLst>
              <a:path w="34290" h="81279">
                <a:moveTo>
                  <a:pt x="26760" y="80925"/>
                </a:moveTo>
                <a:lnTo>
                  <a:pt x="8091" y="80925"/>
                </a:lnTo>
                <a:lnTo>
                  <a:pt x="0" y="73455"/>
                </a:lnTo>
                <a:lnTo>
                  <a:pt x="0" y="7470"/>
                </a:lnTo>
                <a:lnTo>
                  <a:pt x="8091" y="0"/>
                </a:lnTo>
                <a:lnTo>
                  <a:pt x="17425" y="0"/>
                </a:lnTo>
                <a:lnTo>
                  <a:pt x="26760" y="0"/>
                </a:lnTo>
                <a:lnTo>
                  <a:pt x="34228" y="7470"/>
                </a:lnTo>
                <a:lnTo>
                  <a:pt x="34228" y="73455"/>
                </a:lnTo>
                <a:lnTo>
                  <a:pt x="26760" y="80925"/>
                </a:lnTo>
                <a:close/>
              </a:path>
            </a:pathLst>
          </a:custGeom>
          <a:solidFill>
            <a:srgbClr val="FFFFFF"/>
          </a:solidFill>
        </p:spPr>
        <p:txBody>
          <a:bodyPr wrap="square" lIns="0" tIns="0" rIns="0" bIns="0" rtlCol="0"/>
          <a:lstStyle/>
          <a:p>
            <a:endParaRPr/>
          </a:p>
        </p:txBody>
      </p:sp>
      <p:sp>
        <p:nvSpPr>
          <p:cNvPr id="415" name="object 415"/>
          <p:cNvSpPr/>
          <p:nvPr/>
        </p:nvSpPr>
        <p:spPr>
          <a:xfrm>
            <a:off x="10243650" y="6293392"/>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549" y="1643"/>
                </a:lnTo>
                <a:lnTo>
                  <a:pt x="36482" y="6147"/>
                </a:lnTo>
                <a:lnTo>
                  <a:pt x="41198" y="12868"/>
                </a:lnTo>
                <a:lnTo>
                  <a:pt x="42939" y="21165"/>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416" name="object 416"/>
          <p:cNvSpPr/>
          <p:nvPr/>
        </p:nvSpPr>
        <p:spPr>
          <a:xfrm>
            <a:off x="8868974" y="523949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17" name="object 417"/>
          <p:cNvSpPr/>
          <p:nvPr/>
        </p:nvSpPr>
        <p:spPr>
          <a:xfrm>
            <a:off x="8860884" y="5550124"/>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418" name="object 418"/>
          <p:cNvSpPr/>
          <p:nvPr/>
        </p:nvSpPr>
        <p:spPr>
          <a:xfrm>
            <a:off x="9013973" y="5465463"/>
            <a:ext cx="52069" cy="775970"/>
          </a:xfrm>
          <a:custGeom>
            <a:avLst/>
            <a:gdLst/>
            <a:ahLst/>
            <a:cxnLst/>
            <a:rect l="l" t="t" r="r" b="b"/>
            <a:pathLst>
              <a:path w="52070" h="775970">
                <a:moveTo>
                  <a:pt x="25514" y="775637"/>
                </a:moveTo>
                <a:lnTo>
                  <a:pt x="15489" y="773662"/>
                </a:lnTo>
                <a:lnTo>
                  <a:pt x="7389" y="768245"/>
                </a:lnTo>
                <a:lnTo>
                  <a:pt x="1973" y="760142"/>
                </a:lnTo>
                <a:lnTo>
                  <a:pt x="0" y="750114"/>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750114"/>
                </a:lnTo>
                <a:lnTo>
                  <a:pt x="49580" y="760142"/>
                </a:lnTo>
                <a:lnTo>
                  <a:pt x="43950" y="768245"/>
                </a:lnTo>
                <a:lnTo>
                  <a:pt x="35636" y="773662"/>
                </a:lnTo>
                <a:lnTo>
                  <a:pt x="25514" y="775637"/>
                </a:lnTo>
                <a:close/>
              </a:path>
            </a:pathLst>
          </a:custGeom>
          <a:solidFill>
            <a:srgbClr val="FFFFFF"/>
          </a:solidFill>
        </p:spPr>
        <p:txBody>
          <a:bodyPr wrap="square" lIns="0" tIns="0" rIns="0" bIns="0" rtlCol="0"/>
          <a:lstStyle/>
          <a:p>
            <a:endParaRPr/>
          </a:p>
        </p:txBody>
      </p:sp>
      <p:sp>
        <p:nvSpPr>
          <p:cNvPr id="419" name="object 419"/>
          <p:cNvSpPr/>
          <p:nvPr/>
        </p:nvSpPr>
        <p:spPr>
          <a:xfrm>
            <a:off x="8865242" y="5381425"/>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420" name="object 420"/>
          <p:cNvSpPr/>
          <p:nvPr/>
        </p:nvSpPr>
        <p:spPr>
          <a:xfrm>
            <a:off x="9013965" y="6500063"/>
            <a:ext cx="50800" cy="358140"/>
          </a:xfrm>
          <a:custGeom>
            <a:avLst/>
            <a:gdLst/>
            <a:ahLst/>
            <a:cxnLst/>
            <a:rect l="l" t="t" r="r" b="b"/>
            <a:pathLst>
              <a:path w="50800" h="358140">
                <a:moveTo>
                  <a:pt x="42316" y="146913"/>
                </a:moveTo>
                <a:lnTo>
                  <a:pt x="35471" y="138823"/>
                </a:lnTo>
                <a:lnTo>
                  <a:pt x="25514" y="138823"/>
                </a:lnTo>
                <a:lnTo>
                  <a:pt x="18503" y="140246"/>
                </a:lnTo>
                <a:lnTo>
                  <a:pt x="12763" y="144106"/>
                </a:lnTo>
                <a:lnTo>
                  <a:pt x="8890" y="149847"/>
                </a:lnTo>
                <a:lnTo>
                  <a:pt x="7467" y="156870"/>
                </a:lnTo>
                <a:lnTo>
                  <a:pt x="7467" y="160604"/>
                </a:lnTo>
                <a:lnTo>
                  <a:pt x="8890" y="167627"/>
                </a:lnTo>
                <a:lnTo>
                  <a:pt x="12763" y="173367"/>
                </a:lnTo>
                <a:lnTo>
                  <a:pt x="18503" y="177241"/>
                </a:lnTo>
                <a:lnTo>
                  <a:pt x="25514" y="178663"/>
                </a:lnTo>
                <a:lnTo>
                  <a:pt x="35471" y="178663"/>
                </a:lnTo>
                <a:lnTo>
                  <a:pt x="42316" y="170573"/>
                </a:lnTo>
                <a:lnTo>
                  <a:pt x="42316" y="146913"/>
                </a:lnTo>
                <a:close/>
              </a:path>
              <a:path w="50800" h="358140">
                <a:moveTo>
                  <a:pt x="42329" y="7467"/>
                </a:moveTo>
                <a:lnTo>
                  <a:pt x="34861" y="0"/>
                </a:lnTo>
                <a:lnTo>
                  <a:pt x="16192" y="0"/>
                </a:lnTo>
                <a:lnTo>
                  <a:pt x="8724" y="7467"/>
                </a:lnTo>
                <a:lnTo>
                  <a:pt x="8724" y="87147"/>
                </a:lnTo>
                <a:lnTo>
                  <a:pt x="16192" y="94627"/>
                </a:lnTo>
                <a:lnTo>
                  <a:pt x="25527" y="94627"/>
                </a:lnTo>
                <a:lnTo>
                  <a:pt x="34861" y="94627"/>
                </a:lnTo>
                <a:lnTo>
                  <a:pt x="42329" y="87147"/>
                </a:lnTo>
                <a:lnTo>
                  <a:pt x="42329" y="7467"/>
                </a:lnTo>
                <a:close/>
              </a:path>
              <a:path w="50800" h="358140">
                <a:moveTo>
                  <a:pt x="45427" y="244017"/>
                </a:moveTo>
                <a:lnTo>
                  <a:pt x="43980" y="235724"/>
                </a:lnTo>
                <a:lnTo>
                  <a:pt x="39916" y="229006"/>
                </a:lnTo>
                <a:lnTo>
                  <a:pt x="33616" y="224497"/>
                </a:lnTo>
                <a:lnTo>
                  <a:pt x="25514" y="222859"/>
                </a:lnTo>
                <a:lnTo>
                  <a:pt x="17221" y="224497"/>
                </a:lnTo>
                <a:lnTo>
                  <a:pt x="10502" y="229006"/>
                </a:lnTo>
                <a:lnTo>
                  <a:pt x="6007" y="235724"/>
                </a:lnTo>
                <a:lnTo>
                  <a:pt x="4356" y="244017"/>
                </a:lnTo>
                <a:lnTo>
                  <a:pt x="4356" y="261454"/>
                </a:lnTo>
                <a:lnTo>
                  <a:pt x="6007" y="269748"/>
                </a:lnTo>
                <a:lnTo>
                  <a:pt x="10502" y="276466"/>
                </a:lnTo>
                <a:lnTo>
                  <a:pt x="17221" y="280974"/>
                </a:lnTo>
                <a:lnTo>
                  <a:pt x="25514" y="282613"/>
                </a:lnTo>
                <a:lnTo>
                  <a:pt x="33616" y="280974"/>
                </a:lnTo>
                <a:lnTo>
                  <a:pt x="39916" y="276466"/>
                </a:lnTo>
                <a:lnTo>
                  <a:pt x="43980" y="269748"/>
                </a:lnTo>
                <a:lnTo>
                  <a:pt x="45427" y="261454"/>
                </a:lnTo>
                <a:lnTo>
                  <a:pt x="45427" y="244017"/>
                </a:lnTo>
                <a:close/>
              </a:path>
              <a:path w="50800" h="358140">
                <a:moveTo>
                  <a:pt x="50406" y="347357"/>
                </a:moveTo>
                <a:lnTo>
                  <a:pt x="48539" y="337235"/>
                </a:lnTo>
                <a:lnTo>
                  <a:pt x="43332" y="328917"/>
                </a:lnTo>
                <a:lnTo>
                  <a:pt x="35445" y="323291"/>
                </a:lnTo>
                <a:lnTo>
                  <a:pt x="25514" y="321208"/>
                </a:lnTo>
                <a:lnTo>
                  <a:pt x="15494" y="323291"/>
                </a:lnTo>
                <a:lnTo>
                  <a:pt x="7391" y="328917"/>
                </a:lnTo>
                <a:lnTo>
                  <a:pt x="1981" y="337235"/>
                </a:lnTo>
                <a:lnTo>
                  <a:pt x="0" y="347357"/>
                </a:lnTo>
                <a:lnTo>
                  <a:pt x="0" y="357936"/>
                </a:lnTo>
                <a:lnTo>
                  <a:pt x="50406" y="357936"/>
                </a:lnTo>
                <a:lnTo>
                  <a:pt x="50406" y="347357"/>
                </a:lnTo>
                <a:close/>
              </a:path>
            </a:pathLst>
          </a:custGeom>
          <a:solidFill>
            <a:srgbClr val="FFFFFF"/>
          </a:solidFill>
        </p:spPr>
        <p:txBody>
          <a:bodyPr wrap="square" lIns="0" tIns="0" rIns="0" bIns="0" rtlCol="0"/>
          <a:lstStyle/>
          <a:p>
            <a:endParaRPr/>
          </a:p>
        </p:txBody>
      </p:sp>
      <p:sp>
        <p:nvSpPr>
          <p:cNvPr id="421" name="object 421"/>
          <p:cNvSpPr/>
          <p:nvPr/>
        </p:nvSpPr>
        <p:spPr>
          <a:xfrm>
            <a:off x="9018334" y="629338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422" name="object 422"/>
          <p:cNvSpPr/>
          <p:nvPr/>
        </p:nvSpPr>
        <p:spPr>
          <a:xfrm>
            <a:off x="8715893" y="5367104"/>
            <a:ext cx="34290" cy="67310"/>
          </a:xfrm>
          <a:custGeom>
            <a:avLst/>
            <a:gdLst/>
            <a:ahLst/>
            <a:cxnLst/>
            <a:rect l="l" t="t" r="r" b="b"/>
            <a:pathLst>
              <a:path w="34290" h="67310">
                <a:moveTo>
                  <a:pt x="26759" y="67230"/>
                </a:moveTo>
                <a:lnTo>
                  <a:pt x="16802"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423" name="object 423"/>
          <p:cNvSpPr/>
          <p:nvPr/>
        </p:nvSpPr>
        <p:spPr>
          <a:xfrm>
            <a:off x="8712160" y="5489736"/>
            <a:ext cx="41910" cy="100330"/>
          </a:xfrm>
          <a:custGeom>
            <a:avLst/>
            <a:gdLst/>
            <a:ahLst/>
            <a:cxnLst/>
            <a:rect l="l" t="t" r="r" b="b"/>
            <a:pathLst>
              <a:path w="41909" h="100329">
                <a:moveTo>
                  <a:pt x="20536" y="100222"/>
                </a:moveTo>
                <a:lnTo>
                  <a:pt x="12339" y="98481"/>
                </a:lnTo>
                <a:lnTo>
                  <a:pt x="5834" y="93764"/>
                </a:lnTo>
                <a:lnTo>
                  <a:pt x="1546" y="86829"/>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829"/>
                </a:lnTo>
                <a:lnTo>
                  <a:pt x="35549" y="93764"/>
                </a:lnTo>
                <a:lnTo>
                  <a:pt x="28830" y="98481"/>
                </a:lnTo>
                <a:lnTo>
                  <a:pt x="20536" y="100222"/>
                </a:lnTo>
                <a:close/>
              </a:path>
            </a:pathLst>
          </a:custGeom>
          <a:solidFill>
            <a:srgbClr val="FFFFFF"/>
          </a:solidFill>
        </p:spPr>
        <p:txBody>
          <a:bodyPr wrap="square" lIns="0" tIns="0" rIns="0" bIns="0" rtlCol="0"/>
          <a:lstStyle/>
          <a:p>
            <a:endParaRPr/>
          </a:p>
        </p:txBody>
      </p:sp>
      <p:sp>
        <p:nvSpPr>
          <p:cNvPr id="424" name="object 424"/>
          <p:cNvSpPr/>
          <p:nvPr/>
        </p:nvSpPr>
        <p:spPr>
          <a:xfrm>
            <a:off x="8860270" y="6736607"/>
            <a:ext cx="51435" cy="121920"/>
          </a:xfrm>
          <a:custGeom>
            <a:avLst/>
            <a:gdLst/>
            <a:ahLst/>
            <a:cxnLst/>
            <a:rect l="l" t="t" r="r" b="b"/>
            <a:pathLst>
              <a:path w="51434" h="121920">
                <a:moveTo>
                  <a:pt x="51029" y="121392"/>
                </a:moveTo>
                <a:lnTo>
                  <a:pt x="0" y="121392"/>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392"/>
                </a:lnTo>
                <a:close/>
              </a:path>
            </a:pathLst>
          </a:custGeom>
          <a:solidFill>
            <a:srgbClr val="FFFFFF"/>
          </a:solidFill>
        </p:spPr>
        <p:txBody>
          <a:bodyPr wrap="square" lIns="0" tIns="0" rIns="0" bIns="0" rtlCol="0"/>
          <a:lstStyle/>
          <a:p>
            <a:endParaRPr/>
          </a:p>
        </p:txBody>
      </p:sp>
      <p:sp>
        <p:nvSpPr>
          <p:cNvPr id="425" name="object 425"/>
          <p:cNvSpPr/>
          <p:nvPr/>
        </p:nvSpPr>
        <p:spPr>
          <a:xfrm>
            <a:off x="8865249" y="6204989"/>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26" name="object 426"/>
          <p:cNvSpPr/>
          <p:nvPr/>
        </p:nvSpPr>
        <p:spPr>
          <a:xfrm>
            <a:off x="8868359" y="6386144"/>
            <a:ext cx="34925" cy="179070"/>
          </a:xfrm>
          <a:custGeom>
            <a:avLst/>
            <a:gdLst/>
            <a:ahLst/>
            <a:cxnLst/>
            <a:rect l="l" t="t" r="r" b="b"/>
            <a:pathLst>
              <a:path w="34925" h="179070">
                <a:moveTo>
                  <a:pt x="34848" y="133210"/>
                </a:moveTo>
                <a:lnTo>
                  <a:pt x="27381" y="125120"/>
                </a:lnTo>
                <a:lnTo>
                  <a:pt x="8089" y="125120"/>
                </a:lnTo>
                <a:lnTo>
                  <a:pt x="0" y="133210"/>
                </a:lnTo>
                <a:lnTo>
                  <a:pt x="0" y="161226"/>
                </a:lnTo>
                <a:lnTo>
                  <a:pt x="0" y="171183"/>
                </a:lnTo>
                <a:lnTo>
                  <a:pt x="8089" y="178650"/>
                </a:lnTo>
                <a:lnTo>
                  <a:pt x="27381" y="178650"/>
                </a:lnTo>
                <a:lnTo>
                  <a:pt x="34848" y="171183"/>
                </a:lnTo>
                <a:lnTo>
                  <a:pt x="34848" y="133210"/>
                </a:lnTo>
                <a:close/>
              </a:path>
              <a:path w="34925" h="179070">
                <a:moveTo>
                  <a:pt x="34848" y="7467"/>
                </a:moveTo>
                <a:lnTo>
                  <a:pt x="27381" y="0"/>
                </a:lnTo>
                <a:lnTo>
                  <a:pt x="8089" y="0"/>
                </a:lnTo>
                <a:lnTo>
                  <a:pt x="622" y="7467"/>
                </a:lnTo>
                <a:lnTo>
                  <a:pt x="622" y="73456"/>
                </a:lnTo>
                <a:lnTo>
                  <a:pt x="8089" y="80924"/>
                </a:lnTo>
                <a:lnTo>
                  <a:pt x="18046" y="80924"/>
                </a:lnTo>
                <a:lnTo>
                  <a:pt x="27381" y="80924"/>
                </a:lnTo>
                <a:lnTo>
                  <a:pt x="34848" y="73456"/>
                </a:lnTo>
                <a:lnTo>
                  <a:pt x="34848" y="7467"/>
                </a:lnTo>
                <a:close/>
              </a:path>
            </a:pathLst>
          </a:custGeom>
          <a:solidFill>
            <a:srgbClr val="FFFFFF"/>
          </a:solidFill>
        </p:spPr>
        <p:txBody>
          <a:bodyPr wrap="square" lIns="0" tIns="0" rIns="0" bIns="0" rtlCol="0"/>
          <a:lstStyle/>
          <a:p>
            <a:endParaRPr/>
          </a:p>
        </p:txBody>
      </p:sp>
      <p:sp>
        <p:nvSpPr>
          <p:cNvPr id="427" name="object 427"/>
          <p:cNvSpPr/>
          <p:nvPr/>
        </p:nvSpPr>
        <p:spPr>
          <a:xfrm>
            <a:off x="8864629" y="6614594"/>
            <a:ext cx="41910" cy="80645"/>
          </a:xfrm>
          <a:custGeom>
            <a:avLst/>
            <a:gdLst/>
            <a:ahLst/>
            <a:cxnLst/>
            <a:rect l="l" t="t" r="r" b="b"/>
            <a:pathLst>
              <a:path w="41909" h="80645">
                <a:moveTo>
                  <a:pt x="21780" y="80302"/>
                </a:moveTo>
                <a:lnTo>
                  <a:pt x="13389" y="78561"/>
                </a:lnTo>
                <a:lnTo>
                  <a:pt x="6456" y="73844"/>
                </a:lnTo>
                <a:lnTo>
                  <a:pt x="1740" y="66909"/>
                </a:lnTo>
                <a:lnTo>
                  <a:pt x="0" y="58515"/>
                </a:lnTo>
                <a:lnTo>
                  <a:pt x="0" y="21165"/>
                </a:lnTo>
                <a:lnTo>
                  <a:pt x="1740" y="12868"/>
                </a:lnTo>
                <a:lnTo>
                  <a:pt x="6456" y="6147"/>
                </a:lnTo>
                <a:lnTo>
                  <a:pt x="13389" y="1643"/>
                </a:lnTo>
                <a:lnTo>
                  <a:pt x="21780" y="0"/>
                </a:lnTo>
                <a:lnTo>
                  <a:pt x="29880" y="1643"/>
                </a:lnTo>
                <a:lnTo>
                  <a:pt x="36171" y="6147"/>
                </a:lnTo>
                <a:lnTo>
                  <a:pt x="40245" y="12868"/>
                </a:lnTo>
                <a:lnTo>
                  <a:pt x="41694" y="21165"/>
                </a:lnTo>
                <a:lnTo>
                  <a:pt x="41694" y="58515"/>
                </a:lnTo>
                <a:lnTo>
                  <a:pt x="40245" y="66909"/>
                </a:lnTo>
                <a:lnTo>
                  <a:pt x="36171" y="73844"/>
                </a:lnTo>
                <a:lnTo>
                  <a:pt x="29880" y="78561"/>
                </a:lnTo>
                <a:lnTo>
                  <a:pt x="21780" y="80302"/>
                </a:lnTo>
                <a:close/>
              </a:path>
            </a:pathLst>
          </a:custGeom>
          <a:solidFill>
            <a:srgbClr val="FFFFFF"/>
          </a:solidFill>
        </p:spPr>
        <p:txBody>
          <a:bodyPr wrap="square" lIns="0" tIns="0" rIns="0" bIns="0" rtlCol="0"/>
          <a:lstStyle/>
          <a:p>
            <a:endParaRPr/>
          </a:p>
        </p:txBody>
      </p:sp>
      <p:sp>
        <p:nvSpPr>
          <p:cNvPr id="428" name="object 428"/>
          <p:cNvSpPr/>
          <p:nvPr/>
        </p:nvSpPr>
        <p:spPr>
          <a:xfrm>
            <a:off x="9325137" y="6117214"/>
            <a:ext cx="41910" cy="99695"/>
          </a:xfrm>
          <a:custGeom>
            <a:avLst/>
            <a:gdLst/>
            <a:ahLst/>
            <a:cxnLst/>
            <a:rect l="l" t="t" r="r" b="b"/>
            <a:pathLst>
              <a:path w="41909" h="99695">
                <a:moveTo>
                  <a:pt x="21158" y="99600"/>
                </a:moveTo>
                <a:lnTo>
                  <a:pt x="12864" y="97956"/>
                </a:lnTo>
                <a:lnTo>
                  <a:pt x="6145" y="93453"/>
                </a:lnTo>
                <a:lnTo>
                  <a:pt x="1643" y="86732"/>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732"/>
                </a:lnTo>
                <a:lnTo>
                  <a:pt x="35860" y="93453"/>
                </a:lnTo>
                <a:lnTo>
                  <a:pt x="29355" y="97956"/>
                </a:lnTo>
                <a:lnTo>
                  <a:pt x="21158" y="99600"/>
                </a:lnTo>
                <a:close/>
              </a:path>
            </a:pathLst>
          </a:custGeom>
          <a:solidFill>
            <a:srgbClr val="FFFFFF"/>
          </a:solidFill>
        </p:spPr>
        <p:txBody>
          <a:bodyPr wrap="square" lIns="0" tIns="0" rIns="0" bIns="0" rtlCol="0"/>
          <a:lstStyle/>
          <a:p>
            <a:endParaRPr/>
          </a:p>
        </p:txBody>
      </p:sp>
      <p:sp>
        <p:nvSpPr>
          <p:cNvPr id="429" name="object 429"/>
          <p:cNvSpPr/>
          <p:nvPr/>
        </p:nvSpPr>
        <p:spPr>
          <a:xfrm>
            <a:off x="9324516" y="6506278"/>
            <a:ext cx="41910" cy="100330"/>
          </a:xfrm>
          <a:custGeom>
            <a:avLst/>
            <a:gdLst/>
            <a:ahLst/>
            <a:cxnLst/>
            <a:rect l="l" t="t" r="r" b="b"/>
            <a:pathLst>
              <a:path w="41909" h="100329">
                <a:moveTo>
                  <a:pt x="20536" y="100222"/>
                </a:moveTo>
                <a:lnTo>
                  <a:pt x="12339" y="98491"/>
                </a:lnTo>
                <a:lnTo>
                  <a:pt x="5834" y="93842"/>
                </a:lnTo>
                <a:lnTo>
                  <a:pt x="1546" y="87091"/>
                </a:lnTo>
                <a:lnTo>
                  <a:pt x="0" y="79057"/>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9057"/>
                </a:lnTo>
                <a:lnTo>
                  <a:pt x="40051" y="87091"/>
                </a:lnTo>
                <a:lnTo>
                  <a:pt x="35549" y="93842"/>
                </a:lnTo>
                <a:lnTo>
                  <a:pt x="28830" y="98491"/>
                </a:lnTo>
                <a:lnTo>
                  <a:pt x="20536" y="100222"/>
                </a:lnTo>
                <a:close/>
              </a:path>
            </a:pathLst>
          </a:custGeom>
          <a:solidFill>
            <a:srgbClr val="FFFFFF"/>
          </a:solidFill>
        </p:spPr>
        <p:txBody>
          <a:bodyPr wrap="square" lIns="0" tIns="0" rIns="0" bIns="0" rtlCol="0"/>
          <a:lstStyle/>
          <a:p>
            <a:endParaRPr/>
          </a:p>
        </p:txBody>
      </p:sp>
      <p:sp>
        <p:nvSpPr>
          <p:cNvPr id="430" name="object 430"/>
          <p:cNvSpPr/>
          <p:nvPr/>
        </p:nvSpPr>
        <p:spPr>
          <a:xfrm>
            <a:off x="9319538" y="6651942"/>
            <a:ext cx="51435" cy="206375"/>
          </a:xfrm>
          <a:custGeom>
            <a:avLst/>
            <a:gdLst/>
            <a:ahLst/>
            <a:cxnLst/>
            <a:rect l="l" t="t" r="r" b="b"/>
            <a:pathLst>
              <a:path w="51434" h="206375">
                <a:moveTo>
                  <a:pt x="51029" y="206057"/>
                </a:moveTo>
                <a:lnTo>
                  <a:pt x="0" y="20605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57"/>
                </a:lnTo>
                <a:close/>
              </a:path>
            </a:pathLst>
          </a:custGeom>
          <a:solidFill>
            <a:srgbClr val="FFFFFF"/>
          </a:solidFill>
        </p:spPr>
        <p:txBody>
          <a:bodyPr wrap="square" lIns="0" tIns="0" rIns="0" bIns="0" rtlCol="0"/>
          <a:lstStyle/>
          <a:p>
            <a:endParaRPr/>
          </a:p>
        </p:txBody>
      </p:sp>
      <p:sp>
        <p:nvSpPr>
          <p:cNvPr id="431" name="object 431"/>
          <p:cNvSpPr/>
          <p:nvPr/>
        </p:nvSpPr>
        <p:spPr>
          <a:xfrm>
            <a:off x="8707811" y="5634774"/>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432" name="object 432"/>
          <p:cNvSpPr/>
          <p:nvPr/>
        </p:nvSpPr>
        <p:spPr>
          <a:xfrm>
            <a:off x="9175787" y="5239484"/>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33" name="object 433"/>
          <p:cNvSpPr/>
          <p:nvPr/>
        </p:nvSpPr>
        <p:spPr>
          <a:xfrm>
            <a:off x="9171432" y="5381414"/>
            <a:ext cx="42545" cy="120650"/>
          </a:xfrm>
          <a:custGeom>
            <a:avLst/>
            <a:gdLst/>
            <a:ahLst/>
            <a:cxnLst/>
            <a:rect l="l" t="t" r="r" b="b"/>
            <a:pathLst>
              <a:path w="42545" h="120650">
                <a:moveTo>
                  <a:pt x="21158" y="120142"/>
                </a:moveTo>
                <a:lnTo>
                  <a:pt x="13126" y="118411"/>
                </a:lnTo>
                <a:lnTo>
                  <a:pt x="6378" y="113762"/>
                </a:lnTo>
                <a:lnTo>
                  <a:pt x="1730" y="107011"/>
                </a:lnTo>
                <a:lnTo>
                  <a:pt x="0" y="98977"/>
                </a:lnTo>
                <a:lnTo>
                  <a:pt x="0" y="21165"/>
                </a:lnTo>
                <a:lnTo>
                  <a:pt x="1730" y="12868"/>
                </a:lnTo>
                <a:lnTo>
                  <a:pt x="6378" y="6147"/>
                </a:lnTo>
                <a:lnTo>
                  <a:pt x="13126"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434" name="object 434"/>
          <p:cNvSpPr/>
          <p:nvPr/>
        </p:nvSpPr>
        <p:spPr>
          <a:xfrm>
            <a:off x="9320163" y="5634772"/>
            <a:ext cx="51435" cy="437515"/>
          </a:xfrm>
          <a:custGeom>
            <a:avLst/>
            <a:gdLst/>
            <a:ahLst/>
            <a:cxnLst/>
            <a:rect l="l" t="t" r="r" b="b"/>
            <a:pathLst>
              <a:path w="51434" h="437514">
                <a:moveTo>
                  <a:pt x="26136" y="436996"/>
                </a:moveTo>
                <a:lnTo>
                  <a:pt x="16014" y="434924"/>
                </a:lnTo>
                <a:lnTo>
                  <a:pt x="7701" y="429292"/>
                </a:lnTo>
                <a:lnTo>
                  <a:pt x="2071" y="420976"/>
                </a:lnTo>
                <a:lnTo>
                  <a:pt x="0" y="410851"/>
                </a:lnTo>
                <a:lnTo>
                  <a:pt x="0" y="26145"/>
                </a:lnTo>
                <a:lnTo>
                  <a:pt x="2071" y="16019"/>
                </a:lnTo>
                <a:lnTo>
                  <a:pt x="7701" y="7703"/>
                </a:lnTo>
                <a:lnTo>
                  <a:pt x="16014" y="2071"/>
                </a:lnTo>
                <a:lnTo>
                  <a:pt x="26136" y="0"/>
                </a:lnTo>
                <a:lnTo>
                  <a:pt x="36064" y="2071"/>
                </a:lnTo>
                <a:lnTo>
                  <a:pt x="43950" y="7703"/>
                </a:lnTo>
                <a:lnTo>
                  <a:pt x="49153" y="16019"/>
                </a:lnTo>
                <a:lnTo>
                  <a:pt x="51029" y="26145"/>
                </a:lnTo>
                <a:lnTo>
                  <a:pt x="51029" y="410851"/>
                </a:lnTo>
                <a:lnTo>
                  <a:pt x="49153" y="420976"/>
                </a:lnTo>
                <a:lnTo>
                  <a:pt x="43950" y="429292"/>
                </a:lnTo>
                <a:lnTo>
                  <a:pt x="36064" y="434924"/>
                </a:lnTo>
                <a:lnTo>
                  <a:pt x="26136" y="436996"/>
                </a:lnTo>
                <a:close/>
              </a:path>
            </a:pathLst>
          </a:custGeom>
          <a:solidFill>
            <a:srgbClr val="FFFFFF"/>
          </a:solidFill>
        </p:spPr>
        <p:txBody>
          <a:bodyPr wrap="square" lIns="0" tIns="0" rIns="0" bIns="0" rtlCol="0"/>
          <a:lstStyle/>
          <a:p>
            <a:endParaRPr/>
          </a:p>
        </p:txBody>
      </p:sp>
      <p:sp>
        <p:nvSpPr>
          <p:cNvPr id="435" name="object 435"/>
          <p:cNvSpPr/>
          <p:nvPr/>
        </p:nvSpPr>
        <p:spPr>
          <a:xfrm>
            <a:off x="9328254" y="6383641"/>
            <a:ext cx="34290" cy="67310"/>
          </a:xfrm>
          <a:custGeom>
            <a:avLst/>
            <a:gdLst/>
            <a:ahLst/>
            <a:cxnLst/>
            <a:rect l="l" t="t" r="r" b="b"/>
            <a:pathLst>
              <a:path w="34290" h="67310">
                <a:moveTo>
                  <a:pt x="26136" y="67230"/>
                </a:moveTo>
                <a:lnTo>
                  <a:pt x="6845" y="67230"/>
                </a:lnTo>
                <a:lnTo>
                  <a:pt x="0" y="59760"/>
                </a:lnTo>
                <a:lnTo>
                  <a:pt x="0" y="49800"/>
                </a:lnTo>
                <a:lnTo>
                  <a:pt x="0" y="8092"/>
                </a:lnTo>
                <a:lnTo>
                  <a:pt x="6845" y="0"/>
                </a:lnTo>
                <a:lnTo>
                  <a:pt x="26136" y="0"/>
                </a:lnTo>
                <a:lnTo>
                  <a:pt x="34226" y="8092"/>
                </a:lnTo>
                <a:lnTo>
                  <a:pt x="34226" y="59760"/>
                </a:lnTo>
                <a:lnTo>
                  <a:pt x="26136" y="67230"/>
                </a:lnTo>
                <a:close/>
              </a:path>
            </a:pathLst>
          </a:custGeom>
          <a:solidFill>
            <a:srgbClr val="FFFFFF"/>
          </a:solidFill>
        </p:spPr>
        <p:txBody>
          <a:bodyPr wrap="square" lIns="0" tIns="0" rIns="0" bIns="0" rtlCol="0"/>
          <a:lstStyle/>
          <a:p>
            <a:endParaRPr/>
          </a:p>
        </p:txBody>
      </p:sp>
      <p:sp>
        <p:nvSpPr>
          <p:cNvPr id="436" name="object 436"/>
          <p:cNvSpPr/>
          <p:nvPr/>
        </p:nvSpPr>
        <p:spPr>
          <a:xfrm>
            <a:off x="9018346" y="5273097"/>
            <a:ext cx="42545" cy="140335"/>
          </a:xfrm>
          <a:custGeom>
            <a:avLst/>
            <a:gdLst/>
            <a:ahLst/>
            <a:cxnLst/>
            <a:rect l="l" t="t" r="r" b="b"/>
            <a:pathLst>
              <a:path w="42545"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118897"/>
                </a:lnTo>
                <a:lnTo>
                  <a:pt x="40673" y="127194"/>
                </a:lnTo>
                <a:lnTo>
                  <a:pt x="36171" y="133915"/>
                </a:lnTo>
                <a:lnTo>
                  <a:pt x="29452" y="138419"/>
                </a:lnTo>
                <a:lnTo>
                  <a:pt x="21158" y="140062"/>
                </a:lnTo>
                <a:close/>
              </a:path>
            </a:pathLst>
          </a:custGeom>
          <a:solidFill>
            <a:srgbClr val="FFFFFF"/>
          </a:solidFill>
        </p:spPr>
        <p:txBody>
          <a:bodyPr wrap="square" lIns="0" tIns="0" rIns="0" bIns="0" rtlCol="0"/>
          <a:lstStyle/>
          <a:p>
            <a:endParaRPr/>
          </a:p>
        </p:txBody>
      </p:sp>
      <p:sp>
        <p:nvSpPr>
          <p:cNvPr id="437" name="object 437"/>
          <p:cNvSpPr/>
          <p:nvPr/>
        </p:nvSpPr>
        <p:spPr>
          <a:xfrm>
            <a:off x="889032" y="5862236"/>
            <a:ext cx="1691044" cy="241363"/>
          </a:xfrm>
          <a:prstGeom prst="rect">
            <a:avLst/>
          </a:prstGeom>
          <a:blipFill>
            <a:blip r:embed="rId21" cstate="print"/>
            <a:stretch>
              <a:fillRect/>
            </a:stretch>
          </a:blipFill>
        </p:spPr>
        <p:txBody>
          <a:bodyPr wrap="square" lIns="0" tIns="0" rIns="0" bIns="0" rtlCol="0"/>
          <a:lstStyle/>
          <a:p>
            <a:endParaRPr/>
          </a:p>
        </p:txBody>
      </p:sp>
      <p:sp>
        <p:nvSpPr>
          <p:cNvPr id="438" name="object 438"/>
          <p:cNvSpPr/>
          <p:nvPr/>
        </p:nvSpPr>
        <p:spPr>
          <a:xfrm>
            <a:off x="9328878" y="6272212"/>
            <a:ext cx="34290" cy="67310"/>
          </a:xfrm>
          <a:custGeom>
            <a:avLst/>
            <a:gdLst/>
            <a:ahLst/>
            <a:cxnLst/>
            <a:rect l="l" t="t" r="r" b="b"/>
            <a:pathLst>
              <a:path w="34290" h="67310">
                <a:moveTo>
                  <a:pt x="26759" y="67230"/>
                </a:moveTo>
                <a:lnTo>
                  <a:pt x="17424"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439" name="object 439"/>
          <p:cNvSpPr/>
          <p:nvPr/>
        </p:nvSpPr>
        <p:spPr>
          <a:xfrm>
            <a:off x="9167079" y="5550110"/>
            <a:ext cx="51435" cy="606425"/>
          </a:xfrm>
          <a:custGeom>
            <a:avLst/>
            <a:gdLst/>
            <a:ahLst/>
            <a:cxnLst/>
            <a:rect l="l" t="t" r="r" b="b"/>
            <a:pathLst>
              <a:path w="51434" h="606425">
                <a:moveTo>
                  <a:pt x="25514" y="606316"/>
                </a:moveTo>
                <a:lnTo>
                  <a:pt x="15752" y="604245"/>
                </a:lnTo>
                <a:lnTo>
                  <a:pt x="7623" y="598613"/>
                </a:lnTo>
                <a:lnTo>
                  <a:pt x="2061" y="590297"/>
                </a:lnTo>
                <a:lnTo>
                  <a:pt x="0" y="580171"/>
                </a:lnTo>
                <a:lnTo>
                  <a:pt x="0" y="26145"/>
                </a:lnTo>
                <a:lnTo>
                  <a:pt x="2061" y="16019"/>
                </a:lnTo>
                <a:lnTo>
                  <a:pt x="7623" y="7703"/>
                </a:lnTo>
                <a:lnTo>
                  <a:pt x="15752"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440" name="object 440"/>
          <p:cNvSpPr/>
          <p:nvPr/>
        </p:nvSpPr>
        <p:spPr>
          <a:xfrm>
            <a:off x="9022705" y="5111868"/>
            <a:ext cx="33655" cy="95250"/>
          </a:xfrm>
          <a:custGeom>
            <a:avLst/>
            <a:gdLst/>
            <a:ahLst/>
            <a:cxnLst/>
            <a:rect l="l" t="t" r="r" b="b"/>
            <a:pathLst>
              <a:path w="33654" h="95250">
                <a:moveTo>
                  <a:pt x="26136" y="95242"/>
                </a:moveTo>
                <a:lnTo>
                  <a:pt x="16802" y="95242"/>
                </a:lnTo>
                <a:lnTo>
                  <a:pt x="7467" y="95242"/>
                </a:lnTo>
                <a:lnTo>
                  <a:pt x="0" y="87150"/>
                </a:lnTo>
                <a:lnTo>
                  <a:pt x="0" y="7470"/>
                </a:lnTo>
                <a:lnTo>
                  <a:pt x="7467" y="0"/>
                </a:lnTo>
                <a:lnTo>
                  <a:pt x="26136" y="0"/>
                </a:lnTo>
                <a:lnTo>
                  <a:pt x="33604" y="7470"/>
                </a:lnTo>
                <a:lnTo>
                  <a:pt x="33604" y="87150"/>
                </a:lnTo>
                <a:lnTo>
                  <a:pt x="26136" y="95242"/>
                </a:lnTo>
                <a:close/>
              </a:path>
            </a:pathLst>
          </a:custGeom>
          <a:solidFill>
            <a:srgbClr val="FFFFFF"/>
          </a:solidFill>
        </p:spPr>
        <p:txBody>
          <a:bodyPr wrap="square" lIns="0" tIns="0" rIns="0" bIns="0" rtlCol="0"/>
          <a:lstStyle/>
          <a:p>
            <a:endParaRPr/>
          </a:p>
        </p:txBody>
      </p:sp>
      <p:sp>
        <p:nvSpPr>
          <p:cNvPr id="441" name="object 441"/>
          <p:cNvSpPr/>
          <p:nvPr/>
        </p:nvSpPr>
        <p:spPr>
          <a:xfrm>
            <a:off x="9171437" y="6204980"/>
            <a:ext cx="42545" cy="120650"/>
          </a:xfrm>
          <a:custGeom>
            <a:avLst/>
            <a:gdLst/>
            <a:ahLst/>
            <a:cxnLst/>
            <a:rect l="l" t="t" r="r" b="b"/>
            <a:pathLst>
              <a:path w="42545" h="120650">
                <a:moveTo>
                  <a:pt x="21158" y="120142"/>
                </a:moveTo>
                <a:lnTo>
                  <a:pt x="13126" y="118499"/>
                </a:lnTo>
                <a:lnTo>
                  <a:pt x="6378" y="113995"/>
                </a:lnTo>
                <a:lnTo>
                  <a:pt x="1730" y="107274"/>
                </a:lnTo>
                <a:lnTo>
                  <a:pt x="0" y="98977"/>
                </a:lnTo>
                <a:lnTo>
                  <a:pt x="0" y="21787"/>
                </a:lnTo>
                <a:lnTo>
                  <a:pt x="1730" y="13393"/>
                </a:lnTo>
                <a:lnTo>
                  <a:pt x="6378" y="6458"/>
                </a:lnTo>
                <a:lnTo>
                  <a:pt x="13126"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42" name="object 442"/>
          <p:cNvSpPr/>
          <p:nvPr/>
        </p:nvSpPr>
        <p:spPr>
          <a:xfrm>
            <a:off x="9166459" y="6736596"/>
            <a:ext cx="51435" cy="121920"/>
          </a:xfrm>
          <a:custGeom>
            <a:avLst/>
            <a:gdLst/>
            <a:ahLst/>
            <a:cxnLst/>
            <a:rect l="l" t="t" r="r" b="b"/>
            <a:pathLst>
              <a:path w="51434" h="121920">
                <a:moveTo>
                  <a:pt x="51029" y="121403"/>
                </a:moveTo>
                <a:lnTo>
                  <a:pt x="0" y="121403"/>
                </a:lnTo>
                <a:lnTo>
                  <a:pt x="0" y="25522"/>
                </a:lnTo>
                <a:lnTo>
                  <a:pt x="1964" y="15494"/>
                </a:lnTo>
                <a:lnTo>
                  <a:pt x="7312" y="7392"/>
                </a:lnTo>
                <a:lnTo>
                  <a:pt x="15227" y="1974"/>
                </a:lnTo>
                <a:lnTo>
                  <a:pt x="24892" y="0"/>
                </a:lnTo>
                <a:lnTo>
                  <a:pt x="35014" y="1974"/>
                </a:lnTo>
                <a:lnTo>
                  <a:pt x="43328" y="7392"/>
                </a:lnTo>
                <a:lnTo>
                  <a:pt x="48958" y="15494"/>
                </a:lnTo>
                <a:lnTo>
                  <a:pt x="51029" y="25522"/>
                </a:lnTo>
                <a:lnTo>
                  <a:pt x="51029" y="121403"/>
                </a:lnTo>
                <a:close/>
              </a:path>
            </a:pathLst>
          </a:custGeom>
          <a:solidFill>
            <a:srgbClr val="FFFFFF"/>
          </a:solidFill>
        </p:spPr>
        <p:txBody>
          <a:bodyPr wrap="square" lIns="0" tIns="0" rIns="0" bIns="0" rtlCol="0"/>
          <a:lstStyle/>
          <a:p>
            <a:endParaRPr/>
          </a:p>
        </p:txBody>
      </p:sp>
      <p:sp>
        <p:nvSpPr>
          <p:cNvPr id="443" name="object 443"/>
          <p:cNvSpPr/>
          <p:nvPr/>
        </p:nvSpPr>
        <p:spPr>
          <a:xfrm>
            <a:off x="9174550" y="6511250"/>
            <a:ext cx="34925" cy="53975"/>
          </a:xfrm>
          <a:custGeom>
            <a:avLst/>
            <a:gdLst/>
            <a:ahLst/>
            <a:cxnLst/>
            <a:rect l="l" t="t" r="r" b="b"/>
            <a:pathLst>
              <a:path w="34925" h="53975">
                <a:moveTo>
                  <a:pt x="26759" y="53535"/>
                </a:moveTo>
                <a:lnTo>
                  <a:pt x="7467" y="53535"/>
                </a:lnTo>
                <a:lnTo>
                  <a:pt x="0" y="46065"/>
                </a:lnTo>
                <a:lnTo>
                  <a:pt x="0" y="36105"/>
                </a:lnTo>
                <a:lnTo>
                  <a:pt x="0" y="8092"/>
                </a:lnTo>
                <a:lnTo>
                  <a:pt x="7467"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444" name="object 444"/>
          <p:cNvSpPr/>
          <p:nvPr/>
        </p:nvSpPr>
        <p:spPr>
          <a:xfrm>
            <a:off x="9171440" y="6614585"/>
            <a:ext cx="41910" cy="80645"/>
          </a:xfrm>
          <a:custGeom>
            <a:avLst/>
            <a:gdLst/>
            <a:ahLst/>
            <a:cxnLst/>
            <a:rect l="l" t="t" r="r" b="b"/>
            <a:pathLst>
              <a:path w="41909" h="80645">
                <a:moveTo>
                  <a:pt x="19913" y="80302"/>
                </a:moveTo>
                <a:lnTo>
                  <a:pt x="11814" y="78561"/>
                </a:lnTo>
                <a:lnTo>
                  <a:pt x="5522" y="73844"/>
                </a:lnTo>
                <a:lnTo>
                  <a:pt x="1448" y="66909"/>
                </a:lnTo>
                <a:lnTo>
                  <a:pt x="0" y="58515"/>
                </a:lnTo>
                <a:lnTo>
                  <a:pt x="0" y="21165"/>
                </a:lnTo>
                <a:lnTo>
                  <a:pt x="1448" y="12868"/>
                </a:lnTo>
                <a:lnTo>
                  <a:pt x="5522" y="6147"/>
                </a:lnTo>
                <a:lnTo>
                  <a:pt x="11814" y="1643"/>
                </a:lnTo>
                <a:lnTo>
                  <a:pt x="19913" y="0"/>
                </a:lnTo>
                <a:lnTo>
                  <a:pt x="28305" y="1643"/>
                </a:lnTo>
                <a:lnTo>
                  <a:pt x="35238" y="6147"/>
                </a:lnTo>
                <a:lnTo>
                  <a:pt x="39954" y="12868"/>
                </a:lnTo>
                <a:lnTo>
                  <a:pt x="41694" y="21165"/>
                </a:lnTo>
                <a:lnTo>
                  <a:pt x="41694" y="58515"/>
                </a:lnTo>
                <a:lnTo>
                  <a:pt x="39954" y="66909"/>
                </a:lnTo>
                <a:lnTo>
                  <a:pt x="35238" y="73844"/>
                </a:lnTo>
                <a:lnTo>
                  <a:pt x="28305" y="78561"/>
                </a:lnTo>
                <a:lnTo>
                  <a:pt x="19913" y="80302"/>
                </a:lnTo>
                <a:close/>
              </a:path>
            </a:pathLst>
          </a:custGeom>
          <a:solidFill>
            <a:srgbClr val="FFFFFF"/>
          </a:solidFill>
        </p:spPr>
        <p:txBody>
          <a:bodyPr wrap="square" lIns="0" tIns="0" rIns="0" bIns="0" rtlCol="0"/>
          <a:lstStyle/>
          <a:p>
            <a:endParaRPr/>
          </a:p>
        </p:txBody>
      </p:sp>
      <p:sp>
        <p:nvSpPr>
          <p:cNvPr id="445" name="object 445"/>
          <p:cNvSpPr/>
          <p:nvPr/>
        </p:nvSpPr>
        <p:spPr>
          <a:xfrm>
            <a:off x="9175796" y="6386126"/>
            <a:ext cx="34290" cy="81280"/>
          </a:xfrm>
          <a:custGeom>
            <a:avLst/>
            <a:gdLst/>
            <a:ahLst/>
            <a:cxnLst/>
            <a:rect l="l" t="t" r="r" b="b"/>
            <a:pathLst>
              <a:path w="34290" h="81279">
                <a:moveTo>
                  <a:pt x="26759" y="80925"/>
                </a:moveTo>
                <a:lnTo>
                  <a:pt x="16802"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46" name="object 446"/>
          <p:cNvSpPr/>
          <p:nvPr/>
        </p:nvSpPr>
        <p:spPr>
          <a:xfrm>
            <a:off x="8562824" y="5494703"/>
            <a:ext cx="34290" cy="53975"/>
          </a:xfrm>
          <a:custGeom>
            <a:avLst/>
            <a:gdLst/>
            <a:ahLst/>
            <a:cxnLst/>
            <a:rect l="l" t="t" r="r" b="b"/>
            <a:pathLst>
              <a:path w="34290" h="53975">
                <a:moveTo>
                  <a:pt x="26759" y="53535"/>
                </a:moveTo>
                <a:lnTo>
                  <a:pt x="16802" y="53535"/>
                </a:lnTo>
                <a:lnTo>
                  <a:pt x="6845" y="53535"/>
                </a:lnTo>
                <a:lnTo>
                  <a:pt x="0" y="45442"/>
                </a:lnTo>
                <a:lnTo>
                  <a:pt x="0" y="7470"/>
                </a:lnTo>
                <a:lnTo>
                  <a:pt x="6845" y="0"/>
                </a:lnTo>
                <a:lnTo>
                  <a:pt x="26759" y="0"/>
                </a:lnTo>
                <a:lnTo>
                  <a:pt x="34226" y="7470"/>
                </a:lnTo>
                <a:lnTo>
                  <a:pt x="34226" y="45442"/>
                </a:lnTo>
                <a:lnTo>
                  <a:pt x="26759" y="53535"/>
                </a:lnTo>
                <a:close/>
              </a:path>
            </a:pathLst>
          </a:custGeom>
          <a:solidFill>
            <a:srgbClr val="FFFFFF"/>
          </a:solidFill>
        </p:spPr>
        <p:txBody>
          <a:bodyPr wrap="square" lIns="0" tIns="0" rIns="0" bIns="0" rtlCol="0"/>
          <a:lstStyle/>
          <a:p>
            <a:endParaRPr/>
          </a:p>
        </p:txBody>
      </p:sp>
      <p:sp>
        <p:nvSpPr>
          <p:cNvPr id="447" name="object 447"/>
          <p:cNvSpPr/>
          <p:nvPr/>
        </p:nvSpPr>
        <p:spPr>
          <a:xfrm>
            <a:off x="8256027" y="6256022"/>
            <a:ext cx="34290" cy="81915"/>
          </a:xfrm>
          <a:custGeom>
            <a:avLst/>
            <a:gdLst/>
            <a:ahLst/>
            <a:cxnLst/>
            <a:rect l="l" t="t" r="r" b="b"/>
            <a:pathLst>
              <a:path w="34290" h="81914">
                <a:moveTo>
                  <a:pt x="26136" y="81547"/>
                </a:moveTo>
                <a:lnTo>
                  <a:pt x="16802" y="81547"/>
                </a:lnTo>
                <a:lnTo>
                  <a:pt x="7467" y="81547"/>
                </a:lnTo>
                <a:lnTo>
                  <a:pt x="0" y="73455"/>
                </a:lnTo>
                <a:lnTo>
                  <a:pt x="0" y="8092"/>
                </a:lnTo>
                <a:lnTo>
                  <a:pt x="7467" y="0"/>
                </a:lnTo>
                <a:lnTo>
                  <a:pt x="26136" y="0"/>
                </a:lnTo>
                <a:lnTo>
                  <a:pt x="34226" y="8092"/>
                </a:lnTo>
                <a:lnTo>
                  <a:pt x="34226" y="73455"/>
                </a:lnTo>
                <a:lnTo>
                  <a:pt x="26136" y="81547"/>
                </a:lnTo>
                <a:close/>
              </a:path>
            </a:pathLst>
          </a:custGeom>
          <a:solidFill>
            <a:srgbClr val="FFFFFF"/>
          </a:solidFill>
        </p:spPr>
        <p:txBody>
          <a:bodyPr wrap="square" lIns="0" tIns="0" rIns="0" bIns="0" rtlCol="0"/>
          <a:lstStyle/>
          <a:p>
            <a:endParaRPr/>
          </a:p>
        </p:txBody>
      </p:sp>
      <p:sp>
        <p:nvSpPr>
          <p:cNvPr id="448" name="object 448"/>
          <p:cNvSpPr/>
          <p:nvPr/>
        </p:nvSpPr>
        <p:spPr>
          <a:xfrm>
            <a:off x="8247315" y="6566650"/>
            <a:ext cx="51435" cy="291465"/>
          </a:xfrm>
          <a:custGeom>
            <a:avLst/>
            <a:gdLst/>
            <a:ahLst/>
            <a:cxnLst/>
            <a:rect l="l" t="t" r="r" b="b"/>
            <a:pathLst>
              <a:path w="51434" h="291465">
                <a:moveTo>
                  <a:pt x="51029" y="291349"/>
                </a:moveTo>
                <a:lnTo>
                  <a:pt x="0" y="291349"/>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291349"/>
                </a:lnTo>
                <a:close/>
              </a:path>
            </a:pathLst>
          </a:custGeom>
          <a:solidFill>
            <a:srgbClr val="FFFFFF"/>
          </a:solidFill>
        </p:spPr>
        <p:txBody>
          <a:bodyPr wrap="square" lIns="0" tIns="0" rIns="0" bIns="0" rtlCol="0"/>
          <a:lstStyle/>
          <a:p>
            <a:endParaRPr/>
          </a:p>
        </p:txBody>
      </p:sp>
      <p:sp>
        <p:nvSpPr>
          <p:cNvPr id="449" name="object 449"/>
          <p:cNvSpPr/>
          <p:nvPr/>
        </p:nvSpPr>
        <p:spPr>
          <a:xfrm>
            <a:off x="8251673" y="6397951"/>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450" name="object 450"/>
          <p:cNvSpPr/>
          <p:nvPr/>
        </p:nvSpPr>
        <p:spPr>
          <a:xfrm>
            <a:off x="8102320" y="6383633"/>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451" name="object 451"/>
          <p:cNvSpPr/>
          <p:nvPr/>
        </p:nvSpPr>
        <p:spPr>
          <a:xfrm>
            <a:off x="8098587" y="6506265"/>
            <a:ext cx="42545" cy="100330"/>
          </a:xfrm>
          <a:custGeom>
            <a:avLst/>
            <a:gdLst/>
            <a:ahLst/>
            <a:cxnLst/>
            <a:rect l="l" t="t" r="r" b="b"/>
            <a:pathLst>
              <a:path w="42545" h="100329">
                <a:moveTo>
                  <a:pt x="20536" y="100222"/>
                </a:moveTo>
                <a:lnTo>
                  <a:pt x="12601" y="98491"/>
                </a:lnTo>
                <a:lnTo>
                  <a:pt x="6067" y="93842"/>
                </a:lnTo>
                <a:lnTo>
                  <a:pt x="1633" y="87091"/>
                </a:lnTo>
                <a:lnTo>
                  <a:pt x="0" y="79057"/>
                </a:lnTo>
                <a:lnTo>
                  <a:pt x="0" y="21165"/>
                </a:lnTo>
                <a:lnTo>
                  <a:pt x="1633" y="12868"/>
                </a:lnTo>
                <a:lnTo>
                  <a:pt x="6067" y="6147"/>
                </a:lnTo>
                <a:lnTo>
                  <a:pt x="12601" y="1643"/>
                </a:lnTo>
                <a:lnTo>
                  <a:pt x="20536" y="0"/>
                </a:lnTo>
                <a:lnTo>
                  <a:pt x="28927" y="1643"/>
                </a:lnTo>
                <a:lnTo>
                  <a:pt x="35860" y="6147"/>
                </a:lnTo>
                <a:lnTo>
                  <a:pt x="40576" y="12868"/>
                </a:lnTo>
                <a:lnTo>
                  <a:pt x="42316" y="21165"/>
                </a:lnTo>
                <a:lnTo>
                  <a:pt x="42316" y="79057"/>
                </a:lnTo>
                <a:lnTo>
                  <a:pt x="40576" y="87091"/>
                </a:lnTo>
                <a:lnTo>
                  <a:pt x="35860" y="93842"/>
                </a:lnTo>
                <a:lnTo>
                  <a:pt x="28927" y="98491"/>
                </a:lnTo>
                <a:lnTo>
                  <a:pt x="20536" y="100222"/>
                </a:lnTo>
                <a:close/>
              </a:path>
            </a:pathLst>
          </a:custGeom>
          <a:solidFill>
            <a:srgbClr val="FFFFFF"/>
          </a:solidFill>
        </p:spPr>
        <p:txBody>
          <a:bodyPr wrap="square" lIns="0" tIns="0" rIns="0" bIns="0" rtlCol="0"/>
          <a:lstStyle/>
          <a:p>
            <a:endParaRPr/>
          </a:p>
        </p:txBody>
      </p:sp>
      <p:sp>
        <p:nvSpPr>
          <p:cNvPr id="452" name="object 452"/>
          <p:cNvSpPr/>
          <p:nvPr/>
        </p:nvSpPr>
        <p:spPr>
          <a:xfrm>
            <a:off x="8406007" y="5940411"/>
            <a:ext cx="41910" cy="60960"/>
          </a:xfrm>
          <a:custGeom>
            <a:avLst/>
            <a:gdLst/>
            <a:ahLst/>
            <a:cxnLst/>
            <a:rect l="l" t="t" r="r" b="b"/>
            <a:pathLst>
              <a:path w="41909" h="60960">
                <a:moveTo>
                  <a:pt x="19913" y="60382"/>
                </a:moveTo>
                <a:lnTo>
                  <a:pt x="11814" y="58651"/>
                </a:lnTo>
                <a:lnTo>
                  <a:pt x="5522" y="54002"/>
                </a:lnTo>
                <a:lnTo>
                  <a:pt x="1448" y="47251"/>
                </a:lnTo>
                <a:lnTo>
                  <a:pt x="0" y="39217"/>
                </a:lnTo>
                <a:lnTo>
                  <a:pt x="0" y="21787"/>
                </a:lnTo>
                <a:lnTo>
                  <a:pt x="1448" y="13393"/>
                </a:lnTo>
                <a:lnTo>
                  <a:pt x="5522" y="6458"/>
                </a:lnTo>
                <a:lnTo>
                  <a:pt x="11814" y="1741"/>
                </a:lnTo>
                <a:lnTo>
                  <a:pt x="19913" y="0"/>
                </a:lnTo>
                <a:lnTo>
                  <a:pt x="28305" y="1741"/>
                </a:lnTo>
                <a:lnTo>
                  <a:pt x="35238" y="6458"/>
                </a:lnTo>
                <a:lnTo>
                  <a:pt x="39954" y="13393"/>
                </a:lnTo>
                <a:lnTo>
                  <a:pt x="41694" y="21787"/>
                </a:lnTo>
                <a:lnTo>
                  <a:pt x="41694" y="39217"/>
                </a:lnTo>
                <a:lnTo>
                  <a:pt x="39954" y="47251"/>
                </a:lnTo>
                <a:lnTo>
                  <a:pt x="35238" y="54002"/>
                </a:lnTo>
                <a:lnTo>
                  <a:pt x="28305" y="58651"/>
                </a:lnTo>
                <a:lnTo>
                  <a:pt x="19913" y="60382"/>
                </a:lnTo>
                <a:close/>
              </a:path>
            </a:pathLst>
          </a:custGeom>
          <a:solidFill>
            <a:srgbClr val="FFFFFF"/>
          </a:solidFill>
        </p:spPr>
        <p:txBody>
          <a:bodyPr wrap="square" lIns="0" tIns="0" rIns="0" bIns="0" rtlCol="0"/>
          <a:lstStyle/>
          <a:p>
            <a:endParaRPr/>
          </a:p>
        </p:txBody>
      </p:sp>
      <p:sp>
        <p:nvSpPr>
          <p:cNvPr id="453" name="object 453"/>
          <p:cNvSpPr/>
          <p:nvPr/>
        </p:nvSpPr>
        <p:spPr>
          <a:xfrm>
            <a:off x="8404763" y="6289634"/>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454" name="object 454"/>
          <p:cNvSpPr/>
          <p:nvPr/>
        </p:nvSpPr>
        <p:spPr>
          <a:xfrm>
            <a:off x="8400408" y="6481986"/>
            <a:ext cx="52069" cy="376555"/>
          </a:xfrm>
          <a:custGeom>
            <a:avLst/>
            <a:gdLst/>
            <a:ahLst/>
            <a:cxnLst/>
            <a:rect l="l" t="t" r="r" b="b"/>
            <a:pathLst>
              <a:path w="52070" h="376554">
                <a:moveTo>
                  <a:pt x="51651" y="376013"/>
                </a:moveTo>
                <a:lnTo>
                  <a:pt x="0" y="376013"/>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376013"/>
                </a:lnTo>
                <a:close/>
              </a:path>
            </a:pathLst>
          </a:custGeom>
          <a:solidFill>
            <a:srgbClr val="FFFFFF"/>
          </a:solidFill>
        </p:spPr>
        <p:txBody>
          <a:bodyPr wrap="square" lIns="0" tIns="0" rIns="0" bIns="0" rtlCol="0"/>
          <a:lstStyle/>
          <a:p>
            <a:endParaRPr/>
          </a:p>
        </p:txBody>
      </p:sp>
      <p:sp>
        <p:nvSpPr>
          <p:cNvPr id="455" name="object 455"/>
          <p:cNvSpPr/>
          <p:nvPr/>
        </p:nvSpPr>
        <p:spPr>
          <a:xfrm>
            <a:off x="7949236" y="6511243"/>
            <a:ext cx="34925" cy="53975"/>
          </a:xfrm>
          <a:custGeom>
            <a:avLst/>
            <a:gdLst/>
            <a:ahLst/>
            <a:cxnLst/>
            <a:rect l="l" t="t" r="r" b="b"/>
            <a:pathLst>
              <a:path w="34925" h="53975">
                <a:moveTo>
                  <a:pt x="26759" y="53535"/>
                </a:moveTo>
                <a:lnTo>
                  <a:pt x="16802" y="53535"/>
                </a:lnTo>
                <a:lnTo>
                  <a:pt x="6845" y="53535"/>
                </a:lnTo>
                <a:lnTo>
                  <a:pt x="0" y="46065"/>
                </a:lnTo>
                <a:lnTo>
                  <a:pt x="0" y="8092"/>
                </a:lnTo>
                <a:lnTo>
                  <a:pt x="6845" y="0"/>
                </a:lnTo>
                <a:lnTo>
                  <a:pt x="26759" y="0"/>
                </a:lnTo>
                <a:lnTo>
                  <a:pt x="34849" y="8092"/>
                </a:lnTo>
                <a:lnTo>
                  <a:pt x="34849" y="46065"/>
                </a:lnTo>
                <a:lnTo>
                  <a:pt x="26759" y="53535"/>
                </a:lnTo>
                <a:close/>
              </a:path>
            </a:pathLst>
          </a:custGeom>
          <a:solidFill>
            <a:srgbClr val="FFFFFF"/>
          </a:solidFill>
        </p:spPr>
        <p:txBody>
          <a:bodyPr wrap="square" lIns="0" tIns="0" rIns="0" bIns="0" rtlCol="0"/>
          <a:lstStyle/>
          <a:p>
            <a:endParaRPr/>
          </a:p>
        </p:txBody>
      </p:sp>
      <p:sp>
        <p:nvSpPr>
          <p:cNvPr id="456" name="object 456"/>
          <p:cNvSpPr/>
          <p:nvPr/>
        </p:nvSpPr>
        <p:spPr>
          <a:xfrm>
            <a:off x="8094234" y="6651928"/>
            <a:ext cx="51435" cy="206375"/>
          </a:xfrm>
          <a:custGeom>
            <a:avLst/>
            <a:gdLst/>
            <a:ahLst/>
            <a:cxnLst/>
            <a:rect l="l" t="t" r="r" b="b"/>
            <a:pathLst>
              <a:path w="51434" h="206375">
                <a:moveTo>
                  <a:pt x="51029" y="206071"/>
                </a:moveTo>
                <a:lnTo>
                  <a:pt x="0" y="206071"/>
                </a:lnTo>
                <a:lnTo>
                  <a:pt x="0" y="25522"/>
                </a:lnTo>
                <a:lnTo>
                  <a:pt x="1973" y="15494"/>
                </a:lnTo>
                <a:lnTo>
                  <a:pt x="7389" y="7392"/>
                </a:lnTo>
                <a:lnTo>
                  <a:pt x="15489" y="1974"/>
                </a:lnTo>
                <a:lnTo>
                  <a:pt x="25514" y="0"/>
                </a:lnTo>
                <a:lnTo>
                  <a:pt x="35277" y="1974"/>
                </a:lnTo>
                <a:lnTo>
                  <a:pt x="43405" y="7392"/>
                </a:lnTo>
                <a:lnTo>
                  <a:pt x="48967" y="15494"/>
                </a:lnTo>
                <a:lnTo>
                  <a:pt x="51029" y="25522"/>
                </a:lnTo>
                <a:lnTo>
                  <a:pt x="51029" y="206071"/>
                </a:lnTo>
                <a:close/>
              </a:path>
            </a:pathLst>
          </a:custGeom>
          <a:solidFill>
            <a:srgbClr val="FFFFFF"/>
          </a:solidFill>
        </p:spPr>
        <p:txBody>
          <a:bodyPr wrap="square" lIns="0" tIns="0" rIns="0" bIns="0" rtlCol="0"/>
          <a:lstStyle/>
          <a:p>
            <a:endParaRPr/>
          </a:p>
        </p:txBody>
      </p:sp>
      <p:sp>
        <p:nvSpPr>
          <p:cNvPr id="457" name="object 457"/>
          <p:cNvSpPr/>
          <p:nvPr/>
        </p:nvSpPr>
        <p:spPr>
          <a:xfrm>
            <a:off x="7788060" y="6821247"/>
            <a:ext cx="50800" cy="36830"/>
          </a:xfrm>
          <a:custGeom>
            <a:avLst/>
            <a:gdLst/>
            <a:ahLst/>
            <a:cxnLst/>
            <a:rect l="l" t="t" r="r" b="b"/>
            <a:pathLst>
              <a:path w="50800" h="36829">
                <a:moveTo>
                  <a:pt x="50406" y="36751"/>
                </a:moveTo>
                <a:lnTo>
                  <a:pt x="0" y="36751"/>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36751"/>
                </a:lnTo>
                <a:close/>
              </a:path>
            </a:pathLst>
          </a:custGeom>
          <a:solidFill>
            <a:srgbClr val="FFFFFF"/>
          </a:solidFill>
        </p:spPr>
        <p:txBody>
          <a:bodyPr wrap="square" lIns="0" tIns="0" rIns="0" bIns="0" rtlCol="0"/>
          <a:lstStyle/>
          <a:p>
            <a:endParaRPr/>
          </a:p>
        </p:txBody>
      </p:sp>
      <p:sp>
        <p:nvSpPr>
          <p:cNvPr id="458" name="object 458"/>
          <p:cNvSpPr/>
          <p:nvPr/>
        </p:nvSpPr>
        <p:spPr>
          <a:xfrm>
            <a:off x="7792415" y="6638861"/>
            <a:ext cx="41910" cy="144145"/>
          </a:xfrm>
          <a:custGeom>
            <a:avLst/>
            <a:gdLst/>
            <a:ahLst/>
            <a:cxnLst/>
            <a:rect l="l" t="t" r="r" b="b"/>
            <a:pathLst>
              <a:path w="41909" h="144145">
                <a:moveTo>
                  <a:pt x="38582" y="18046"/>
                </a:moveTo>
                <a:lnTo>
                  <a:pt x="37160" y="11023"/>
                </a:lnTo>
                <a:lnTo>
                  <a:pt x="33286" y="5295"/>
                </a:lnTo>
                <a:lnTo>
                  <a:pt x="27546" y="1422"/>
                </a:lnTo>
                <a:lnTo>
                  <a:pt x="20535" y="0"/>
                </a:lnTo>
                <a:lnTo>
                  <a:pt x="10579" y="0"/>
                </a:lnTo>
                <a:lnTo>
                  <a:pt x="3733" y="8089"/>
                </a:lnTo>
                <a:lnTo>
                  <a:pt x="3733" y="31750"/>
                </a:lnTo>
                <a:lnTo>
                  <a:pt x="10579" y="39839"/>
                </a:lnTo>
                <a:lnTo>
                  <a:pt x="20535" y="39839"/>
                </a:lnTo>
                <a:lnTo>
                  <a:pt x="27546" y="38417"/>
                </a:lnTo>
                <a:lnTo>
                  <a:pt x="33286" y="34544"/>
                </a:lnTo>
                <a:lnTo>
                  <a:pt x="37160" y="28803"/>
                </a:lnTo>
                <a:lnTo>
                  <a:pt x="38582" y="21793"/>
                </a:lnTo>
                <a:lnTo>
                  <a:pt x="38582" y="18046"/>
                </a:lnTo>
                <a:close/>
              </a:path>
              <a:path w="41909" h="144145">
                <a:moveTo>
                  <a:pt x="41694" y="105206"/>
                </a:moveTo>
                <a:lnTo>
                  <a:pt x="40043" y="96901"/>
                </a:lnTo>
                <a:lnTo>
                  <a:pt x="35547" y="90182"/>
                </a:lnTo>
                <a:lnTo>
                  <a:pt x="28829" y="85674"/>
                </a:lnTo>
                <a:lnTo>
                  <a:pt x="20535" y="84035"/>
                </a:lnTo>
                <a:lnTo>
                  <a:pt x="12331" y="85674"/>
                </a:lnTo>
                <a:lnTo>
                  <a:pt x="5829" y="90182"/>
                </a:lnTo>
                <a:lnTo>
                  <a:pt x="1536" y="96901"/>
                </a:lnTo>
                <a:lnTo>
                  <a:pt x="0" y="105206"/>
                </a:lnTo>
                <a:lnTo>
                  <a:pt x="0" y="122631"/>
                </a:lnTo>
                <a:lnTo>
                  <a:pt x="1536" y="130924"/>
                </a:lnTo>
                <a:lnTo>
                  <a:pt x="5829" y="137655"/>
                </a:lnTo>
                <a:lnTo>
                  <a:pt x="12331" y="142151"/>
                </a:lnTo>
                <a:lnTo>
                  <a:pt x="20535" y="143802"/>
                </a:lnTo>
                <a:lnTo>
                  <a:pt x="28829" y="142151"/>
                </a:lnTo>
                <a:lnTo>
                  <a:pt x="35547" y="137655"/>
                </a:lnTo>
                <a:lnTo>
                  <a:pt x="40043" y="130924"/>
                </a:lnTo>
                <a:lnTo>
                  <a:pt x="41694" y="122631"/>
                </a:lnTo>
                <a:lnTo>
                  <a:pt x="41694" y="105206"/>
                </a:lnTo>
                <a:close/>
              </a:path>
            </a:pathLst>
          </a:custGeom>
          <a:solidFill>
            <a:srgbClr val="FFFFFF"/>
          </a:solidFill>
        </p:spPr>
        <p:txBody>
          <a:bodyPr wrap="square" lIns="0" tIns="0" rIns="0" bIns="0" rtlCol="0"/>
          <a:lstStyle/>
          <a:p>
            <a:endParaRPr/>
          </a:p>
        </p:txBody>
      </p:sp>
      <p:sp>
        <p:nvSpPr>
          <p:cNvPr id="459" name="object 459"/>
          <p:cNvSpPr/>
          <p:nvPr/>
        </p:nvSpPr>
        <p:spPr>
          <a:xfrm>
            <a:off x="7941150" y="6736586"/>
            <a:ext cx="51435" cy="121920"/>
          </a:xfrm>
          <a:custGeom>
            <a:avLst/>
            <a:gdLst/>
            <a:ahLst/>
            <a:cxnLst/>
            <a:rect l="l" t="t" r="r" b="b"/>
            <a:pathLst>
              <a:path w="51434" h="121920">
                <a:moveTo>
                  <a:pt x="51029" y="121413"/>
                </a:moveTo>
                <a:lnTo>
                  <a:pt x="0" y="121413"/>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121413"/>
                </a:lnTo>
                <a:close/>
              </a:path>
            </a:pathLst>
          </a:custGeom>
          <a:solidFill>
            <a:srgbClr val="FFFFFF"/>
          </a:solidFill>
        </p:spPr>
        <p:txBody>
          <a:bodyPr wrap="square" lIns="0" tIns="0" rIns="0" bIns="0" rtlCol="0"/>
          <a:lstStyle/>
          <a:p>
            <a:endParaRPr/>
          </a:p>
        </p:txBody>
      </p:sp>
      <p:sp>
        <p:nvSpPr>
          <p:cNvPr id="460" name="object 460"/>
          <p:cNvSpPr/>
          <p:nvPr/>
        </p:nvSpPr>
        <p:spPr>
          <a:xfrm>
            <a:off x="8409126" y="6128401"/>
            <a:ext cx="34290" cy="95250"/>
          </a:xfrm>
          <a:custGeom>
            <a:avLst/>
            <a:gdLst/>
            <a:ahLst/>
            <a:cxnLst/>
            <a:rect l="l" t="t" r="r" b="b"/>
            <a:pathLst>
              <a:path w="34290" h="95250">
                <a:moveTo>
                  <a:pt x="26759" y="95242"/>
                </a:moveTo>
                <a:lnTo>
                  <a:pt x="7467" y="95242"/>
                </a:lnTo>
                <a:lnTo>
                  <a:pt x="0" y="87772"/>
                </a:lnTo>
                <a:lnTo>
                  <a:pt x="0" y="8092"/>
                </a:lnTo>
                <a:lnTo>
                  <a:pt x="7467" y="0"/>
                </a:lnTo>
                <a:lnTo>
                  <a:pt x="16802"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461" name="object 461"/>
          <p:cNvSpPr/>
          <p:nvPr/>
        </p:nvSpPr>
        <p:spPr>
          <a:xfrm>
            <a:off x="7945508" y="661457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462" name="object 462"/>
          <p:cNvSpPr/>
          <p:nvPr/>
        </p:nvSpPr>
        <p:spPr>
          <a:xfrm>
            <a:off x="8559103" y="6028799"/>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463" name="object 463"/>
          <p:cNvSpPr/>
          <p:nvPr/>
        </p:nvSpPr>
        <p:spPr>
          <a:xfrm>
            <a:off x="9325164" y="5489712"/>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464" name="object 464"/>
          <p:cNvSpPr/>
          <p:nvPr/>
        </p:nvSpPr>
        <p:spPr>
          <a:xfrm>
            <a:off x="8559105" y="5598027"/>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465" name="object 465"/>
          <p:cNvSpPr/>
          <p:nvPr/>
        </p:nvSpPr>
        <p:spPr>
          <a:xfrm>
            <a:off x="8707215" y="6651922"/>
            <a:ext cx="51435" cy="206375"/>
          </a:xfrm>
          <a:custGeom>
            <a:avLst/>
            <a:gdLst/>
            <a:ahLst/>
            <a:cxnLst/>
            <a:rect l="l" t="t" r="r" b="b"/>
            <a:pathLst>
              <a:path w="51434" h="206375">
                <a:moveTo>
                  <a:pt x="51029" y="206077"/>
                </a:moveTo>
                <a:lnTo>
                  <a:pt x="0" y="206077"/>
                </a:lnTo>
                <a:lnTo>
                  <a:pt x="0" y="25522"/>
                </a:lnTo>
                <a:lnTo>
                  <a:pt x="1973" y="15494"/>
                </a:lnTo>
                <a:lnTo>
                  <a:pt x="7389" y="7392"/>
                </a:lnTo>
                <a:lnTo>
                  <a:pt x="15489" y="1974"/>
                </a:lnTo>
                <a:lnTo>
                  <a:pt x="25514" y="0"/>
                </a:lnTo>
                <a:lnTo>
                  <a:pt x="35539" y="1974"/>
                </a:lnTo>
                <a:lnTo>
                  <a:pt x="43639" y="7392"/>
                </a:lnTo>
                <a:lnTo>
                  <a:pt x="49055" y="15494"/>
                </a:lnTo>
                <a:lnTo>
                  <a:pt x="51029" y="25522"/>
                </a:lnTo>
                <a:lnTo>
                  <a:pt x="51029" y="206077"/>
                </a:lnTo>
                <a:close/>
              </a:path>
            </a:pathLst>
          </a:custGeom>
          <a:solidFill>
            <a:srgbClr val="FFFFFF"/>
          </a:solidFill>
        </p:spPr>
        <p:txBody>
          <a:bodyPr wrap="square" lIns="0" tIns="0" rIns="0" bIns="0" rtlCol="0"/>
          <a:lstStyle/>
          <a:p>
            <a:endParaRPr/>
          </a:p>
        </p:txBody>
      </p:sp>
      <p:sp>
        <p:nvSpPr>
          <p:cNvPr id="466" name="object 466"/>
          <p:cNvSpPr/>
          <p:nvPr/>
        </p:nvSpPr>
        <p:spPr>
          <a:xfrm>
            <a:off x="8554750" y="5720036"/>
            <a:ext cx="50800" cy="267335"/>
          </a:xfrm>
          <a:custGeom>
            <a:avLst/>
            <a:gdLst/>
            <a:ahLst/>
            <a:cxnLst/>
            <a:rect l="l" t="t" r="r" b="b"/>
            <a:pathLst>
              <a:path w="50800" h="267335">
                <a:moveTo>
                  <a:pt x="24892" y="267053"/>
                </a:moveTo>
                <a:lnTo>
                  <a:pt x="14964" y="264981"/>
                </a:lnTo>
                <a:lnTo>
                  <a:pt x="7078" y="259349"/>
                </a:lnTo>
                <a:lnTo>
                  <a:pt x="1876" y="251033"/>
                </a:lnTo>
                <a:lnTo>
                  <a:pt x="0" y="240908"/>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240908"/>
                </a:lnTo>
                <a:lnTo>
                  <a:pt x="48433" y="251033"/>
                </a:lnTo>
                <a:lnTo>
                  <a:pt x="43017" y="259349"/>
                </a:lnTo>
                <a:lnTo>
                  <a:pt x="34917" y="264981"/>
                </a:lnTo>
                <a:lnTo>
                  <a:pt x="24892" y="267053"/>
                </a:lnTo>
                <a:close/>
              </a:path>
            </a:pathLst>
          </a:custGeom>
          <a:solidFill>
            <a:srgbClr val="FFFFFF"/>
          </a:solidFill>
        </p:spPr>
        <p:txBody>
          <a:bodyPr wrap="square" lIns="0" tIns="0" rIns="0" bIns="0" rtlCol="0"/>
          <a:lstStyle/>
          <a:p>
            <a:endParaRPr/>
          </a:p>
        </p:txBody>
      </p:sp>
      <p:sp>
        <p:nvSpPr>
          <p:cNvPr id="467" name="object 467"/>
          <p:cNvSpPr/>
          <p:nvPr/>
        </p:nvSpPr>
        <p:spPr>
          <a:xfrm>
            <a:off x="8712195" y="6117192"/>
            <a:ext cx="41910" cy="99695"/>
          </a:xfrm>
          <a:custGeom>
            <a:avLst/>
            <a:gdLst/>
            <a:ahLst/>
            <a:cxnLst/>
            <a:rect l="l" t="t" r="r" b="b"/>
            <a:pathLst>
              <a:path w="41909" h="99695">
                <a:moveTo>
                  <a:pt x="20536" y="99600"/>
                </a:moveTo>
                <a:lnTo>
                  <a:pt x="12339" y="97956"/>
                </a:lnTo>
                <a:lnTo>
                  <a:pt x="5834" y="93453"/>
                </a:lnTo>
                <a:lnTo>
                  <a:pt x="1546" y="86732"/>
                </a:lnTo>
                <a:lnTo>
                  <a:pt x="0" y="7843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78435"/>
                </a:lnTo>
                <a:lnTo>
                  <a:pt x="40051" y="86732"/>
                </a:lnTo>
                <a:lnTo>
                  <a:pt x="35549" y="93453"/>
                </a:lnTo>
                <a:lnTo>
                  <a:pt x="28830" y="97956"/>
                </a:lnTo>
                <a:lnTo>
                  <a:pt x="20536" y="99600"/>
                </a:lnTo>
                <a:close/>
              </a:path>
            </a:pathLst>
          </a:custGeom>
          <a:solidFill>
            <a:srgbClr val="FFFFFF"/>
          </a:solidFill>
        </p:spPr>
        <p:txBody>
          <a:bodyPr wrap="square" lIns="0" tIns="0" rIns="0" bIns="0" rtlCol="0"/>
          <a:lstStyle/>
          <a:p>
            <a:endParaRPr/>
          </a:p>
        </p:txBody>
      </p:sp>
      <p:sp>
        <p:nvSpPr>
          <p:cNvPr id="468" name="object 468"/>
          <p:cNvSpPr/>
          <p:nvPr/>
        </p:nvSpPr>
        <p:spPr>
          <a:xfrm>
            <a:off x="8715930" y="6272194"/>
            <a:ext cx="34290" cy="67310"/>
          </a:xfrm>
          <a:custGeom>
            <a:avLst/>
            <a:gdLst/>
            <a:ahLst/>
            <a:cxnLst/>
            <a:rect l="l" t="t" r="r" b="b"/>
            <a:pathLst>
              <a:path w="34290" h="67310">
                <a:moveTo>
                  <a:pt x="26759" y="67230"/>
                </a:moveTo>
                <a:lnTo>
                  <a:pt x="16802" y="67230"/>
                </a:lnTo>
                <a:lnTo>
                  <a:pt x="7467" y="67230"/>
                </a:lnTo>
                <a:lnTo>
                  <a:pt x="0" y="59760"/>
                </a:lnTo>
                <a:lnTo>
                  <a:pt x="0" y="8092"/>
                </a:lnTo>
                <a:lnTo>
                  <a:pt x="7467" y="0"/>
                </a:lnTo>
                <a:lnTo>
                  <a:pt x="26759" y="0"/>
                </a:lnTo>
                <a:lnTo>
                  <a:pt x="34226" y="8092"/>
                </a:lnTo>
                <a:lnTo>
                  <a:pt x="34226" y="59760"/>
                </a:lnTo>
                <a:lnTo>
                  <a:pt x="26759" y="67230"/>
                </a:lnTo>
                <a:close/>
              </a:path>
            </a:pathLst>
          </a:custGeom>
          <a:solidFill>
            <a:srgbClr val="FFFFFF"/>
          </a:solidFill>
        </p:spPr>
        <p:txBody>
          <a:bodyPr wrap="square" lIns="0" tIns="0" rIns="0" bIns="0" rtlCol="0"/>
          <a:lstStyle/>
          <a:p>
            <a:endParaRPr/>
          </a:p>
        </p:txBody>
      </p:sp>
      <p:sp>
        <p:nvSpPr>
          <p:cNvPr id="469" name="object 469"/>
          <p:cNvSpPr/>
          <p:nvPr/>
        </p:nvSpPr>
        <p:spPr>
          <a:xfrm>
            <a:off x="8711574" y="6506254"/>
            <a:ext cx="41910" cy="100330"/>
          </a:xfrm>
          <a:custGeom>
            <a:avLst/>
            <a:gdLst/>
            <a:ahLst/>
            <a:cxnLst/>
            <a:rect l="l" t="t" r="r" b="b"/>
            <a:pathLst>
              <a:path w="41909" h="100329">
                <a:moveTo>
                  <a:pt x="21158" y="100222"/>
                </a:moveTo>
                <a:lnTo>
                  <a:pt x="12864" y="98491"/>
                </a:lnTo>
                <a:lnTo>
                  <a:pt x="6145" y="93842"/>
                </a:lnTo>
                <a:lnTo>
                  <a:pt x="1643" y="87091"/>
                </a:lnTo>
                <a:lnTo>
                  <a:pt x="0" y="79057"/>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9057"/>
                </a:lnTo>
                <a:lnTo>
                  <a:pt x="40148" y="87091"/>
                </a:lnTo>
                <a:lnTo>
                  <a:pt x="35860" y="93842"/>
                </a:lnTo>
                <a:lnTo>
                  <a:pt x="29355" y="98491"/>
                </a:lnTo>
                <a:lnTo>
                  <a:pt x="21158" y="100222"/>
                </a:lnTo>
                <a:close/>
              </a:path>
            </a:pathLst>
          </a:custGeom>
          <a:solidFill>
            <a:srgbClr val="FFFFFF"/>
          </a:solidFill>
        </p:spPr>
        <p:txBody>
          <a:bodyPr wrap="square" lIns="0" tIns="0" rIns="0" bIns="0" rtlCol="0"/>
          <a:lstStyle/>
          <a:p>
            <a:endParaRPr/>
          </a:p>
        </p:txBody>
      </p:sp>
      <p:sp>
        <p:nvSpPr>
          <p:cNvPr id="470" name="object 470"/>
          <p:cNvSpPr/>
          <p:nvPr/>
        </p:nvSpPr>
        <p:spPr>
          <a:xfrm>
            <a:off x="8562221" y="6256008"/>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471" name="object 471"/>
          <p:cNvSpPr/>
          <p:nvPr/>
        </p:nvSpPr>
        <p:spPr>
          <a:xfrm>
            <a:off x="8409134" y="6044357"/>
            <a:ext cx="34925" cy="40640"/>
          </a:xfrm>
          <a:custGeom>
            <a:avLst/>
            <a:gdLst/>
            <a:ahLst/>
            <a:cxnLst/>
            <a:rect l="l" t="t" r="r" b="b"/>
            <a:pathLst>
              <a:path w="34925" h="40639">
                <a:moveTo>
                  <a:pt x="16802" y="40462"/>
                </a:moveTo>
                <a:lnTo>
                  <a:pt x="7467" y="40462"/>
                </a:lnTo>
                <a:lnTo>
                  <a:pt x="0" y="32370"/>
                </a:lnTo>
                <a:lnTo>
                  <a:pt x="0" y="8092"/>
                </a:lnTo>
                <a:lnTo>
                  <a:pt x="7467" y="0"/>
                </a:lnTo>
                <a:lnTo>
                  <a:pt x="16802" y="0"/>
                </a:lnTo>
                <a:lnTo>
                  <a:pt x="23822" y="1420"/>
                </a:lnTo>
                <a:lnTo>
                  <a:pt x="29559" y="5291"/>
                </a:lnTo>
                <a:lnTo>
                  <a:pt x="33429" y="11029"/>
                </a:lnTo>
                <a:lnTo>
                  <a:pt x="34849" y="18052"/>
                </a:lnTo>
                <a:lnTo>
                  <a:pt x="34849" y="22410"/>
                </a:lnTo>
                <a:lnTo>
                  <a:pt x="33429" y="29432"/>
                </a:lnTo>
                <a:lnTo>
                  <a:pt x="29559" y="35171"/>
                </a:lnTo>
                <a:lnTo>
                  <a:pt x="23822" y="39042"/>
                </a:lnTo>
                <a:lnTo>
                  <a:pt x="16802" y="40462"/>
                </a:lnTo>
                <a:close/>
              </a:path>
            </a:pathLst>
          </a:custGeom>
          <a:solidFill>
            <a:srgbClr val="FFFFFF"/>
          </a:solidFill>
        </p:spPr>
        <p:txBody>
          <a:bodyPr wrap="square" lIns="0" tIns="0" rIns="0" bIns="0" rtlCol="0"/>
          <a:lstStyle/>
          <a:p>
            <a:endParaRPr/>
          </a:p>
        </p:txBody>
      </p:sp>
      <p:sp>
        <p:nvSpPr>
          <p:cNvPr id="472" name="object 472"/>
          <p:cNvSpPr/>
          <p:nvPr/>
        </p:nvSpPr>
        <p:spPr>
          <a:xfrm>
            <a:off x="8401660" y="5622302"/>
            <a:ext cx="50800" cy="280035"/>
          </a:xfrm>
          <a:custGeom>
            <a:avLst/>
            <a:gdLst/>
            <a:ahLst/>
            <a:cxnLst/>
            <a:rect l="l" t="t" r="r" b="b"/>
            <a:pathLst>
              <a:path w="50800" h="280035">
                <a:moveTo>
                  <a:pt x="42316" y="7467"/>
                </a:moveTo>
                <a:lnTo>
                  <a:pt x="34226" y="0"/>
                </a:lnTo>
                <a:lnTo>
                  <a:pt x="14935" y="0"/>
                </a:lnTo>
                <a:lnTo>
                  <a:pt x="7467" y="7467"/>
                </a:lnTo>
                <a:lnTo>
                  <a:pt x="7467" y="31750"/>
                </a:lnTo>
                <a:lnTo>
                  <a:pt x="14935" y="39839"/>
                </a:lnTo>
                <a:lnTo>
                  <a:pt x="24269" y="39839"/>
                </a:lnTo>
                <a:lnTo>
                  <a:pt x="31292" y="38417"/>
                </a:lnTo>
                <a:lnTo>
                  <a:pt x="37033" y="34556"/>
                </a:lnTo>
                <a:lnTo>
                  <a:pt x="40894" y="28816"/>
                </a:lnTo>
                <a:lnTo>
                  <a:pt x="42316" y="21793"/>
                </a:lnTo>
                <a:lnTo>
                  <a:pt x="42316" y="7467"/>
                </a:lnTo>
                <a:close/>
              </a:path>
              <a:path w="50800" h="280035">
                <a:moveTo>
                  <a:pt x="46050" y="105206"/>
                </a:moveTo>
                <a:lnTo>
                  <a:pt x="44310" y="96812"/>
                </a:lnTo>
                <a:lnTo>
                  <a:pt x="39598" y="89877"/>
                </a:lnTo>
                <a:lnTo>
                  <a:pt x="32664" y="85166"/>
                </a:lnTo>
                <a:lnTo>
                  <a:pt x="24269" y="83413"/>
                </a:lnTo>
                <a:lnTo>
                  <a:pt x="16167" y="85166"/>
                </a:lnTo>
                <a:lnTo>
                  <a:pt x="9880" y="89877"/>
                </a:lnTo>
                <a:lnTo>
                  <a:pt x="5803" y="96812"/>
                </a:lnTo>
                <a:lnTo>
                  <a:pt x="4356" y="105206"/>
                </a:lnTo>
                <a:lnTo>
                  <a:pt x="4356" y="122631"/>
                </a:lnTo>
                <a:lnTo>
                  <a:pt x="5803" y="130937"/>
                </a:lnTo>
                <a:lnTo>
                  <a:pt x="9880" y="137655"/>
                </a:lnTo>
                <a:lnTo>
                  <a:pt x="16167" y="142163"/>
                </a:lnTo>
                <a:lnTo>
                  <a:pt x="24269" y="143802"/>
                </a:lnTo>
                <a:lnTo>
                  <a:pt x="32664" y="142163"/>
                </a:lnTo>
                <a:lnTo>
                  <a:pt x="39598" y="137655"/>
                </a:lnTo>
                <a:lnTo>
                  <a:pt x="44310" y="130937"/>
                </a:lnTo>
                <a:lnTo>
                  <a:pt x="46050" y="122631"/>
                </a:lnTo>
                <a:lnTo>
                  <a:pt x="46050" y="105206"/>
                </a:lnTo>
                <a:close/>
              </a:path>
              <a:path w="50800" h="280035">
                <a:moveTo>
                  <a:pt x="50406" y="207924"/>
                </a:moveTo>
                <a:lnTo>
                  <a:pt x="48336" y="197891"/>
                </a:lnTo>
                <a:lnTo>
                  <a:pt x="42710" y="189788"/>
                </a:lnTo>
                <a:lnTo>
                  <a:pt x="34391" y="184365"/>
                </a:lnTo>
                <a:lnTo>
                  <a:pt x="24269" y="182397"/>
                </a:lnTo>
                <a:lnTo>
                  <a:pt x="14439" y="184365"/>
                </a:lnTo>
                <a:lnTo>
                  <a:pt x="6769" y="189788"/>
                </a:lnTo>
                <a:lnTo>
                  <a:pt x="1778" y="197891"/>
                </a:lnTo>
                <a:lnTo>
                  <a:pt x="0" y="207924"/>
                </a:lnTo>
                <a:lnTo>
                  <a:pt x="0" y="253987"/>
                </a:lnTo>
                <a:lnTo>
                  <a:pt x="1778" y="264007"/>
                </a:lnTo>
                <a:lnTo>
                  <a:pt x="6769" y="272110"/>
                </a:lnTo>
                <a:lnTo>
                  <a:pt x="14439" y="277533"/>
                </a:lnTo>
                <a:lnTo>
                  <a:pt x="24269" y="279501"/>
                </a:lnTo>
                <a:lnTo>
                  <a:pt x="34391" y="277533"/>
                </a:lnTo>
                <a:lnTo>
                  <a:pt x="42710" y="272110"/>
                </a:lnTo>
                <a:lnTo>
                  <a:pt x="48336" y="264007"/>
                </a:lnTo>
                <a:lnTo>
                  <a:pt x="50406" y="253987"/>
                </a:lnTo>
                <a:lnTo>
                  <a:pt x="50406" y="207924"/>
                </a:lnTo>
                <a:close/>
              </a:path>
            </a:pathLst>
          </a:custGeom>
          <a:solidFill>
            <a:srgbClr val="FFFFFF"/>
          </a:solidFill>
        </p:spPr>
        <p:txBody>
          <a:bodyPr wrap="square" lIns="0" tIns="0" rIns="0" bIns="0" rtlCol="0"/>
          <a:lstStyle/>
          <a:p>
            <a:endParaRPr/>
          </a:p>
        </p:txBody>
      </p:sp>
      <p:sp>
        <p:nvSpPr>
          <p:cNvPr id="473" name="object 473"/>
          <p:cNvSpPr/>
          <p:nvPr/>
        </p:nvSpPr>
        <p:spPr>
          <a:xfrm>
            <a:off x="8557869" y="6397936"/>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474" name="object 474"/>
          <p:cNvSpPr/>
          <p:nvPr/>
        </p:nvSpPr>
        <p:spPr>
          <a:xfrm>
            <a:off x="8553513" y="6566633"/>
            <a:ext cx="52069" cy="291465"/>
          </a:xfrm>
          <a:custGeom>
            <a:avLst/>
            <a:gdLst/>
            <a:ahLst/>
            <a:cxnLst/>
            <a:rect l="l" t="t" r="r" b="b"/>
            <a:pathLst>
              <a:path w="52070" h="291465">
                <a:moveTo>
                  <a:pt x="51651" y="291366"/>
                </a:moveTo>
                <a:lnTo>
                  <a:pt x="0" y="291366"/>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291366"/>
                </a:lnTo>
                <a:close/>
              </a:path>
            </a:pathLst>
          </a:custGeom>
          <a:solidFill>
            <a:srgbClr val="FFFFFF"/>
          </a:solidFill>
        </p:spPr>
        <p:txBody>
          <a:bodyPr wrap="square" lIns="0" tIns="0" rIns="0" bIns="0" rtlCol="0"/>
          <a:lstStyle/>
          <a:p>
            <a:endParaRPr/>
          </a:p>
        </p:txBody>
      </p:sp>
      <p:sp>
        <p:nvSpPr>
          <p:cNvPr id="475" name="object 475"/>
          <p:cNvSpPr/>
          <p:nvPr/>
        </p:nvSpPr>
        <p:spPr>
          <a:xfrm>
            <a:off x="8562849" y="6158271"/>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476" name="object 476"/>
          <p:cNvSpPr/>
          <p:nvPr/>
        </p:nvSpPr>
        <p:spPr>
          <a:xfrm>
            <a:off x="8715315" y="6383616"/>
            <a:ext cx="34290" cy="67310"/>
          </a:xfrm>
          <a:custGeom>
            <a:avLst/>
            <a:gdLst/>
            <a:ahLst/>
            <a:cxnLst/>
            <a:rect l="l" t="t" r="r" b="b"/>
            <a:pathLst>
              <a:path w="34290" h="67310">
                <a:moveTo>
                  <a:pt x="27381" y="67230"/>
                </a:moveTo>
                <a:lnTo>
                  <a:pt x="8089" y="67230"/>
                </a:lnTo>
                <a:lnTo>
                  <a:pt x="0" y="59760"/>
                </a:lnTo>
                <a:lnTo>
                  <a:pt x="0" y="49800"/>
                </a:lnTo>
                <a:lnTo>
                  <a:pt x="0" y="8092"/>
                </a:lnTo>
                <a:lnTo>
                  <a:pt x="8089" y="0"/>
                </a:lnTo>
                <a:lnTo>
                  <a:pt x="27381" y="0"/>
                </a:lnTo>
                <a:lnTo>
                  <a:pt x="34226" y="8092"/>
                </a:lnTo>
                <a:lnTo>
                  <a:pt x="34226" y="59760"/>
                </a:lnTo>
                <a:lnTo>
                  <a:pt x="27381" y="67230"/>
                </a:lnTo>
                <a:close/>
              </a:path>
            </a:pathLst>
          </a:custGeom>
          <a:solidFill>
            <a:srgbClr val="FFFFFF"/>
          </a:solidFill>
        </p:spPr>
        <p:txBody>
          <a:bodyPr wrap="square" lIns="0" tIns="0" rIns="0" bIns="0" rtlCol="0"/>
          <a:lstStyle/>
          <a:p>
            <a:endParaRPr/>
          </a:p>
        </p:txBody>
      </p:sp>
      <p:sp>
        <p:nvSpPr>
          <p:cNvPr id="477" name="object 477"/>
          <p:cNvSpPr/>
          <p:nvPr/>
        </p:nvSpPr>
        <p:spPr>
          <a:xfrm>
            <a:off x="9787552" y="6256003"/>
            <a:ext cx="34290" cy="81915"/>
          </a:xfrm>
          <a:custGeom>
            <a:avLst/>
            <a:gdLst/>
            <a:ahLst/>
            <a:cxnLst/>
            <a:rect l="l" t="t" r="r" b="b"/>
            <a:pathLst>
              <a:path w="34290" h="81914">
                <a:moveTo>
                  <a:pt x="26758" y="81547"/>
                </a:moveTo>
                <a:lnTo>
                  <a:pt x="8089" y="81547"/>
                </a:lnTo>
                <a:lnTo>
                  <a:pt x="0" y="73455"/>
                </a:lnTo>
                <a:lnTo>
                  <a:pt x="0" y="64117"/>
                </a:lnTo>
                <a:lnTo>
                  <a:pt x="0" y="8092"/>
                </a:lnTo>
                <a:lnTo>
                  <a:pt x="8089" y="0"/>
                </a:lnTo>
                <a:lnTo>
                  <a:pt x="26758" y="0"/>
                </a:lnTo>
                <a:lnTo>
                  <a:pt x="34226" y="8092"/>
                </a:lnTo>
                <a:lnTo>
                  <a:pt x="34226" y="73455"/>
                </a:lnTo>
                <a:lnTo>
                  <a:pt x="26758" y="81547"/>
                </a:lnTo>
                <a:close/>
              </a:path>
            </a:pathLst>
          </a:custGeom>
          <a:solidFill>
            <a:srgbClr val="FFFFFF"/>
          </a:solidFill>
        </p:spPr>
        <p:txBody>
          <a:bodyPr wrap="square" lIns="0" tIns="0" rIns="0" bIns="0" rtlCol="0"/>
          <a:lstStyle/>
          <a:p>
            <a:endParaRPr/>
          </a:p>
        </p:txBody>
      </p:sp>
      <p:sp>
        <p:nvSpPr>
          <p:cNvPr id="478" name="object 478"/>
          <p:cNvSpPr/>
          <p:nvPr/>
        </p:nvSpPr>
        <p:spPr>
          <a:xfrm>
            <a:off x="10239348" y="5465425"/>
            <a:ext cx="52069" cy="775970"/>
          </a:xfrm>
          <a:custGeom>
            <a:avLst/>
            <a:gdLst/>
            <a:ahLst/>
            <a:cxnLst/>
            <a:rect l="l" t="t" r="r" b="b"/>
            <a:pathLst>
              <a:path w="52070" h="775970">
                <a:moveTo>
                  <a:pt x="25514" y="775637"/>
                </a:moveTo>
                <a:lnTo>
                  <a:pt x="15489" y="773662"/>
                </a:lnTo>
                <a:lnTo>
                  <a:pt x="7389" y="768245"/>
                </a:lnTo>
                <a:lnTo>
                  <a:pt x="1973" y="760142"/>
                </a:lnTo>
                <a:lnTo>
                  <a:pt x="0" y="750114"/>
                </a:lnTo>
                <a:lnTo>
                  <a:pt x="0" y="26145"/>
                </a:lnTo>
                <a:lnTo>
                  <a:pt x="1973" y="16019"/>
                </a:lnTo>
                <a:lnTo>
                  <a:pt x="7389" y="7703"/>
                </a:lnTo>
                <a:lnTo>
                  <a:pt x="15489" y="2071"/>
                </a:lnTo>
                <a:lnTo>
                  <a:pt x="25514" y="0"/>
                </a:lnTo>
                <a:lnTo>
                  <a:pt x="35636" y="2071"/>
                </a:lnTo>
                <a:lnTo>
                  <a:pt x="43950" y="7703"/>
                </a:lnTo>
                <a:lnTo>
                  <a:pt x="49580" y="16019"/>
                </a:lnTo>
                <a:lnTo>
                  <a:pt x="51651" y="26145"/>
                </a:lnTo>
                <a:lnTo>
                  <a:pt x="51651" y="750114"/>
                </a:lnTo>
                <a:lnTo>
                  <a:pt x="49580" y="760142"/>
                </a:lnTo>
                <a:lnTo>
                  <a:pt x="43950" y="768245"/>
                </a:lnTo>
                <a:lnTo>
                  <a:pt x="35636" y="773662"/>
                </a:lnTo>
                <a:lnTo>
                  <a:pt x="25514" y="775637"/>
                </a:lnTo>
                <a:close/>
              </a:path>
            </a:pathLst>
          </a:custGeom>
          <a:solidFill>
            <a:srgbClr val="FFFFFF"/>
          </a:solidFill>
        </p:spPr>
        <p:txBody>
          <a:bodyPr wrap="square" lIns="0" tIns="0" rIns="0" bIns="0" rtlCol="0"/>
          <a:lstStyle/>
          <a:p>
            <a:endParaRPr/>
          </a:p>
        </p:txBody>
      </p:sp>
      <p:sp>
        <p:nvSpPr>
          <p:cNvPr id="479" name="object 479"/>
          <p:cNvSpPr/>
          <p:nvPr/>
        </p:nvSpPr>
        <p:spPr>
          <a:xfrm>
            <a:off x="10243704" y="5273071"/>
            <a:ext cx="43180" cy="140335"/>
          </a:xfrm>
          <a:custGeom>
            <a:avLst/>
            <a:gdLst/>
            <a:ahLst/>
            <a:cxnLst/>
            <a:rect l="l" t="t" r="r" b="b"/>
            <a:pathLst>
              <a:path w="43179" h="140335">
                <a:moveTo>
                  <a:pt x="21158" y="140062"/>
                </a:moveTo>
                <a:lnTo>
                  <a:pt x="12864" y="138419"/>
                </a:lnTo>
                <a:lnTo>
                  <a:pt x="6145" y="133915"/>
                </a:lnTo>
                <a:lnTo>
                  <a:pt x="1643" y="127194"/>
                </a:lnTo>
                <a:lnTo>
                  <a:pt x="0" y="118897"/>
                </a:lnTo>
                <a:lnTo>
                  <a:pt x="0" y="21787"/>
                </a:lnTo>
                <a:lnTo>
                  <a:pt x="1643" y="13393"/>
                </a:lnTo>
                <a:lnTo>
                  <a:pt x="6145" y="6458"/>
                </a:lnTo>
                <a:lnTo>
                  <a:pt x="12864" y="1741"/>
                </a:lnTo>
                <a:lnTo>
                  <a:pt x="21158" y="0"/>
                </a:lnTo>
                <a:lnTo>
                  <a:pt x="29549" y="1741"/>
                </a:lnTo>
                <a:lnTo>
                  <a:pt x="36482" y="6458"/>
                </a:lnTo>
                <a:lnTo>
                  <a:pt x="41198" y="13393"/>
                </a:lnTo>
                <a:lnTo>
                  <a:pt x="42939" y="21787"/>
                </a:lnTo>
                <a:lnTo>
                  <a:pt x="42939" y="118897"/>
                </a:lnTo>
                <a:lnTo>
                  <a:pt x="41198" y="127194"/>
                </a:lnTo>
                <a:lnTo>
                  <a:pt x="36482" y="133915"/>
                </a:lnTo>
                <a:lnTo>
                  <a:pt x="29549" y="138419"/>
                </a:lnTo>
                <a:lnTo>
                  <a:pt x="21158" y="140062"/>
                </a:lnTo>
                <a:close/>
              </a:path>
            </a:pathLst>
          </a:custGeom>
          <a:solidFill>
            <a:srgbClr val="FFFFFF"/>
          </a:solidFill>
        </p:spPr>
        <p:txBody>
          <a:bodyPr wrap="square" lIns="0" tIns="0" rIns="0" bIns="0" rtlCol="0"/>
          <a:lstStyle/>
          <a:p>
            <a:endParaRPr/>
          </a:p>
        </p:txBody>
      </p:sp>
      <p:sp>
        <p:nvSpPr>
          <p:cNvPr id="480" name="object 480"/>
          <p:cNvSpPr/>
          <p:nvPr/>
        </p:nvSpPr>
        <p:spPr>
          <a:xfrm>
            <a:off x="10243705" y="6722878"/>
            <a:ext cx="41910" cy="60325"/>
          </a:xfrm>
          <a:custGeom>
            <a:avLst/>
            <a:gdLst/>
            <a:ahLst/>
            <a:cxnLst/>
            <a:rect l="l" t="t" r="r" b="b"/>
            <a:pathLst>
              <a:path w="41909" h="60325">
                <a:moveTo>
                  <a:pt x="21158" y="59760"/>
                </a:moveTo>
                <a:lnTo>
                  <a:pt x="13126" y="58116"/>
                </a:lnTo>
                <a:lnTo>
                  <a:pt x="6378" y="53612"/>
                </a:lnTo>
                <a:lnTo>
                  <a:pt x="1730" y="46891"/>
                </a:lnTo>
                <a:lnTo>
                  <a:pt x="0" y="38595"/>
                </a:lnTo>
                <a:lnTo>
                  <a:pt x="0" y="21165"/>
                </a:lnTo>
                <a:lnTo>
                  <a:pt x="1730" y="12868"/>
                </a:lnTo>
                <a:lnTo>
                  <a:pt x="6378" y="6147"/>
                </a:lnTo>
                <a:lnTo>
                  <a:pt x="13126" y="1643"/>
                </a:lnTo>
                <a:lnTo>
                  <a:pt x="21158" y="0"/>
                </a:lnTo>
                <a:lnTo>
                  <a:pt x="29355" y="1643"/>
                </a:lnTo>
                <a:lnTo>
                  <a:pt x="35860" y="6147"/>
                </a:lnTo>
                <a:lnTo>
                  <a:pt x="40148" y="12868"/>
                </a:lnTo>
                <a:lnTo>
                  <a:pt x="41694" y="21165"/>
                </a:lnTo>
                <a:lnTo>
                  <a:pt x="41694" y="38595"/>
                </a:lnTo>
                <a:lnTo>
                  <a:pt x="40148" y="46891"/>
                </a:lnTo>
                <a:lnTo>
                  <a:pt x="35860" y="53612"/>
                </a:lnTo>
                <a:lnTo>
                  <a:pt x="29355" y="58116"/>
                </a:lnTo>
                <a:lnTo>
                  <a:pt x="21158" y="59760"/>
                </a:lnTo>
                <a:close/>
              </a:path>
            </a:pathLst>
          </a:custGeom>
          <a:solidFill>
            <a:srgbClr val="FFFFFF"/>
          </a:solidFill>
        </p:spPr>
        <p:txBody>
          <a:bodyPr wrap="square" lIns="0" tIns="0" rIns="0" bIns="0" rtlCol="0"/>
          <a:lstStyle/>
          <a:p>
            <a:endParaRPr/>
          </a:p>
        </p:txBody>
      </p:sp>
      <p:sp>
        <p:nvSpPr>
          <p:cNvPr id="481" name="object 481"/>
          <p:cNvSpPr/>
          <p:nvPr/>
        </p:nvSpPr>
        <p:spPr>
          <a:xfrm>
            <a:off x="10247439" y="6500024"/>
            <a:ext cx="34925" cy="179070"/>
          </a:xfrm>
          <a:custGeom>
            <a:avLst/>
            <a:gdLst/>
            <a:ahLst/>
            <a:cxnLst/>
            <a:rect l="l" t="t" r="r" b="b"/>
            <a:pathLst>
              <a:path w="34925" h="179070">
                <a:moveTo>
                  <a:pt x="34226" y="146913"/>
                </a:moveTo>
                <a:lnTo>
                  <a:pt x="27381" y="138823"/>
                </a:lnTo>
                <a:lnTo>
                  <a:pt x="7467" y="138823"/>
                </a:lnTo>
                <a:lnTo>
                  <a:pt x="0" y="146913"/>
                </a:lnTo>
                <a:lnTo>
                  <a:pt x="0" y="160604"/>
                </a:lnTo>
                <a:lnTo>
                  <a:pt x="0" y="170573"/>
                </a:lnTo>
                <a:lnTo>
                  <a:pt x="7467" y="178663"/>
                </a:lnTo>
                <a:lnTo>
                  <a:pt x="27381" y="178663"/>
                </a:lnTo>
                <a:lnTo>
                  <a:pt x="34226" y="170573"/>
                </a:lnTo>
                <a:lnTo>
                  <a:pt x="34226" y="146913"/>
                </a:lnTo>
                <a:close/>
              </a:path>
              <a:path w="34925" h="179070">
                <a:moveTo>
                  <a:pt x="34848" y="7467"/>
                </a:moveTo>
                <a:lnTo>
                  <a:pt x="27381" y="0"/>
                </a:lnTo>
                <a:lnTo>
                  <a:pt x="8089" y="0"/>
                </a:lnTo>
                <a:lnTo>
                  <a:pt x="622" y="7467"/>
                </a:lnTo>
                <a:lnTo>
                  <a:pt x="622" y="87147"/>
                </a:lnTo>
                <a:lnTo>
                  <a:pt x="8089" y="94627"/>
                </a:lnTo>
                <a:lnTo>
                  <a:pt x="17424" y="94627"/>
                </a:lnTo>
                <a:lnTo>
                  <a:pt x="27381" y="94627"/>
                </a:lnTo>
                <a:lnTo>
                  <a:pt x="34848" y="87147"/>
                </a:lnTo>
                <a:lnTo>
                  <a:pt x="34848" y="7467"/>
                </a:lnTo>
                <a:close/>
              </a:path>
            </a:pathLst>
          </a:custGeom>
          <a:solidFill>
            <a:srgbClr val="FFFFFF"/>
          </a:solidFill>
        </p:spPr>
        <p:txBody>
          <a:bodyPr wrap="square" lIns="0" tIns="0" rIns="0" bIns="0" rtlCol="0"/>
          <a:lstStyle/>
          <a:p>
            <a:endParaRPr/>
          </a:p>
        </p:txBody>
      </p:sp>
      <p:sp>
        <p:nvSpPr>
          <p:cNvPr id="482" name="object 482"/>
          <p:cNvSpPr/>
          <p:nvPr/>
        </p:nvSpPr>
        <p:spPr>
          <a:xfrm>
            <a:off x="10392440" y="4702857"/>
            <a:ext cx="50800" cy="267335"/>
          </a:xfrm>
          <a:custGeom>
            <a:avLst/>
            <a:gdLst/>
            <a:ahLst/>
            <a:cxnLst/>
            <a:rect l="l" t="t" r="r" b="b"/>
            <a:pathLst>
              <a:path w="50800" h="267335">
                <a:moveTo>
                  <a:pt x="24892" y="267053"/>
                </a:moveTo>
                <a:lnTo>
                  <a:pt x="14964" y="265078"/>
                </a:lnTo>
                <a:lnTo>
                  <a:pt x="7078" y="259661"/>
                </a:lnTo>
                <a:lnTo>
                  <a:pt x="1876" y="251558"/>
                </a:lnTo>
                <a:lnTo>
                  <a:pt x="0" y="241530"/>
                </a:lnTo>
                <a:lnTo>
                  <a:pt x="0" y="26145"/>
                </a:lnTo>
                <a:lnTo>
                  <a:pt x="1876" y="16019"/>
                </a:lnTo>
                <a:lnTo>
                  <a:pt x="7078" y="7703"/>
                </a:lnTo>
                <a:lnTo>
                  <a:pt x="14964" y="2071"/>
                </a:lnTo>
                <a:lnTo>
                  <a:pt x="24892" y="0"/>
                </a:lnTo>
                <a:lnTo>
                  <a:pt x="34917" y="2071"/>
                </a:lnTo>
                <a:lnTo>
                  <a:pt x="43017" y="7703"/>
                </a:lnTo>
                <a:lnTo>
                  <a:pt x="48433" y="16019"/>
                </a:lnTo>
                <a:lnTo>
                  <a:pt x="50406" y="26145"/>
                </a:lnTo>
                <a:lnTo>
                  <a:pt x="50406" y="241530"/>
                </a:lnTo>
                <a:lnTo>
                  <a:pt x="48433" y="251558"/>
                </a:lnTo>
                <a:lnTo>
                  <a:pt x="43017" y="259661"/>
                </a:lnTo>
                <a:lnTo>
                  <a:pt x="34917" y="265078"/>
                </a:lnTo>
                <a:lnTo>
                  <a:pt x="24892" y="267053"/>
                </a:lnTo>
                <a:close/>
              </a:path>
            </a:pathLst>
          </a:custGeom>
          <a:solidFill>
            <a:srgbClr val="FFFFFF"/>
          </a:solidFill>
        </p:spPr>
        <p:txBody>
          <a:bodyPr wrap="square" lIns="0" tIns="0" rIns="0" bIns="0" rtlCol="0"/>
          <a:lstStyle/>
          <a:p>
            <a:endParaRPr/>
          </a:p>
        </p:txBody>
      </p:sp>
      <p:sp>
        <p:nvSpPr>
          <p:cNvPr id="483" name="object 483"/>
          <p:cNvSpPr/>
          <p:nvPr/>
        </p:nvSpPr>
        <p:spPr>
          <a:xfrm>
            <a:off x="10248065" y="5111840"/>
            <a:ext cx="34290" cy="95250"/>
          </a:xfrm>
          <a:custGeom>
            <a:avLst/>
            <a:gdLst/>
            <a:ahLst/>
            <a:cxnLst/>
            <a:rect l="l" t="t" r="r" b="b"/>
            <a:pathLst>
              <a:path w="34290" h="95250">
                <a:moveTo>
                  <a:pt x="26759" y="95242"/>
                </a:moveTo>
                <a:lnTo>
                  <a:pt x="16802" y="95242"/>
                </a:lnTo>
                <a:lnTo>
                  <a:pt x="7467" y="95242"/>
                </a:lnTo>
                <a:lnTo>
                  <a:pt x="0" y="87150"/>
                </a:lnTo>
                <a:lnTo>
                  <a:pt x="0" y="7470"/>
                </a:lnTo>
                <a:lnTo>
                  <a:pt x="7467" y="0"/>
                </a:lnTo>
                <a:lnTo>
                  <a:pt x="26759" y="0"/>
                </a:lnTo>
                <a:lnTo>
                  <a:pt x="34226" y="7470"/>
                </a:lnTo>
                <a:lnTo>
                  <a:pt x="34226" y="87150"/>
                </a:lnTo>
                <a:lnTo>
                  <a:pt x="26759" y="95242"/>
                </a:lnTo>
                <a:close/>
              </a:path>
            </a:pathLst>
          </a:custGeom>
          <a:solidFill>
            <a:srgbClr val="FFFFFF"/>
          </a:solidFill>
        </p:spPr>
        <p:txBody>
          <a:bodyPr wrap="square" lIns="0" tIns="0" rIns="0" bIns="0" rtlCol="0"/>
          <a:lstStyle/>
          <a:p>
            <a:endParaRPr/>
          </a:p>
        </p:txBody>
      </p:sp>
      <p:sp>
        <p:nvSpPr>
          <p:cNvPr id="484" name="object 484"/>
          <p:cNvSpPr/>
          <p:nvPr/>
        </p:nvSpPr>
        <p:spPr>
          <a:xfrm>
            <a:off x="10392441" y="6736570"/>
            <a:ext cx="50800" cy="121920"/>
          </a:xfrm>
          <a:custGeom>
            <a:avLst/>
            <a:gdLst/>
            <a:ahLst/>
            <a:cxnLst/>
            <a:rect l="l" t="t" r="r" b="b"/>
            <a:pathLst>
              <a:path w="50800" h="121920">
                <a:moveTo>
                  <a:pt x="50406" y="121430"/>
                </a:moveTo>
                <a:lnTo>
                  <a:pt x="0" y="121430"/>
                </a:lnTo>
                <a:lnTo>
                  <a:pt x="0" y="25522"/>
                </a:lnTo>
                <a:lnTo>
                  <a:pt x="1876" y="15494"/>
                </a:lnTo>
                <a:lnTo>
                  <a:pt x="7078" y="7392"/>
                </a:lnTo>
                <a:lnTo>
                  <a:pt x="14964" y="1974"/>
                </a:lnTo>
                <a:lnTo>
                  <a:pt x="24892" y="0"/>
                </a:lnTo>
                <a:lnTo>
                  <a:pt x="34917" y="1974"/>
                </a:lnTo>
                <a:lnTo>
                  <a:pt x="43017" y="7392"/>
                </a:lnTo>
                <a:lnTo>
                  <a:pt x="48433" y="15494"/>
                </a:lnTo>
                <a:lnTo>
                  <a:pt x="50406" y="25522"/>
                </a:lnTo>
                <a:lnTo>
                  <a:pt x="50406" y="121430"/>
                </a:lnTo>
                <a:close/>
              </a:path>
            </a:pathLst>
          </a:custGeom>
          <a:solidFill>
            <a:srgbClr val="FFFFFF"/>
          </a:solidFill>
        </p:spPr>
        <p:txBody>
          <a:bodyPr wrap="square" lIns="0" tIns="0" rIns="0" bIns="0" rtlCol="0"/>
          <a:lstStyle/>
          <a:p>
            <a:endParaRPr/>
          </a:p>
        </p:txBody>
      </p:sp>
      <p:sp>
        <p:nvSpPr>
          <p:cNvPr id="485" name="object 485"/>
          <p:cNvSpPr/>
          <p:nvPr/>
        </p:nvSpPr>
        <p:spPr>
          <a:xfrm>
            <a:off x="10090622" y="6614559"/>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58515"/>
                </a:lnTo>
                <a:lnTo>
                  <a:pt x="40148" y="66909"/>
                </a:lnTo>
                <a:lnTo>
                  <a:pt x="35860" y="73844"/>
                </a:lnTo>
                <a:lnTo>
                  <a:pt x="29355" y="78561"/>
                </a:lnTo>
                <a:lnTo>
                  <a:pt x="21158" y="80302"/>
                </a:lnTo>
                <a:close/>
              </a:path>
            </a:pathLst>
          </a:custGeom>
          <a:solidFill>
            <a:srgbClr val="FFFFFF"/>
          </a:solidFill>
        </p:spPr>
        <p:txBody>
          <a:bodyPr wrap="square" lIns="0" tIns="0" rIns="0" bIns="0" rtlCol="0"/>
          <a:lstStyle/>
          <a:p>
            <a:endParaRPr/>
          </a:p>
        </p:txBody>
      </p:sp>
      <p:sp>
        <p:nvSpPr>
          <p:cNvPr id="486" name="object 486"/>
          <p:cNvSpPr/>
          <p:nvPr/>
        </p:nvSpPr>
        <p:spPr>
          <a:xfrm>
            <a:off x="10093731" y="6386105"/>
            <a:ext cx="35560" cy="179070"/>
          </a:xfrm>
          <a:custGeom>
            <a:avLst/>
            <a:gdLst/>
            <a:ahLst/>
            <a:cxnLst/>
            <a:rect l="l" t="t" r="r" b="b"/>
            <a:pathLst>
              <a:path w="35559" h="179070">
                <a:moveTo>
                  <a:pt x="34848" y="133210"/>
                </a:moveTo>
                <a:lnTo>
                  <a:pt x="28003" y="125120"/>
                </a:lnTo>
                <a:lnTo>
                  <a:pt x="8089" y="125120"/>
                </a:lnTo>
                <a:lnTo>
                  <a:pt x="0" y="133210"/>
                </a:lnTo>
                <a:lnTo>
                  <a:pt x="0" y="161226"/>
                </a:lnTo>
                <a:lnTo>
                  <a:pt x="0" y="171183"/>
                </a:lnTo>
                <a:lnTo>
                  <a:pt x="8089" y="178663"/>
                </a:lnTo>
                <a:lnTo>
                  <a:pt x="28003" y="178663"/>
                </a:lnTo>
                <a:lnTo>
                  <a:pt x="34848" y="171183"/>
                </a:lnTo>
                <a:lnTo>
                  <a:pt x="34848" y="133210"/>
                </a:lnTo>
                <a:close/>
              </a:path>
              <a:path w="35559" h="179070">
                <a:moveTo>
                  <a:pt x="35471" y="7467"/>
                </a:moveTo>
                <a:lnTo>
                  <a:pt x="27381" y="0"/>
                </a:lnTo>
                <a:lnTo>
                  <a:pt x="8712" y="0"/>
                </a:lnTo>
                <a:lnTo>
                  <a:pt x="1244" y="7467"/>
                </a:lnTo>
                <a:lnTo>
                  <a:pt x="1244" y="73456"/>
                </a:lnTo>
                <a:lnTo>
                  <a:pt x="8712" y="80924"/>
                </a:lnTo>
                <a:lnTo>
                  <a:pt x="18046" y="80924"/>
                </a:lnTo>
                <a:lnTo>
                  <a:pt x="27381" y="80924"/>
                </a:lnTo>
                <a:lnTo>
                  <a:pt x="35471" y="73456"/>
                </a:lnTo>
                <a:lnTo>
                  <a:pt x="35471" y="7467"/>
                </a:lnTo>
                <a:close/>
              </a:path>
            </a:pathLst>
          </a:custGeom>
          <a:solidFill>
            <a:srgbClr val="FFFFFF"/>
          </a:solidFill>
        </p:spPr>
        <p:txBody>
          <a:bodyPr wrap="square" lIns="0" tIns="0" rIns="0" bIns="0" rtlCol="0"/>
          <a:lstStyle/>
          <a:p>
            <a:endParaRPr/>
          </a:p>
        </p:txBody>
      </p:sp>
      <p:sp>
        <p:nvSpPr>
          <p:cNvPr id="487" name="object 487"/>
          <p:cNvSpPr/>
          <p:nvPr/>
        </p:nvSpPr>
        <p:spPr>
          <a:xfrm>
            <a:off x="10396801" y="4580844"/>
            <a:ext cx="41910" cy="80645"/>
          </a:xfrm>
          <a:custGeom>
            <a:avLst/>
            <a:gdLst/>
            <a:ahLst/>
            <a:cxnLst/>
            <a:rect l="l" t="t" r="r" b="b"/>
            <a:pathLst>
              <a:path w="41909" h="80645">
                <a:moveTo>
                  <a:pt x="20536" y="80302"/>
                </a:moveTo>
                <a:lnTo>
                  <a:pt x="12339" y="78658"/>
                </a:lnTo>
                <a:lnTo>
                  <a:pt x="5834" y="74155"/>
                </a:lnTo>
                <a:lnTo>
                  <a:pt x="1546" y="67434"/>
                </a:lnTo>
                <a:lnTo>
                  <a:pt x="0" y="5913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59137"/>
                </a:lnTo>
                <a:lnTo>
                  <a:pt x="40051" y="67434"/>
                </a:lnTo>
                <a:lnTo>
                  <a:pt x="35549" y="74155"/>
                </a:lnTo>
                <a:lnTo>
                  <a:pt x="28830" y="78658"/>
                </a:lnTo>
                <a:lnTo>
                  <a:pt x="20536" y="80302"/>
                </a:lnTo>
                <a:close/>
              </a:path>
            </a:pathLst>
          </a:custGeom>
          <a:solidFill>
            <a:srgbClr val="FFFFFF"/>
          </a:solidFill>
        </p:spPr>
        <p:txBody>
          <a:bodyPr wrap="square" lIns="0" tIns="0" rIns="0" bIns="0" rtlCol="0"/>
          <a:lstStyle/>
          <a:p>
            <a:endParaRPr/>
          </a:p>
        </p:txBody>
      </p:sp>
      <p:sp>
        <p:nvSpPr>
          <p:cNvPr id="488" name="object 488"/>
          <p:cNvSpPr/>
          <p:nvPr/>
        </p:nvSpPr>
        <p:spPr>
          <a:xfrm>
            <a:off x="10239357" y="6821227"/>
            <a:ext cx="50800" cy="36830"/>
          </a:xfrm>
          <a:custGeom>
            <a:avLst/>
            <a:gdLst/>
            <a:ahLst/>
            <a:cxnLst/>
            <a:rect l="l" t="t" r="r" b="b"/>
            <a:pathLst>
              <a:path w="50800" h="36829">
                <a:moveTo>
                  <a:pt x="50406" y="36772"/>
                </a:moveTo>
                <a:lnTo>
                  <a:pt x="0" y="36772"/>
                </a:lnTo>
                <a:lnTo>
                  <a:pt x="0" y="26145"/>
                </a:lnTo>
                <a:lnTo>
                  <a:pt x="1973" y="16019"/>
                </a:lnTo>
                <a:lnTo>
                  <a:pt x="7389" y="7703"/>
                </a:lnTo>
                <a:lnTo>
                  <a:pt x="15489" y="2071"/>
                </a:lnTo>
                <a:lnTo>
                  <a:pt x="25514" y="0"/>
                </a:lnTo>
                <a:lnTo>
                  <a:pt x="35442" y="2071"/>
                </a:lnTo>
                <a:lnTo>
                  <a:pt x="43328" y="7703"/>
                </a:lnTo>
                <a:lnTo>
                  <a:pt x="48530" y="16019"/>
                </a:lnTo>
                <a:lnTo>
                  <a:pt x="50406" y="26145"/>
                </a:lnTo>
                <a:lnTo>
                  <a:pt x="50406" y="36772"/>
                </a:lnTo>
                <a:close/>
              </a:path>
            </a:pathLst>
          </a:custGeom>
          <a:solidFill>
            <a:srgbClr val="FFFFFF"/>
          </a:solidFill>
        </p:spPr>
        <p:txBody>
          <a:bodyPr wrap="square" lIns="0" tIns="0" rIns="0" bIns="0" rtlCol="0"/>
          <a:lstStyle/>
          <a:p>
            <a:endParaRPr/>
          </a:p>
        </p:txBody>
      </p:sp>
      <p:sp>
        <p:nvSpPr>
          <p:cNvPr id="489" name="object 489"/>
          <p:cNvSpPr/>
          <p:nvPr/>
        </p:nvSpPr>
        <p:spPr>
          <a:xfrm>
            <a:off x="10094982" y="5239449"/>
            <a:ext cx="34290" cy="81280"/>
          </a:xfrm>
          <a:custGeom>
            <a:avLst/>
            <a:gdLst/>
            <a:ahLst/>
            <a:cxnLst/>
            <a:rect l="l" t="t" r="r" b="b"/>
            <a:pathLst>
              <a:path w="34290" h="81279">
                <a:moveTo>
                  <a:pt x="26136" y="80925"/>
                </a:moveTo>
                <a:lnTo>
                  <a:pt x="16802" y="80925"/>
                </a:lnTo>
                <a:lnTo>
                  <a:pt x="7467" y="80925"/>
                </a:lnTo>
                <a:lnTo>
                  <a:pt x="0" y="73455"/>
                </a:lnTo>
                <a:lnTo>
                  <a:pt x="0" y="7470"/>
                </a:lnTo>
                <a:lnTo>
                  <a:pt x="7467" y="0"/>
                </a:lnTo>
                <a:lnTo>
                  <a:pt x="26136" y="0"/>
                </a:lnTo>
                <a:lnTo>
                  <a:pt x="34226" y="7470"/>
                </a:lnTo>
                <a:lnTo>
                  <a:pt x="34226" y="73455"/>
                </a:lnTo>
                <a:lnTo>
                  <a:pt x="26136" y="80925"/>
                </a:lnTo>
                <a:close/>
              </a:path>
            </a:pathLst>
          </a:custGeom>
          <a:solidFill>
            <a:srgbClr val="FFFFFF"/>
          </a:solidFill>
        </p:spPr>
        <p:txBody>
          <a:bodyPr wrap="square" lIns="0" tIns="0" rIns="0" bIns="0" rtlCol="0"/>
          <a:lstStyle/>
          <a:p>
            <a:endParaRPr/>
          </a:p>
        </p:txBody>
      </p:sp>
      <p:sp>
        <p:nvSpPr>
          <p:cNvPr id="490" name="object 490"/>
          <p:cNvSpPr/>
          <p:nvPr/>
        </p:nvSpPr>
        <p:spPr>
          <a:xfrm>
            <a:off x="10090627" y="5381379"/>
            <a:ext cx="42545" cy="120650"/>
          </a:xfrm>
          <a:custGeom>
            <a:avLst/>
            <a:gdLst/>
            <a:ahLst/>
            <a:cxnLst/>
            <a:rect l="l" t="t" r="r" b="b"/>
            <a:pathLst>
              <a:path w="42545" h="120650">
                <a:moveTo>
                  <a:pt x="21158" y="120142"/>
                </a:moveTo>
                <a:lnTo>
                  <a:pt x="12864" y="118411"/>
                </a:lnTo>
                <a:lnTo>
                  <a:pt x="6145" y="113762"/>
                </a:lnTo>
                <a:lnTo>
                  <a:pt x="1643" y="107011"/>
                </a:lnTo>
                <a:lnTo>
                  <a:pt x="0" y="98977"/>
                </a:lnTo>
                <a:lnTo>
                  <a:pt x="0" y="21165"/>
                </a:lnTo>
                <a:lnTo>
                  <a:pt x="1643" y="12868"/>
                </a:lnTo>
                <a:lnTo>
                  <a:pt x="6145" y="6147"/>
                </a:lnTo>
                <a:lnTo>
                  <a:pt x="12864" y="1643"/>
                </a:lnTo>
                <a:lnTo>
                  <a:pt x="21158" y="0"/>
                </a:lnTo>
                <a:lnTo>
                  <a:pt x="29452" y="1643"/>
                </a:lnTo>
                <a:lnTo>
                  <a:pt x="36171" y="6147"/>
                </a:lnTo>
                <a:lnTo>
                  <a:pt x="40673" y="12868"/>
                </a:lnTo>
                <a:lnTo>
                  <a:pt x="42316" y="21165"/>
                </a:lnTo>
                <a:lnTo>
                  <a:pt x="42316" y="98977"/>
                </a:lnTo>
                <a:lnTo>
                  <a:pt x="40673" y="107011"/>
                </a:lnTo>
                <a:lnTo>
                  <a:pt x="36171" y="113762"/>
                </a:lnTo>
                <a:lnTo>
                  <a:pt x="29452" y="118411"/>
                </a:lnTo>
                <a:lnTo>
                  <a:pt x="21158" y="120142"/>
                </a:lnTo>
                <a:close/>
              </a:path>
            </a:pathLst>
          </a:custGeom>
          <a:solidFill>
            <a:srgbClr val="FFFFFF"/>
          </a:solidFill>
        </p:spPr>
        <p:txBody>
          <a:bodyPr wrap="square" lIns="0" tIns="0" rIns="0" bIns="0" rtlCol="0"/>
          <a:lstStyle/>
          <a:p>
            <a:endParaRPr/>
          </a:p>
        </p:txBody>
      </p:sp>
      <p:sp>
        <p:nvSpPr>
          <p:cNvPr id="491" name="object 491"/>
          <p:cNvSpPr/>
          <p:nvPr/>
        </p:nvSpPr>
        <p:spPr>
          <a:xfrm>
            <a:off x="10086271" y="5550076"/>
            <a:ext cx="51435" cy="606425"/>
          </a:xfrm>
          <a:custGeom>
            <a:avLst/>
            <a:gdLst/>
            <a:ahLst/>
            <a:cxnLst/>
            <a:rect l="l" t="t" r="r" b="b"/>
            <a:pathLst>
              <a:path w="51434" h="606425">
                <a:moveTo>
                  <a:pt x="25514" y="606316"/>
                </a:moveTo>
                <a:lnTo>
                  <a:pt x="15489" y="604245"/>
                </a:lnTo>
                <a:lnTo>
                  <a:pt x="7389" y="598613"/>
                </a:lnTo>
                <a:lnTo>
                  <a:pt x="1973" y="590297"/>
                </a:lnTo>
                <a:lnTo>
                  <a:pt x="0" y="580171"/>
                </a:lnTo>
                <a:lnTo>
                  <a:pt x="0" y="26145"/>
                </a:lnTo>
                <a:lnTo>
                  <a:pt x="1973" y="16019"/>
                </a:lnTo>
                <a:lnTo>
                  <a:pt x="7389" y="7703"/>
                </a:lnTo>
                <a:lnTo>
                  <a:pt x="15489" y="2071"/>
                </a:lnTo>
                <a:lnTo>
                  <a:pt x="25514" y="0"/>
                </a:lnTo>
                <a:lnTo>
                  <a:pt x="35539" y="2071"/>
                </a:lnTo>
                <a:lnTo>
                  <a:pt x="43639" y="7703"/>
                </a:lnTo>
                <a:lnTo>
                  <a:pt x="49055" y="16019"/>
                </a:lnTo>
                <a:lnTo>
                  <a:pt x="51029" y="26145"/>
                </a:lnTo>
                <a:lnTo>
                  <a:pt x="51029" y="580171"/>
                </a:lnTo>
                <a:lnTo>
                  <a:pt x="49055" y="590297"/>
                </a:lnTo>
                <a:lnTo>
                  <a:pt x="43639" y="598613"/>
                </a:lnTo>
                <a:lnTo>
                  <a:pt x="35539" y="604245"/>
                </a:lnTo>
                <a:lnTo>
                  <a:pt x="25514" y="606316"/>
                </a:lnTo>
                <a:close/>
              </a:path>
            </a:pathLst>
          </a:custGeom>
          <a:solidFill>
            <a:srgbClr val="FFFFFF"/>
          </a:solidFill>
        </p:spPr>
        <p:txBody>
          <a:bodyPr wrap="square" lIns="0" tIns="0" rIns="0" bIns="0" rtlCol="0"/>
          <a:lstStyle/>
          <a:p>
            <a:endParaRPr/>
          </a:p>
        </p:txBody>
      </p:sp>
      <p:sp>
        <p:nvSpPr>
          <p:cNvPr id="492" name="object 492"/>
          <p:cNvSpPr/>
          <p:nvPr/>
        </p:nvSpPr>
        <p:spPr>
          <a:xfrm>
            <a:off x="10401160" y="5239448"/>
            <a:ext cx="34290" cy="81280"/>
          </a:xfrm>
          <a:custGeom>
            <a:avLst/>
            <a:gdLst/>
            <a:ahLst/>
            <a:cxnLst/>
            <a:rect l="l" t="t" r="r" b="b"/>
            <a:pathLst>
              <a:path w="34290" h="81279">
                <a:moveTo>
                  <a:pt x="26759" y="80925"/>
                </a:moveTo>
                <a:lnTo>
                  <a:pt x="7467" y="80925"/>
                </a:lnTo>
                <a:lnTo>
                  <a:pt x="0" y="73455"/>
                </a:lnTo>
                <a:lnTo>
                  <a:pt x="0" y="7470"/>
                </a:lnTo>
                <a:lnTo>
                  <a:pt x="7467" y="0"/>
                </a:lnTo>
                <a:lnTo>
                  <a:pt x="17424"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493" name="object 493"/>
          <p:cNvSpPr/>
          <p:nvPr/>
        </p:nvSpPr>
        <p:spPr>
          <a:xfrm>
            <a:off x="10549893" y="4472525"/>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494" name="object 494"/>
          <p:cNvSpPr/>
          <p:nvPr/>
        </p:nvSpPr>
        <p:spPr>
          <a:xfrm>
            <a:off x="10400540" y="6511218"/>
            <a:ext cx="34290" cy="53975"/>
          </a:xfrm>
          <a:custGeom>
            <a:avLst/>
            <a:gdLst/>
            <a:ahLst/>
            <a:cxnLst/>
            <a:rect l="l" t="t" r="r" b="b"/>
            <a:pathLst>
              <a:path w="34290" h="53975">
                <a:moveTo>
                  <a:pt x="26759" y="53535"/>
                </a:moveTo>
                <a:lnTo>
                  <a:pt x="6845" y="53535"/>
                </a:lnTo>
                <a:lnTo>
                  <a:pt x="0" y="46065"/>
                </a:lnTo>
                <a:lnTo>
                  <a:pt x="0" y="36105"/>
                </a:lnTo>
                <a:lnTo>
                  <a:pt x="0" y="8092"/>
                </a:lnTo>
                <a:lnTo>
                  <a:pt x="6845"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495" name="object 495"/>
          <p:cNvSpPr/>
          <p:nvPr/>
        </p:nvSpPr>
        <p:spPr>
          <a:xfrm>
            <a:off x="10545538" y="6651902"/>
            <a:ext cx="51435" cy="206375"/>
          </a:xfrm>
          <a:custGeom>
            <a:avLst/>
            <a:gdLst/>
            <a:ahLst/>
            <a:cxnLst/>
            <a:rect l="l" t="t" r="r" b="b"/>
            <a:pathLst>
              <a:path w="51434" h="206375">
                <a:moveTo>
                  <a:pt x="51029" y="206097"/>
                </a:moveTo>
                <a:lnTo>
                  <a:pt x="0" y="206097"/>
                </a:lnTo>
                <a:lnTo>
                  <a:pt x="0" y="25522"/>
                </a:lnTo>
                <a:lnTo>
                  <a:pt x="1876" y="15494"/>
                </a:lnTo>
                <a:lnTo>
                  <a:pt x="7078" y="7392"/>
                </a:lnTo>
                <a:lnTo>
                  <a:pt x="14964" y="1974"/>
                </a:lnTo>
                <a:lnTo>
                  <a:pt x="24892" y="0"/>
                </a:lnTo>
                <a:lnTo>
                  <a:pt x="35014" y="1974"/>
                </a:lnTo>
                <a:lnTo>
                  <a:pt x="43328" y="7392"/>
                </a:lnTo>
                <a:lnTo>
                  <a:pt x="48958" y="15494"/>
                </a:lnTo>
                <a:lnTo>
                  <a:pt x="51029" y="25522"/>
                </a:lnTo>
                <a:lnTo>
                  <a:pt x="51029" y="206097"/>
                </a:lnTo>
                <a:close/>
              </a:path>
            </a:pathLst>
          </a:custGeom>
          <a:solidFill>
            <a:srgbClr val="FFFFFF"/>
          </a:solidFill>
        </p:spPr>
        <p:txBody>
          <a:bodyPr wrap="square" lIns="0" tIns="0" rIns="0" bIns="0" rtlCol="0"/>
          <a:lstStyle/>
          <a:p>
            <a:endParaRPr/>
          </a:p>
        </p:txBody>
      </p:sp>
      <p:sp>
        <p:nvSpPr>
          <p:cNvPr id="496" name="object 496"/>
          <p:cNvSpPr/>
          <p:nvPr/>
        </p:nvSpPr>
        <p:spPr>
          <a:xfrm>
            <a:off x="10392451" y="5550074"/>
            <a:ext cx="52069" cy="606425"/>
          </a:xfrm>
          <a:custGeom>
            <a:avLst/>
            <a:gdLst/>
            <a:ahLst/>
            <a:cxnLst/>
            <a:rect l="l" t="t" r="r" b="b"/>
            <a:pathLst>
              <a:path w="52070" h="606425">
                <a:moveTo>
                  <a:pt x="26136" y="606316"/>
                </a:moveTo>
                <a:lnTo>
                  <a:pt x="16014" y="604245"/>
                </a:lnTo>
                <a:lnTo>
                  <a:pt x="7701" y="598613"/>
                </a:lnTo>
                <a:lnTo>
                  <a:pt x="2071" y="590297"/>
                </a:lnTo>
                <a:lnTo>
                  <a:pt x="0" y="580171"/>
                </a:lnTo>
                <a:lnTo>
                  <a:pt x="0" y="26145"/>
                </a:lnTo>
                <a:lnTo>
                  <a:pt x="2071" y="16019"/>
                </a:lnTo>
                <a:lnTo>
                  <a:pt x="7701" y="7703"/>
                </a:lnTo>
                <a:lnTo>
                  <a:pt x="16014" y="2071"/>
                </a:lnTo>
                <a:lnTo>
                  <a:pt x="26136" y="0"/>
                </a:lnTo>
                <a:lnTo>
                  <a:pt x="36161" y="2071"/>
                </a:lnTo>
                <a:lnTo>
                  <a:pt x="44261" y="7703"/>
                </a:lnTo>
                <a:lnTo>
                  <a:pt x="49677" y="16019"/>
                </a:lnTo>
                <a:lnTo>
                  <a:pt x="51651" y="26145"/>
                </a:lnTo>
                <a:lnTo>
                  <a:pt x="51651" y="580171"/>
                </a:lnTo>
                <a:lnTo>
                  <a:pt x="49677" y="590297"/>
                </a:lnTo>
                <a:lnTo>
                  <a:pt x="44261" y="598613"/>
                </a:lnTo>
                <a:lnTo>
                  <a:pt x="36161" y="604245"/>
                </a:lnTo>
                <a:lnTo>
                  <a:pt x="26136" y="606316"/>
                </a:lnTo>
                <a:close/>
              </a:path>
            </a:pathLst>
          </a:custGeom>
          <a:solidFill>
            <a:srgbClr val="FFFFFF"/>
          </a:solidFill>
        </p:spPr>
        <p:txBody>
          <a:bodyPr wrap="square" lIns="0" tIns="0" rIns="0" bIns="0" rtlCol="0"/>
          <a:lstStyle/>
          <a:p>
            <a:endParaRPr/>
          </a:p>
        </p:txBody>
      </p:sp>
      <p:sp>
        <p:nvSpPr>
          <p:cNvPr id="497" name="object 497"/>
          <p:cNvSpPr/>
          <p:nvPr/>
        </p:nvSpPr>
        <p:spPr>
          <a:xfrm>
            <a:off x="10545540" y="4618188"/>
            <a:ext cx="51435" cy="437515"/>
          </a:xfrm>
          <a:custGeom>
            <a:avLst/>
            <a:gdLst/>
            <a:ahLst/>
            <a:cxnLst/>
            <a:rect l="l" t="t" r="r" b="b"/>
            <a:pathLst>
              <a:path w="51434" h="437514">
                <a:moveTo>
                  <a:pt x="24892" y="436996"/>
                </a:moveTo>
                <a:lnTo>
                  <a:pt x="14964" y="434924"/>
                </a:lnTo>
                <a:lnTo>
                  <a:pt x="7078" y="429292"/>
                </a:lnTo>
                <a:lnTo>
                  <a:pt x="1876" y="420976"/>
                </a:lnTo>
                <a:lnTo>
                  <a:pt x="0" y="410851"/>
                </a:lnTo>
                <a:lnTo>
                  <a:pt x="0" y="26145"/>
                </a:lnTo>
                <a:lnTo>
                  <a:pt x="1876" y="16019"/>
                </a:lnTo>
                <a:lnTo>
                  <a:pt x="7078" y="7703"/>
                </a:lnTo>
                <a:lnTo>
                  <a:pt x="14964" y="2071"/>
                </a:lnTo>
                <a:lnTo>
                  <a:pt x="24892" y="0"/>
                </a:lnTo>
                <a:lnTo>
                  <a:pt x="35014" y="2071"/>
                </a:lnTo>
                <a:lnTo>
                  <a:pt x="43328" y="7703"/>
                </a:lnTo>
                <a:lnTo>
                  <a:pt x="48958" y="16019"/>
                </a:lnTo>
                <a:lnTo>
                  <a:pt x="51029" y="26145"/>
                </a:lnTo>
                <a:lnTo>
                  <a:pt x="51029" y="410851"/>
                </a:lnTo>
                <a:lnTo>
                  <a:pt x="48958" y="420976"/>
                </a:lnTo>
                <a:lnTo>
                  <a:pt x="43328" y="429292"/>
                </a:lnTo>
                <a:lnTo>
                  <a:pt x="35014" y="434924"/>
                </a:lnTo>
                <a:lnTo>
                  <a:pt x="24892" y="436996"/>
                </a:lnTo>
                <a:close/>
              </a:path>
            </a:pathLst>
          </a:custGeom>
          <a:solidFill>
            <a:srgbClr val="FFFFFF"/>
          </a:solidFill>
        </p:spPr>
        <p:txBody>
          <a:bodyPr wrap="square" lIns="0" tIns="0" rIns="0" bIns="0" rtlCol="0"/>
          <a:lstStyle/>
          <a:p>
            <a:endParaRPr/>
          </a:p>
        </p:txBody>
      </p:sp>
      <p:sp>
        <p:nvSpPr>
          <p:cNvPr id="498" name="object 498"/>
          <p:cNvSpPr/>
          <p:nvPr/>
        </p:nvSpPr>
        <p:spPr>
          <a:xfrm>
            <a:off x="10550519" y="5489690"/>
            <a:ext cx="41910" cy="100330"/>
          </a:xfrm>
          <a:custGeom>
            <a:avLst/>
            <a:gdLst/>
            <a:ahLst/>
            <a:cxnLst/>
            <a:rect l="l" t="t" r="r" b="b"/>
            <a:pathLst>
              <a:path w="41909" h="100329">
                <a:moveTo>
                  <a:pt x="21158" y="100222"/>
                </a:moveTo>
                <a:lnTo>
                  <a:pt x="12864" y="98481"/>
                </a:lnTo>
                <a:lnTo>
                  <a:pt x="6145" y="93764"/>
                </a:lnTo>
                <a:lnTo>
                  <a:pt x="1643" y="86829"/>
                </a:lnTo>
                <a:lnTo>
                  <a:pt x="0" y="78435"/>
                </a:lnTo>
                <a:lnTo>
                  <a:pt x="0" y="21165"/>
                </a:lnTo>
                <a:lnTo>
                  <a:pt x="1643" y="12868"/>
                </a:lnTo>
                <a:lnTo>
                  <a:pt x="6145" y="6147"/>
                </a:lnTo>
                <a:lnTo>
                  <a:pt x="12864" y="1643"/>
                </a:lnTo>
                <a:lnTo>
                  <a:pt x="21158" y="0"/>
                </a:lnTo>
                <a:lnTo>
                  <a:pt x="29355" y="1643"/>
                </a:lnTo>
                <a:lnTo>
                  <a:pt x="35860" y="6147"/>
                </a:lnTo>
                <a:lnTo>
                  <a:pt x="40148" y="12868"/>
                </a:lnTo>
                <a:lnTo>
                  <a:pt x="41694" y="21165"/>
                </a:lnTo>
                <a:lnTo>
                  <a:pt x="41694" y="78435"/>
                </a:lnTo>
                <a:lnTo>
                  <a:pt x="40148" y="86829"/>
                </a:lnTo>
                <a:lnTo>
                  <a:pt x="35860" y="93764"/>
                </a:lnTo>
                <a:lnTo>
                  <a:pt x="29355" y="98481"/>
                </a:lnTo>
                <a:lnTo>
                  <a:pt x="21158" y="100222"/>
                </a:lnTo>
                <a:close/>
              </a:path>
            </a:pathLst>
          </a:custGeom>
          <a:solidFill>
            <a:srgbClr val="FFFFFF"/>
          </a:solidFill>
        </p:spPr>
        <p:txBody>
          <a:bodyPr wrap="square" lIns="0" tIns="0" rIns="0" bIns="0" rtlCol="0"/>
          <a:lstStyle/>
          <a:p>
            <a:endParaRPr/>
          </a:p>
        </p:txBody>
      </p:sp>
      <p:sp>
        <p:nvSpPr>
          <p:cNvPr id="499" name="object 499"/>
          <p:cNvSpPr/>
          <p:nvPr/>
        </p:nvSpPr>
        <p:spPr>
          <a:xfrm>
            <a:off x="10549897" y="5100003"/>
            <a:ext cx="41910" cy="100330"/>
          </a:xfrm>
          <a:custGeom>
            <a:avLst/>
            <a:gdLst/>
            <a:ahLst/>
            <a:cxnLst/>
            <a:rect l="l" t="t" r="r" b="b"/>
            <a:pathLst>
              <a:path w="41909" h="100329">
                <a:moveTo>
                  <a:pt x="20536" y="100222"/>
                </a:moveTo>
                <a:lnTo>
                  <a:pt x="12339" y="98579"/>
                </a:lnTo>
                <a:lnTo>
                  <a:pt x="5834" y="94075"/>
                </a:lnTo>
                <a:lnTo>
                  <a:pt x="1546" y="87354"/>
                </a:lnTo>
                <a:lnTo>
                  <a:pt x="0" y="79057"/>
                </a:lnTo>
                <a:lnTo>
                  <a:pt x="0" y="21787"/>
                </a:lnTo>
                <a:lnTo>
                  <a:pt x="1546" y="13393"/>
                </a:lnTo>
                <a:lnTo>
                  <a:pt x="5834" y="6458"/>
                </a:lnTo>
                <a:lnTo>
                  <a:pt x="12339" y="1741"/>
                </a:lnTo>
                <a:lnTo>
                  <a:pt x="20536" y="0"/>
                </a:lnTo>
                <a:lnTo>
                  <a:pt x="28830" y="1741"/>
                </a:lnTo>
                <a:lnTo>
                  <a:pt x="35549" y="6458"/>
                </a:lnTo>
                <a:lnTo>
                  <a:pt x="40051" y="13393"/>
                </a:lnTo>
                <a:lnTo>
                  <a:pt x="41694" y="21787"/>
                </a:lnTo>
                <a:lnTo>
                  <a:pt x="41694" y="79057"/>
                </a:lnTo>
                <a:lnTo>
                  <a:pt x="40051" y="87354"/>
                </a:lnTo>
                <a:lnTo>
                  <a:pt x="35549" y="94075"/>
                </a:lnTo>
                <a:lnTo>
                  <a:pt x="28830" y="98579"/>
                </a:lnTo>
                <a:lnTo>
                  <a:pt x="20536" y="100222"/>
                </a:lnTo>
                <a:close/>
              </a:path>
            </a:pathLst>
          </a:custGeom>
          <a:solidFill>
            <a:srgbClr val="FFFFFF"/>
          </a:solidFill>
        </p:spPr>
        <p:txBody>
          <a:bodyPr wrap="square" lIns="0" tIns="0" rIns="0" bIns="0" rtlCol="0"/>
          <a:lstStyle/>
          <a:p>
            <a:endParaRPr/>
          </a:p>
        </p:txBody>
      </p:sp>
      <p:sp>
        <p:nvSpPr>
          <p:cNvPr id="500" name="object 500"/>
          <p:cNvSpPr/>
          <p:nvPr/>
        </p:nvSpPr>
        <p:spPr>
          <a:xfrm>
            <a:off x="10553632" y="4349887"/>
            <a:ext cx="34290" cy="67945"/>
          </a:xfrm>
          <a:custGeom>
            <a:avLst/>
            <a:gdLst/>
            <a:ahLst/>
            <a:cxnLst/>
            <a:rect l="l" t="t" r="r" b="b"/>
            <a:pathLst>
              <a:path w="34290" h="67945">
                <a:moveTo>
                  <a:pt x="26759" y="67852"/>
                </a:moveTo>
                <a:lnTo>
                  <a:pt x="16802" y="67852"/>
                </a:lnTo>
                <a:lnTo>
                  <a:pt x="7467" y="67852"/>
                </a:lnTo>
                <a:lnTo>
                  <a:pt x="0" y="59760"/>
                </a:lnTo>
                <a:lnTo>
                  <a:pt x="0" y="8092"/>
                </a:lnTo>
                <a:lnTo>
                  <a:pt x="7467" y="0"/>
                </a:lnTo>
                <a:lnTo>
                  <a:pt x="26759" y="0"/>
                </a:lnTo>
                <a:lnTo>
                  <a:pt x="34226" y="8092"/>
                </a:lnTo>
                <a:lnTo>
                  <a:pt x="34226" y="59760"/>
                </a:lnTo>
                <a:lnTo>
                  <a:pt x="26759" y="67852"/>
                </a:lnTo>
                <a:close/>
              </a:path>
            </a:pathLst>
          </a:custGeom>
          <a:solidFill>
            <a:srgbClr val="FFFFFF"/>
          </a:solidFill>
        </p:spPr>
        <p:txBody>
          <a:bodyPr wrap="square" lIns="0" tIns="0" rIns="0" bIns="0" rtlCol="0"/>
          <a:lstStyle/>
          <a:p>
            <a:endParaRPr/>
          </a:p>
        </p:txBody>
      </p:sp>
      <p:sp>
        <p:nvSpPr>
          <p:cNvPr id="501" name="object 501"/>
          <p:cNvSpPr/>
          <p:nvPr/>
        </p:nvSpPr>
        <p:spPr>
          <a:xfrm>
            <a:off x="10090636" y="6204942"/>
            <a:ext cx="42545" cy="120650"/>
          </a:xfrm>
          <a:custGeom>
            <a:avLst/>
            <a:gdLst/>
            <a:ahLst/>
            <a:cxnLst/>
            <a:rect l="l" t="t" r="r" b="b"/>
            <a:pathLst>
              <a:path w="42545"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452" y="1741"/>
                </a:lnTo>
                <a:lnTo>
                  <a:pt x="36171" y="6458"/>
                </a:lnTo>
                <a:lnTo>
                  <a:pt x="40673" y="13393"/>
                </a:lnTo>
                <a:lnTo>
                  <a:pt x="42316" y="21787"/>
                </a:lnTo>
                <a:lnTo>
                  <a:pt x="42316" y="98977"/>
                </a:lnTo>
                <a:lnTo>
                  <a:pt x="40673" y="107274"/>
                </a:lnTo>
                <a:lnTo>
                  <a:pt x="36171" y="113995"/>
                </a:lnTo>
                <a:lnTo>
                  <a:pt x="29452" y="118499"/>
                </a:lnTo>
                <a:lnTo>
                  <a:pt x="21158" y="120142"/>
                </a:lnTo>
                <a:close/>
              </a:path>
            </a:pathLst>
          </a:custGeom>
          <a:solidFill>
            <a:srgbClr val="FFFFFF"/>
          </a:solidFill>
        </p:spPr>
        <p:txBody>
          <a:bodyPr wrap="square" lIns="0" tIns="0" rIns="0" bIns="0" rtlCol="0"/>
          <a:lstStyle/>
          <a:p>
            <a:endParaRPr/>
          </a:p>
        </p:txBody>
      </p:sp>
      <p:sp>
        <p:nvSpPr>
          <p:cNvPr id="502" name="object 502"/>
          <p:cNvSpPr/>
          <p:nvPr/>
        </p:nvSpPr>
        <p:spPr>
          <a:xfrm>
            <a:off x="10396812" y="5381372"/>
            <a:ext cx="43180" cy="120650"/>
          </a:xfrm>
          <a:custGeom>
            <a:avLst/>
            <a:gdLst/>
            <a:ahLst/>
            <a:cxnLst/>
            <a:rect l="l" t="t" r="r" b="b"/>
            <a:pathLst>
              <a:path w="43179" h="120650">
                <a:moveTo>
                  <a:pt x="21780" y="120142"/>
                </a:moveTo>
                <a:lnTo>
                  <a:pt x="13389" y="118411"/>
                </a:lnTo>
                <a:lnTo>
                  <a:pt x="6456" y="113762"/>
                </a:lnTo>
                <a:lnTo>
                  <a:pt x="1740" y="107011"/>
                </a:lnTo>
                <a:lnTo>
                  <a:pt x="0" y="98977"/>
                </a:lnTo>
                <a:lnTo>
                  <a:pt x="0" y="21165"/>
                </a:lnTo>
                <a:lnTo>
                  <a:pt x="1740" y="12868"/>
                </a:lnTo>
                <a:lnTo>
                  <a:pt x="6456" y="6147"/>
                </a:lnTo>
                <a:lnTo>
                  <a:pt x="13389" y="1643"/>
                </a:lnTo>
                <a:lnTo>
                  <a:pt x="21780" y="0"/>
                </a:lnTo>
                <a:lnTo>
                  <a:pt x="30074" y="1643"/>
                </a:lnTo>
                <a:lnTo>
                  <a:pt x="36793" y="6147"/>
                </a:lnTo>
                <a:lnTo>
                  <a:pt x="41295" y="12868"/>
                </a:lnTo>
                <a:lnTo>
                  <a:pt x="42939" y="21165"/>
                </a:lnTo>
                <a:lnTo>
                  <a:pt x="42939" y="98977"/>
                </a:lnTo>
                <a:lnTo>
                  <a:pt x="41295" y="107011"/>
                </a:lnTo>
                <a:lnTo>
                  <a:pt x="36793" y="113762"/>
                </a:lnTo>
                <a:lnTo>
                  <a:pt x="30074" y="118411"/>
                </a:lnTo>
                <a:lnTo>
                  <a:pt x="21780" y="120142"/>
                </a:lnTo>
                <a:close/>
              </a:path>
            </a:pathLst>
          </a:custGeom>
          <a:solidFill>
            <a:srgbClr val="FFFFFF"/>
          </a:solidFill>
        </p:spPr>
        <p:txBody>
          <a:bodyPr wrap="square" lIns="0" tIns="0" rIns="0" bIns="0" rtlCol="0"/>
          <a:lstStyle/>
          <a:p>
            <a:endParaRPr/>
          </a:p>
        </p:txBody>
      </p:sp>
      <p:sp>
        <p:nvSpPr>
          <p:cNvPr id="503" name="object 503"/>
          <p:cNvSpPr/>
          <p:nvPr/>
        </p:nvSpPr>
        <p:spPr>
          <a:xfrm>
            <a:off x="10396813" y="5012228"/>
            <a:ext cx="41910" cy="80010"/>
          </a:xfrm>
          <a:custGeom>
            <a:avLst/>
            <a:gdLst/>
            <a:ahLst/>
            <a:cxnLst/>
            <a:rect l="l" t="t" r="r" b="b"/>
            <a:pathLst>
              <a:path w="41909" h="80010">
                <a:moveTo>
                  <a:pt x="20536" y="79680"/>
                </a:moveTo>
                <a:lnTo>
                  <a:pt x="12339" y="78036"/>
                </a:lnTo>
                <a:lnTo>
                  <a:pt x="5834" y="73533"/>
                </a:lnTo>
                <a:lnTo>
                  <a:pt x="1546" y="66811"/>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811"/>
                </a:lnTo>
                <a:lnTo>
                  <a:pt x="35549" y="73533"/>
                </a:lnTo>
                <a:lnTo>
                  <a:pt x="28830" y="78036"/>
                </a:lnTo>
                <a:lnTo>
                  <a:pt x="20536" y="79680"/>
                </a:lnTo>
                <a:close/>
              </a:path>
            </a:pathLst>
          </a:custGeom>
          <a:solidFill>
            <a:srgbClr val="FFFFFF"/>
          </a:solidFill>
        </p:spPr>
        <p:txBody>
          <a:bodyPr wrap="square" lIns="0" tIns="0" rIns="0" bIns="0" rtlCol="0"/>
          <a:lstStyle/>
          <a:p>
            <a:endParaRPr/>
          </a:p>
        </p:txBody>
      </p:sp>
      <p:sp>
        <p:nvSpPr>
          <p:cNvPr id="504" name="object 504"/>
          <p:cNvSpPr/>
          <p:nvPr/>
        </p:nvSpPr>
        <p:spPr>
          <a:xfrm>
            <a:off x="10400548" y="4477498"/>
            <a:ext cx="34290" cy="54610"/>
          </a:xfrm>
          <a:custGeom>
            <a:avLst/>
            <a:gdLst/>
            <a:ahLst/>
            <a:cxnLst/>
            <a:rect l="l" t="t" r="r" b="b"/>
            <a:pathLst>
              <a:path w="34290" h="54610">
                <a:moveTo>
                  <a:pt x="26759" y="54157"/>
                </a:moveTo>
                <a:lnTo>
                  <a:pt x="16802" y="54157"/>
                </a:lnTo>
                <a:lnTo>
                  <a:pt x="6845" y="54157"/>
                </a:lnTo>
                <a:lnTo>
                  <a:pt x="0" y="46065"/>
                </a:lnTo>
                <a:lnTo>
                  <a:pt x="0" y="8092"/>
                </a:lnTo>
                <a:lnTo>
                  <a:pt x="6845" y="0"/>
                </a:lnTo>
                <a:lnTo>
                  <a:pt x="26759" y="0"/>
                </a:lnTo>
                <a:lnTo>
                  <a:pt x="34226" y="8092"/>
                </a:lnTo>
                <a:lnTo>
                  <a:pt x="34226" y="46065"/>
                </a:lnTo>
                <a:lnTo>
                  <a:pt x="26759" y="54157"/>
                </a:lnTo>
                <a:close/>
              </a:path>
            </a:pathLst>
          </a:custGeom>
          <a:solidFill>
            <a:srgbClr val="FFFFFF"/>
          </a:solidFill>
        </p:spPr>
        <p:txBody>
          <a:bodyPr wrap="square" lIns="0" tIns="0" rIns="0" bIns="0" rtlCol="0"/>
          <a:lstStyle/>
          <a:p>
            <a:endParaRPr/>
          </a:p>
        </p:txBody>
      </p:sp>
      <p:sp>
        <p:nvSpPr>
          <p:cNvPr id="505" name="object 505"/>
          <p:cNvSpPr/>
          <p:nvPr/>
        </p:nvSpPr>
        <p:spPr>
          <a:xfrm>
            <a:off x="10400548" y="5141707"/>
            <a:ext cx="34290" cy="53975"/>
          </a:xfrm>
          <a:custGeom>
            <a:avLst/>
            <a:gdLst/>
            <a:ahLst/>
            <a:cxnLst/>
            <a:rect l="l" t="t" r="r" b="b"/>
            <a:pathLst>
              <a:path w="34290" h="53975">
                <a:moveTo>
                  <a:pt x="26759" y="53535"/>
                </a:moveTo>
                <a:lnTo>
                  <a:pt x="6845" y="53535"/>
                </a:lnTo>
                <a:lnTo>
                  <a:pt x="0" y="46065"/>
                </a:lnTo>
                <a:lnTo>
                  <a:pt x="0" y="8092"/>
                </a:lnTo>
                <a:lnTo>
                  <a:pt x="6845" y="0"/>
                </a:lnTo>
                <a:lnTo>
                  <a:pt x="16802" y="0"/>
                </a:lnTo>
                <a:lnTo>
                  <a:pt x="26759" y="0"/>
                </a:lnTo>
                <a:lnTo>
                  <a:pt x="34226" y="8092"/>
                </a:lnTo>
                <a:lnTo>
                  <a:pt x="34226" y="46065"/>
                </a:lnTo>
                <a:lnTo>
                  <a:pt x="26759" y="53535"/>
                </a:lnTo>
                <a:close/>
              </a:path>
            </a:pathLst>
          </a:custGeom>
          <a:solidFill>
            <a:srgbClr val="FFFFFF"/>
          </a:solidFill>
        </p:spPr>
        <p:txBody>
          <a:bodyPr wrap="square" lIns="0" tIns="0" rIns="0" bIns="0" rtlCol="0"/>
          <a:lstStyle/>
          <a:p>
            <a:endParaRPr/>
          </a:p>
        </p:txBody>
      </p:sp>
      <p:sp>
        <p:nvSpPr>
          <p:cNvPr id="506" name="object 506"/>
          <p:cNvSpPr/>
          <p:nvPr/>
        </p:nvSpPr>
        <p:spPr>
          <a:xfrm>
            <a:off x="9328935" y="5367052"/>
            <a:ext cx="34290" cy="67310"/>
          </a:xfrm>
          <a:custGeom>
            <a:avLst/>
            <a:gdLst/>
            <a:ahLst/>
            <a:cxnLst/>
            <a:rect l="l" t="t" r="r" b="b"/>
            <a:pathLst>
              <a:path w="34290" h="67310">
                <a:moveTo>
                  <a:pt x="26759" y="67230"/>
                </a:moveTo>
                <a:lnTo>
                  <a:pt x="17424" y="67230"/>
                </a:lnTo>
                <a:lnTo>
                  <a:pt x="7467" y="67230"/>
                </a:lnTo>
                <a:lnTo>
                  <a:pt x="0" y="59760"/>
                </a:lnTo>
                <a:lnTo>
                  <a:pt x="0" y="7470"/>
                </a:lnTo>
                <a:lnTo>
                  <a:pt x="7467" y="0"/>
                </a:lnTo>
                <a:lnTo>
                  <a:pt x="26759" y="0"/>
                </a:lnTo>
                <a:lnTo>
                  <a:pt x="34226" y="7470"/>
                </a:lnTo>
                <a:lnTo>
                  <a:pt x="34226" y="59760"/>
                </a:lnTo>
                <a:lnTo>
                  <a:pt x="26759" y="67230"/>
                </a:lnTo>
                <a:close/>
              </a:path>
            </a:pathLst>
          </a:custGeom>
          <a:solidFill>
            <a:srgbClr val="FFFFFF"/>
          </a:solidFill>
        </p:spPr>
        <p:txBody>
          <a:bodyPr wrap="square" lIns="0" tIns="0" rIns="0" bIns="0" rtlCol="0"/>
          <a:lstStyle/>
          <a:p>
            <a:endParaRPr/>
          </a:p>
        </p:txBody>
      </p:sp>
      <p:sp>
        <p:nvSpPr>
          <p:cNvPr id="507" name="object 507"/>
          <p:cNvSpPr/>
          <p:nvPr/>
        </p:nvSpPr>
        <p:spPr>
          <a:xfrm>
            <a:off x="10396816" y="6204939"/>
            <a:ext cx="43180" cy="120650"/>
          </a:xfrm>
          <a:custGeom>
            <a:avLst/>
            <a:gdLst/>
            <a:ahLst/>
            <a:cxnLst/>
            <a:rect l="l" t="t" r="r" b="b"/>
            <a:pathLst>
              <a:path w="43179" h="120650">
                <a:moveTo>
                  <a:pt x="21780" y="120142"/>
                </a:moveTo>
                <a:lnTo>
                  <a:pt x="13389" y="118499"/>
                </a:lnTo>
                <a:lnTo>
                  <a:pt x="6456" y="113995"/>
                </a:lnTo>
                <a:lnTo>
                  <a:pt x="1740" y="107274"/>
                </a:lnTo>
                <a:lnTo>
                  <a:pt x="0" y="9897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98977"/>
                </a:lnTo>
                <a:lnTo>
                  <a:pt x="41295" y="107274"/>
                </a:lnTo>
                <a:lnTo>
                  <a:pt x="36793" y="113995"/>
                </a:lnTo>
                <a:lnTo>
                  <a:pt x="30074" y="118499"/>
                </a:lnTo>
                <a:lnTo>
                  <a:pt x="21780" y="120142"/>
                </a:lnTo>
                <a:close/>
              </a:path>
            </a:pathLst>
          </a:custGeom>
          <a:solidFill>
            <a:srgbClr val="FFFFFF"/>
          </a:solidFill>
        </p:spPr>
        <p:txBody>
          <a:bodyPr wrap="square" lIns="0" tIns="0" rIns="0" bIns="0" rtlCol="0"/>
          <a:lstStyle/>
          <a:p>
            <a:endParaRPr/>
          </a:p>
        </p:txBody>
      </p:sp>
      <p:sp>
        <p:nvSpPr>
          <p:cNvPr id="508" name="object 508"/>
          <p:cNvSpPr/>
          <p:nvPr/>
        </p:nvSpPr>
        <p:spPr>
          <a:xfrm>
            <a:off x="10401172" y="6386086"/>
            <a:ext cx="34290" cy="81280"/>
          </a:xfrm>
          <a:custGeom>
            <a:avLst/>
            <a:gdLst/>
            <a:ahLst/>
            <a:cxnLst/>
            <a:rect l="l" t="t" r="r" b="b"/>
            <a:pathLst>
              <a:path w="34290" h="81279">
                <a:moveTo>
                  <a:pt x="26759" y="80925"/>
                </a:moveTo>
                <a:lnTo>
                  <a:pt x="17424" y="80925"/>
                </a:lnTo>
                <a:lnTo>
                  <a:pt x="7467" y="80925"/>
                </a:lnTo>
                <a:lnTo>
                  <a:pt x="0" y="73455"/>
                </a:lnTo>
                <a:lnTo>
                  <a:pt x="0" y="7470"/>
                </a:lnTo>
                <a:lnTo>
                  <a:pt x="7467" y="0"/>
                </a:lnTo>
                <a:lnTo>
                  <a:pt x="26759" y="0"/>
                </a:lnTo>
                <a:lnTo>
                  <a:pt x="34226" y="7470"/>
                </a:lnTo>
                <a:lnTo>
                  <a:pt x="34226" y="73455"/>
                </a:lnTo>
                <a:lnTo>
                  <a:pt x="26759" y="80925"/>
                </a:lnTo>
                <a:close/>
              </a:path>
            </a:pathLst>
          </a:custGeom>
          <a:solidFill>
            <a:srgbClr val="FFFFFF"/>
          </a:solidFill>
        </p:spPr>
        <p:txBody>
          <a:bodyPr wrap="square" lIns="0" tIns="0" rIns="0" bIns="0" rtlCol="0"/>
          <a:lstStyle/>
          <a:p>
            <a:endParaRPr/>
          </a:p>
        </p:txBody>
      </p:sp>
      <p:sp>
        <p:nvSpPr>
          <p:cNvPr id="509" name="object 509"/>
          <p:cNvSpPr/>
          <p:nvPr/>
        </p:nvSpPr>
        <p:spPr>
          <a:xfrm>
            <a:off x="10396818" y="6614544"/>
            <a:ext cx="41910" cy="80645"/>
          </a:xfrm>
          <a:custGeom>
            <a:avLst/>
            <a:gdLst/>
            <a:ahLst/>
            <a:cxnLst/>
            <a:rect l="l" t="t" r="r" b="b"/>
            <a:pathLst>
              <a:path w="41909" h="80645">
                <a:moveTo>
                  <a:pt x="20536" y="80302"/>
                </a:moveTo>
                <a:lnTo>
                  <a:pt x="12339" y="78561"/>
                </a:lnTo>
                <a:lnTo>
                  <a:pt x="5834" y="73844"/>
                </a:lnTo>
                <a:lnTo>
                  <a:pt x="1546" y="66909"/>
                </a:lnTo>
                <a:lnTo>
                  <a:pt x="0" y="58515"/>
                </a:lnTo>
                <a:lnTo>
                  <a:pt x="0" y="21165"/>
                </a:lnTo>
                <a:lnTo>
                  <a:pt x="1546" y="12868"/>
                </a:lnTo>
                <a:lnTo>
                  <a:pt x="5834" y="6147"/>
                </a:lnTo>
                <a:lnTo>
                  <a:pt x="12339" y="1643"/>
                </a:lnTo>
                <a:lnTo>
                  <a:pt x="20536" y="0"/>
                </a:lnTo>
                <a:lnTo>
                  <a:pt x="28830" y="1643"/>
                </a:lnTo>
                <a:lnTo>
                  <a:pt x="35549" y="6147"/>
                </a:lnTo>
                <a:lnTo>
                  <a:pt x="40051" y="12868"/>
                </a:lnTo>
                <a:lnTo>
                  <a:pt x="41694" y="21165"/>
                </a:lnTo>
                <a:lnTo>
                  <a:pt x="41694" y="58515"/>
                </a:lnTo>
                <a:lnTo>
                  <a:pt x="40051" y="66909"/>
                </a:lnTo>
                <a:lnTo>
                  <a:pt x="35549" y="73844"/>
                </a:lnTo>
                <a:lnTo>
                  <a:pt x="28830" y="78561"/>
                </a:lnTo>
                <a:lnTo>
                  <a:pt x="20536" y="80302"/>
                </a:lnTo>
                <a:close/>
              </a:path>
            </a:pathLst>
          </a:custGeom>
          <a:solidFill>
            <a:srgbClr val="FFFFFF"/>
          </a:solidFill>
        </p:spPr>
        <p:txBody>
          <a:bodyPr wrap="square" lIns="0" tIns="0" rIns="0" bIns="0" rtlCol="0"/>
          <a:lstStyle/>
          <a:p>
            <a:endParaRPr/>
          </a:p>
        </p:txBody>
      </p:sp>
      <p:sp>
        <p:nvSpPr>
          <p:cNvPr id="510" name="object 510"/>
          <p:cNvSpPr/>
          <p:nvPr/>
        </p:nvSpPr>
        <p:spPr>
          <a:xfrm>
            <a:off x="9631379" y="5940374"/>
            <a:ext cx="41910" cy="60960"/>
          </a:xfrm>
          <a:custGeom>
            <a:avLst/>
            <a:gdLst/>
            <a:ahLst/>
            <a:cxnLst/>
            <a:rect l="l" t="t" r="r" b="b"/>
            <a:pathLst>
              <a:path w="41909" h="60960">
                <a:moveTo>
                  <a:pt x="21780" y="60382"/>
                </a:moveTo>
                <a:lnTo>
                  <a:pt x="13389" y="58651"/>
                </a:lnTo>
                <a:lnTo>
                  <a:pt x="6456" y="54002"/>
                </a:lnTo>
                <a:lnTo>
                  <a:pt x="1740" y="47251"/>
                </a:lnTo>
                <a:lnTo>
                  <a:pt x="0" y="39217"/>
                </a:lnTo>
                <a:lnTo>
                  <a:pt x="0" y="21787"/>
                </a:lnTo>
                <a:lnTo>
                  <a:pt x="1740" y="13393"/>
                </a:lnTo>
                <a:lnTo>
                  <a:pt x="6456" y="6458"/>
                </a:lnTo>
                <a:lnTo>
                  <a:pt x="13389" y="1741"/>
                </a:lnTo>
                <a:lnTo>
                  <a:pt x="21780" y="0"/>
                </a:lnTo>
                <a:lnTo>
                  <a:pt x="29880" y="1741"/>
                </a:lnTo>
                <a:lnTo>
                  <a:pt x="36171" y="6458"/>
                </a:lnTo>
                <a:lnTo>
                  <a:pt x="40245" y="13393"/>
                </a:lnTo>
                <a:lnTo>
                  <a:pt x="41694" y="21787"/>
                </a:lnTo>
                <a:lnTo>
                  <a:pt x="41694" y="39217"/>
                </a:lnTo>
                <a:lnTo>
                  <a:pt x="40245" y="47251"/>
                </a:lnTo>
                <a:lnTo>
                  <a:pt x="36171" y="54002"/>
                </a:lnTo>
                <a:lnTo>
                  <a:pt x="29880" y="58651"/>
                </a:lnTo>
                <a:lnTo>
                  <a:pt x="21780" y="60382"/>
                </a:lnTo>
                <a:close/>
              </a:path>
            </a:pathLst>
          </a:custGeom>
          <a:solidFill>
            <a:srgbClr val="FFFFFF"/>
          </a:solidFill>
        </p:spPr>
        <p:txBody>
          <a:bodyPr wrap="square" lIns="0" tIns="0" rIns="0" bIns="0" rtlCol="0"/>
          <a:lstStyle/>
          <a:p>
            <a:endParaRPr/>
          </a:p>
        </p:txBody>
      </p:sp>
      <p:sp>
        <p:nvSpPr>
          <p:cNvPr id="511" name="object 511"/>
          <p:cNvSpPr/>
          <p:nvPr/>
        </p:nvSpPr>
        <p:spPr>
          <a:xfrm>
            <a:off x="9630135" y="6289597"/>
            <a:ext cx="43180" cy="140335"/>
          </a:xfrm>
          <a:custGeom>
            <a:avLst/>
            <a:gdLst/>
            <a:ahLst/>
            <a:cxnLst/>
            <a:rect l="l" t="t" r="r" b="b"/>
            <a:pathLst>
              <a:path w="43179" h="140335">
                <a:moveTo>
                  <a:pt x="21780" y="140062"/>
                </a:moveTo>
                <a:lnTo>
                  <a:pt x="13389" y="138419"/>
                </a:lnTo>
                <a:lnTo>
                  <a:pt x="6456" y="133915"/>
                </a:lnTo>
                <a:lnTo>
                  <a:pt x="1740" y="127194"/>
                </a:lnTo>
                <a:lnTo>
                  <a:pt x="0" y="118897"/>
                </a:lnTo>
                <a:lnTo>
                  <a:pt x="0" y="21787"/>
                </a:lnTo>
                <a:lnTo>
                  <a:pt x="1740" y="13393"/>
                </a:lnTo>
                <a:lnTo>
                  <a:pt x="6456" y="6458"/>
                </a:lnTo>
                <a:lnTo>
                  <a:pt x="13389" y="1741"/>
                </a:lnTo>
                <a:lnTo>
                  <a:pt x="21780" y="0"/>
                </a:lnTo>
                <a:lnTo>
                  <a:pt x="30074" y="1741"/>
                </a:lnTo>
                <a:lnTo>
                  <a:pt x="36793" y="6458"/>
                </a:lnTo>
                <a:lnTo>
                  <a:pt x="41295" y="13393"/>
                </a:lnTo>
                <a:lnTo>
                  <a:pt x="42939" y="21787"/>
                </a:lnTo>
                <a:lnTo>
                  <a:pt x="42939" y="118897"/>
                </a:lnTo>
                <a:lnTo>
                  <a:pt x="41295" y="127194"/>
                </a:lnTo>
                <a:lnTo>
                  <a:pt x="36793" y="133915"/>
                </a:lnTo>
                <a:lnTo>
                  <a:pt x="30074" y="138419"/>
                </a:lnTo>
                <a:lnTo>
                  <a:pt x="21780" y="140062"/>
                </a:lnTo>
                <a:close/>
              </a:path>
            </a:pathLst>
          </a:custGeom>
          <a:solidFill>
            <a:srgbClr val="FFFFFF"/>
          </a:solidFill>
        </p:spPr>
        <p:txBody>
          <a:bodyPr wrap="square" lIns="0" tIns="0" rIns="0" bIns="0" rtlCol="0"/>
          <a:lstStyle/>
          <a:p>
            <a:endParaRPr/>
          </a:p>
        </p:txBody>
      </p:sp>
      <p:sp>
        <p:nvSpPr>
          <p:cNvPr id="512" name="object 512"/>
          <p:cNvSpPr/>
          <p:nvPr/>
        </p:nvSpPr>
        <p:spPr>
          <a:xfrm>
            <a:off x="9482028" y="5494661"/>
            <a:ext cx="34290" cy="53975"/>
          </a:xfrm>
          <a:custGeom>
            <a:avLst/>
            <a:gdLst/>
            <a:ahLst/>
            <a:cxnLst/>
            <a:rect l="l" t="t" r="r" b="b"/>
            <a:pathLst>
              <a:path w="34290" h="53975">
                <a:moveTo>
                  <a:pt x="27380" y="53535"/>
                </a:moveTo>
                <a:lnTo>
                  <a:pt x="17424" y="53535"/>
                </a:lnTo>
                <a:lnTo>
                  <a:pt x="7467" y="53535"/>
                </a:lnTo>
                <a:lnTo>
                  <a:pt x="0" y="45442"/>
                </a:lnTo>
                <a:lnTo>
                  <a:pt x="0" y="7470"/>
                </a:lnTo>
                <a:lnTo>
                  <a:pt x="7467" y="0"/>
                </a:lnTo>
                <a:lnTo>
                  <a:pt x="27380" y="0"/>
                </a:lnTo>
                <a:lnTo>
                  <a:pt x="34226" y="7470"/>
                </a:lnTo>
                <a:lnTo>
                  <a:pt x="34226" y="45442"/>
                </a:lnTo>
                <a:lnTo>
                  <a:pt x="27380" y="53535"/>
                </a:lnTo>
                <a:close/>
              </a:path>
            </a:pathLst>
          </a:custGeom>
          <a:solidFill>
            <a:srgbClr val="FFFFFF"/>
          </a:solidFill>
        </p:spPr>
        <p:txBody>
          <a:bodyPr wrap="square" lIns="0" tIns="0" rIns="0" bIns="0" rtlCol="0"/>
          <a:lstStyle/>
          <a:p>
            <a:endParaRPr/>
          </a:p>
        </p:txBody>
      </p:sp>
      <p:sp>
        <p:nvSpPr>
          <p:cNvPr id="513" name="object 513"/>
          <p:cNvSpPr/>
          <p:nvPr/>
        </p:nvSpPr>
        <p:spPr>
          <a:xfrm>
            <a:off x="9625781" y="6481949"/>
            <a:ext cx="52069" cy="376555"/>
          </a:xfrm>
          <a:custGeom>
            <a:avLst/>
            <a:gdLst/>
            <a:ahLst/>
            <a:cxnLst/>
            <a:rect l="l" t="t" r="r" b="b"/>
            <a:pathLst>
              <a:path w="52070" h="376554">
                <a:moveTo>
                  <a:pt x="51652" y="376050"/>
                </a:moveTo>
                <a:lnTo>
                  <a:pt x="0" y="376050"/>
                </a:lnTo>
                <a:lnTo>
                  <a:pt x="0" y="26145"/>
                </a:lnTo>
                <a:lnTo>
                  <a:pt x="2071" y="16019"/>
                </a:lnTo>
                <a:lnTo>
                  <a:pt x="7701" y="7703"/>
                </a:lnTo>
                <a:lnTo>
                  <a:pt x="16014" y="2071"/>
                </a:lnTo>
                <a:lnTo>
                  <a:pt x="26136" y="0"/>
                </a:lnTo>
                <a:lnTo>
                  <a:pt x="36162" y="2071"/>
                </a:lnTo>
                <a:lnTo>
                  <a:pt x="44261" y="7703"/>
                </a:lnTo>
                <a:lnTo>
                  <a:pt x="49678" y="16019"/>
                </a:lnTo>
                <a:lnTo>
                  <a:pt x="51652" y="26145"/>
                </a:lnTo>
                <a:lnTo>
                  <a:pt x="51652" y="376050"/>
                </a:lnTo>
                <a:close/>
              </a:path>
            </a:pathLst>
          </a:custGeom>
          <a:solidFill>
            <a:srgbClr val="FFFFFF"/>
          </a:solidFill>
        </p:spPr>
        <p:txBody>
          <a:bodyPr wrap="square" lIns="0" tIns="0" rIns="0" bIns="0" rtlCol="0"/>
          <a:lstStyle/>
          <a:p>
            <a:endParaRPr/>
          </a:p>
        </p:txBody>
      </p:sp>
      <p:sp>
        <p:nvSpPr>
          <p:cNvPr id="514" name="object 514"/>
          <p:cNvSpPr/>
          <p:nvPr/>
        </p:nvSpPr>
        <p:spPr>
          <a:xfrm>
            <a:off x="9634494" y="6128367"/>
            <a:ext cx="34290" cy="95250"/>
          </a:xfrm>
          <a:custGeom>
            <a:avLst/>
            <a:gdLst/>
            <a:ahLst/>
            <a:cxnLst/>
            <a:rect l="l" t="t" r="r" b="b"/>
            <a:pathLst>
              <a:path w="34290" h="95250">
                <a:moveTo>
                  <a:pt x="26759" y="95242"/>
                </a:moveTo>
                <a:lnTo>
                  <a:pt x="8089" y="95242"/>
                </a:lnTo>
                <a:lnTo>
                  <a:pt x="0" y="87772"/>
                </a:lnTo>
                <a:lnTo>
                  <a:pt x="0" y="8092"/>
                </a:lnTo>
                <a:lnTo>
                  <a:pt x="8089" y="0"/>
                </a:lnTo>
                <a:lnTo>
                  <a:pt x="17424" y="0"/>
                </a:lnTo>
                <a:lnTo>
                  <a:pt x="26759" y="0"/>
                </a:lnTo>
                <a:lnTo>
                  <a:pt x="34226" y="8092"/>
                </a:lnTo>
                <a:lnTo>
                  <a:pt x="34226" y="87772"/>
                </a:lnTo>
                <a:lnTo>
                  <a:pt x="26759" y="95242"/>
                </a:lnTo>
                <a:close/>
              </a:path>
            </a:pathLst>
          </a:custGeom>
          <a:solidFill>
            <a:srgbClr val="FFFFFF"/>
          </a:solidFill>
        </p:spPr>
        <p:txBody>
          <a:bodyPr wrap="square" lIns="0" tIns="0" rIns="0" bIns="0" rtlCol="0"/>
          <a:lstStyle/>
          <a:p>
            <a:endParaRPr/>
          </a:p>
        </p:txBody>
      </p:sp>
      <p:sp>
        <p:nvSpPr>
          <p:cNvPr id="515" name="object 515"/>
          <p:cNvSpPr/>
          <p:nvPr/>
        </p:nvSpPr>
        <p:spPr>
          <a:xfrm>
            <a:off x="9631375" y="5622277"/>
            <a:ext cx="41910" cy="144145"/>
          </a:xfrm>
          <a:custGeom>
            <a:avLst/>
            <a:gdLst/>
            <a:ahLst/>
            <a:cxnLst/>
            <a:rect l="l" t="t" r="r" b="b"/>
            <a:pathLst>
              <a:path w="41909" h="144145">
                <a:moveTo>
                  <a:pt x="38582" y="7467"/>
                </a:moveTo>
                <a:lnTo>
                  <a:pt x="31115" y="0"/>
                </a:lnTo>
                <a:lnTo>
                  <a:pt x="11823" y="0"/>
                </a:lnTo>
                <a:lnTo>
                  <a:pt x="3733" y="7467"/>
                </a:lnTo>
                <a:lnTo>
                  <a:pt x="3733" y="21793"/>
                </a:lnTo>
                <a:lnTo>
                  <a:pt x="5156" y="28816"/>
                </a:lnTo>
                <a:lnTo>
                  <a:pt x="9029" y="34556"/>
                </a:lnTo>
                <a:lnTo>
                  <a:pt x="14757" y="38417"/>
                </a:lnTo>
                <a:lnTo>
                  <a:pt x="21780" y="39839"/>
                </a:lnTo>
                <a:lnTo>
                  <a:pt x="31115" y="39839"/>
                </a:lnTo>
                <a:lnTo>
                  <a:pt x="38582" y="31750"/>
                </a:lnTo>
                <a:lnTo>
                  <a:pt x="38582" y="7467"/>
                </a:lnTo>
                <a:close/>
              </a:path>
              <a:path w="41909" h="144145">
                <a:moveTo>
                  <a:pt x="41694" y="105206"/>
                </a:moveTo>
                <a:lnTo>
                  <a:pt x="40246" y="96812"/>
                </a:lnTo>
                <a:lnTo>
                  <a:pt x="36169" y="89877"/>
                </a:lnTo>
                <a:lnTo>
                  <a:pt x="29883" y="85153"/>
                </a:lnTo>
                <a:lnTo>
                  <a:pt x="21780" y="83413"/>
                </a:lnTo>
                <a:lnTo>
                  <a:pt x="13385" y="85153"/>
                </a:lnTo>
                <a:lnTo>
                  <a:pt x="6464" y="89877"/>
                </a:lnTo>
                <a:lnTo>
                  <a:pt x="1739" y="96812"/>
                </a:lnTo>
                <a:lnTo>
                  <a:pt x="0" y="105206"/>
                </a:lnTo>
                <a:lnTo>
                  <a:pt x="0" y="122631"/>
                </a:lnTo>
                <a:lnTo>
                  <a:pt x="1739" y="130937"/>
                </a:lnTo>
                <a:lnTo>
                  <a:pt x="6464" y="137655"/>
                </a:lnTo>
                <a:lnTo>
                  <a:pt x="13385" y="142151"/>
                </a:lnTo>
                <a:lnTo>
                  <a:pt x="21780" y="143802"/>
                </a:lnTo>
                <a:lnTo>
                  <a:pt x="29883" y="142151"/>
                </a:lnTo>
                <a:lnTo>
                  <a:pt x="36169" y="137655"/>
                </a:lnTo>
                <a:lnTo>
                  <a:pt x="40246" y="130937"/>
                </a:lnTo>
                <a:lnTo>
                  <a:pt x="41694" y="122631"/>
                </a:lnTo>
                <a:lnTo>
                  <a:pt x="41694" y="105206"/>
                </a:lnTo>
                <a:close/>
              </a:path>
            </a:pathLst>
          </a:custGeom>
          <a:solidFill>
            <a:srgbClr val="FFFFFF"/>
          </a:solidFill>
        </p:spPr>
        <p:txBody>
          <a:bodyPr wrap="square" lIns="0" tIns="0" rIns="0" bIns="0" rtlCol="0"/>
          <a:lstStyle/>
          <a:p>
            <a:endParaRPr/>
          </a:p>
        </p:txBody>
      </p:sp>
      <p:sp>
        <p:nvSpPr>
          <p:cNvPr id="516" name="object 516"/>
          <p:cNvSpPr/>
          <p:nvPr/>
        </p:nvSpPr>
        <p:spPr>
          <a:xfrm>
            <a:off x="9635118" y="6044328"/>
            <a:ext cx="34925" cy="40640"/>
          </a:xfrm>
          <a:custGeom>
            <a:avLst/>
            <a:gdLst/>
            <a:ahLst/>
            <a:cxnLst/>
            <a:rect l="l" t="t" r="r" b="b"/>
            <a:pathLst>
              <a:path w="34925" h="40639">
                <a:moveTo>
                  <a:pt x="27381" y="40462"/>
                </a:moveTo>
                <a:lnTo>
                  <a:pt x="18046" y="40462"/>
                </a:lnTo>
                <a:lnTo>
                  <a:pt x="11026" y="39042"/>
                </a:lnTo>
                <a:lnTo>
                  <a:pt x="5289" y="35171"/>
                </a:lnTo>
                <a:lnTo>
                  <a:pt x="1419" y="29432"/>
                </a:lnTo>
                <a:lnTo>
                  <a:pt x="0" y="22410"/>
                </a:lnTo>
                <a:lnTo>
                  <a:pt x="0" y="18052"/>
                </a:lnTo>
                <a:lnTo>
                  <a:pt x="1419" y="11029"/>
                </a:lnTo>
                <a:lnTo>
                  <a:pt x="5289" y="5291"/>
                </a:lnTo>
                <a:lnTo>
                  <a:pt x="11026" y="1420"/>
                </a:lnTo>
                <a:lnTo>
                  <a:pt x="18046" y="0"/>
                </a:lnTo>
                <a:lnTo>
                  <a:pt x="27381" y="0"/>
                </a:lnTo>
                <a:lnTo>
                  <a:pt x="34849" y="8092"/>
                </a:lnTo>
                <a:lnTo>
                  <a:pt x="34849" y="18052"/>
                </a:lnTo>
                <a:lnTo>
                  <a:pt x="34849" y="32370"/>
                </a:lnTo>
                <a:lnTo>
                  <a:pt x="27381" y="40462"/>
                </a:lnTo>
                <a:close/>
              </a:path>
            </a:pathLst>
          </a:custGeom>
          <a:solidFill>
            <a:srgbClr val="FFFFFF"/>
          </a:solidFill>
        </p:spPr>
        <p:txBody>
          <a:bodyPr wrap="square" lIns="0" tIns="0" rIns="0" bIns="0" rtlCol="0"/>
          <a:lstStyle/>
          <a:p>
            <a:endParaRPr/>
          </a:p>
        </p:txBody>
      </p:sp>
      <p:sp>
        <p:nvSpPr>
          <p:cNvPr id="517" name="object 517"/>
          <p:cNvSpPr/>
          <p:nvPr/>
        </p:nvSpPr>
        <p:spPr>
          <a:xfrm>
            <a:off x="9627029" y="5804664"/>
            <a:ext cx="50800" cy="97155"/>
          </a:xfrm>
          <a:custGeom>
            <a:avLst/>
            <a:gdLst/>
            <a:ahLst/>
            <a:cxnLst/>
            <a:rect l="l" t="t" r="r" b="b"/>
            <a:pathLst>
              <a:path w="50800" h="97154">
                <a:moveTo>
                  <a:pt x="26136" y="97110"/>
                </a:moveTo>
                <a:lnTo>
                  <a:pt x="16014" y="95135"/>
                </a:lnTo>
                <a:lnTo>
                  <a:pt x="7701" y="89718"/>
                </a:lnTo>
                <a:lnTo>
                  <a:pt x="2071" y="81615"/>
                </a:lnTo>
                <a:lnTo>
                  <a:pt x="0" y="71587"/>
                </a:lnTo>
                <a:lnTo>
                  <a:pt x="0" y="25522"/>
                </a:lnTo>
                <a:lnTo>
                  <a:pt x="2071" y="15494"/>
                </a:lnTo>
                <a:lnTo>
                  <a:pt x="7701" y="7392"/>
                </a:lnTo>
                <a:lnTo>
                  <a:pt x="16014" y="1974"/>
                </a:lnTo>
                <a:lnTo>
                  <a:pt x="26136" y="0"/>
                </a:lnTo>
                <a:lnTo>
                  <a:pt x="35967" y="1974"/>
                </a:lnTo>
                <a:lnTo>
                  <a:pt x="43639" y="7392"/>
                </a:lnTo>
                <a:lnTo>
                  <a:pt x="48628" y="15494"/>
                </a:lnTo>
                <a:lnTo>
                  <a:pt x="50407" y="25522"/>
                </a:lnTo>
                <a:lnTo>
                  <a:pt x="50407" y="71587"/>
                </a:lnTo>
                <a:lnTo>
                  <a:pt x="48628" y="81615"/>
                </a:lnTo>
                <a:lnTo>
                  <a:pt x="43639" y="89718"/>
                </a:lnTo>
                <a:lnTo>
                  <a:pt x="35967" y="95135"/>
                </a:lnTo>
                <a:lnTo>
                  <a:pt x="26136" y="97110"/>
                </a:lnTo>
                <a:close/>
              </a:path>
            </a:pathLst>
          </a:custGeom>
          <a:solidFill>
            <a:srgbClr val="FFFFFF"/>
          </a:solidFill>
        </p:spPr>
        <p:txBody>
          <a:bodyPr wrap="square" lIns="0" tIns="0" rIns="0" bIns="0" rtlCol="0"/>
          <a:lstStyle/>
          <a:p>
            <a:endParaRPr/>
          </a:p>
        </p:txBody>
      </p:sp>
      <p:sp>
        <p:nvSpPr>
          <p:cNvPr id="518" name="object 518"/>
          <p:cNvSpPr/>
          <p:nvPr/>
        </p:nvSpPr>
        <p:spPr>
          <a:xfrm>
            <a:off x="9478299" y="6028764"/>
            <a:ext cx="41910" cy="80645"/>
          </a:xfrm>
          <a:custGeom>
            <a:avLst/>
            <a:gdLst/>
            <a:ahLst/>
            <a:cxnLst/>
            <a:rect l="l" t="t" r="r" b="b"/>
            <a:pathLst>
              <a:path w="41909" h="80645">
                <a:moveTo>
                  <a:pt x="21158" y="80302"/>
                </a:moveTo>
                <a:lnTo>
                  <a:pt x="12864" y="78561"/>
                </a:lnTo>
                <a:lnTo>
                  <a:pt x="6145" y="73844"/>
                </a:lnTo>
                <a:lnTo>
                  <a:pt x="1643" y="66909"/>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909"/>
                </a:lnTo>
                <a:lnTo>
                  <a:pt x="35859" y="73844"/>
                </a:lnTo>
                <a:lnTo>
                  <a:pt x="29355" y="78561"/>
                </a:lnTo>
                <a:lnTo>
                  <a:pt x="21158" y="80302"/>
                </a:lnTo>
                <a:close/>
              </a:path>
            </a:pathLst>
          </a:custGeom>
          <a:solidFill>
            <a:srgbClr val="FFFFFF"/>
          </a:solidFill>
        </p:spPr>
        <p:txBody>
          <a:bodyPr wrap="square" lIns="0" tIns="0" rIns="0" bIns="0" rtlCol="0"/>
          <a:lstStyle/>
          <a:p>
            <a:endParaRPr/>
          </a:p>
        </p:txBody>
      </p:sp>
      <p:sp>
        <p:nvSpPr>
          <p:cNvPr id="519" name="object 519"/>
          <p:cNvSpPr/>
          <p:nvPr/>
        </p:nvSpPr>
        <p:spPr>
          <a:xfrm>
            <a:off x="9472699" y="6566605"/>
            <a:ext cx="52069" cy="291465"/>
          </a:xfrm>
          <a:custGeom>
            <a:avLst/>
            <a:gdLst/>
            <a:ahLst/>
            <a:cxnLst/>
            <a:rect l="l" t="t" r="r" b="b"/>
            <a:pathLst>
              <a:path w="52070" h="291465">
                <a:moveTo>
                  <a:pt x="51650" y="291394"/>
                </a:moveTo>
                <a:lnTo>
                  <a:pt x="0" y="291394"/>
                </a:lnTo>
                <a:lnTo>
                  <a:pt x="0" y="26145"/>
                </a:lnTo>
                <a:lnTo>
                  <a:pt x="1973" y="16019"/>
                </a:lnTo>
                <a:lnTo>
                  <a:pt x="7389" y="7703"/>
                </a:lnTo>
                <a:lnTo>
                  <a:pt x="15489" y="2071"/>
                </a:lnTo>
                <a:lnTo>
                  <a:pt x="25514" y="0"/>
                </a:lnTo>
                <a:lnTo>
                  <a:pt x="35636" y="2071"/>
                </a:lnTo>
                <a:lnTo>
                  <a:pt x="43949" y="7703"/>
                </a:lnTo>
                <a:lnTo>
                  <a:pt x="49579" y="16019"/>
                </a:lnTo>
                <a:lnTo>
                  <a:pt x="51650" y="26145"/>
                </a:lnTo>
                <a:lnTo>
                  <a:pt x="51650" y="291394"/>
                </a:lnTo>
                <a:close/>
              </a:path>
            </a:pathLst>
          </a:custGeom>
          <a:solidFill>
            <a:srgbClr val="FFFFFF"/>
          </a:solidFill>
        </p:spPr>
        <p:txBody>
          <a:bodyPr wrap="square" lIns="0" tIns="0" rIns="0" bIns="0" rtlCol="0"/>
          <a:lstStyle/>
          <a:p>
            <a:endParaRPr/>
          </a:p>
        </p:txBody>
      </p:sp>
      <p:sp>
        <p:nvSpPr>
          <p:cNvPr id="520" name="object 520"/>
          <p:cNvSpPr/>
          <p:nvPr/>
        </p:nvSpPr>
        <p:spPr>
          <a:xfrm>
            <a:off x="9477056" y="6397907"/>
            <a:ext cx="43180" cy="120650"/>
          </a:xfrm>
          <a:custGeom>
            <a:avLst/>
            <a:gdLst/>
            <a:ahLst/>
            <a:cxnLst/>
            <a:rect l="l" t="t" r="r" b="b"/>
            <a:pathLst>
              <a:path w="43179" h="120650">
                <a:moveTo>
                  <a:pt x="21158" y="120142"/>
                </a:moveTo>
                <a:lnTo>
                  <a:pt x="12864" y="118499"/>
                </a:lnTo>
                <a:lnTo>
                  <a:pt x="6145" y="113995"/>
                </a:lnTo>
                <a:lnTo>
                  <a:pt x="1643" y="107274"/>
                </a:lnTo>
                <a:lnTo>
                  <a:pt x="0" y="98977"/>
                </a:lnTo>
                <a:lnTo>
                  <a:pt x="0" y="21787"/>
                </a:lnTo>
                <a:lnTo>
                  <a:pt x="1643" y="13393"/>
                </a:lnTo>
                <a:lnTo>
                  <a:pt x="6145" y="6458"/>
                </a:lnTo>
                <a:lnTo>
                  <a:pt x="12864" y="1741"/>
                </a:lnTo>
                <a:lnTo>
                  <a:pt x="21158" y="0"/>
                </a:lnTo>
                <a:lnTo>
                  <a:pt x="29549" y="1741"/>
                </a:lnTo>
                <a:lnTo>
                  <a:pt x="36482" y="6458"/>
                </a:lnTo>
                <a:lnTo>
                  <a:pt x="41198" y="13393"/>
                </a:lnTo>
                <a:lnTo>
                  <a:pt x="42938" y="21787"/>
                </a:lnTo>
                <a:lnTo>
                  <a:pt x="42938" y="98977"/>
                </a:lnTo>
                <a:lnTo>
                  <a:pt x="41198" y="107274"/>
                </a:lnTo>
                <a:lnTo>
                  <a:pt x="36482" y="113995"/>
                </a:lnTo>
                <a:lnTo>
                  <a:pt x="29549" y="118499"/>
                </a:lnTo>
                <a:lnTo>
                  <a:pt x="21158" y="120142"/>
                </a:lnTo>
                <a:close/>
              </a:path>
            </a:pathLst>
          </a:custGeom>
          <a:solidFill>
            <a:srgbClr val="FFFFFF"/>
          </a:solidFill>
        </p:spPr>
        <p:txBody>
          <a:bodyPr wrap="square" lIns="0" tIns="0" rIns="0" bIns="0" rtlCol="0"/>
          <a:lstStyle/>
          <a:p>
            <a:endParaRPr/>
          </a:p>
        </p:txBody>
      </p:sp>
      <p:sp>
        <p:nvSpPr>
          <p:cNvPr id="521" name="object 521"/>
          <p:cNvSpPr/>
          <p:nvPr/>
        </p:nvSpPr>
        <p:spPr>
          <a:xfrm>
            <a:off x="9473945" y="5720002"/>
            <a:ext cx="50800" cy="267335"/>
          </a:xfrm>
          <a:custGeom>
            <a:avLst/>
            <a:gdLst/>
            <a:ahLst/>
            <a:cxnLst/>
            <a:rect l="l" t="t" r="r" b="b"/>
            <a:pathLst>
              <a:path w="50800" h="267335">
                <a:moveTo>
                  <a:pt x="25514" y="267053"/>
                </a:moveTo>
                <a:lnTo>
                  <a:pt x="15489" y="264981"/>
                </a:lnTo>
                <a:lnTo>
                  <a:pt x="7389" y="259349"/>
                </a:lnTo>
                <a:lnTo>
                  <a:pt x="1973" y="251033"/>
                </a:lnTo>
                <a:lnTo>
                  <a:pt x="0" y="240908"/>
                </a:lnTo>
                <a:lnTo>
                  <a:pt x="0" y="25522"/>
                </a:lnTo>
                <a:lnTo>
                  <a:pt x="1973" y="15494"/>
                </a:lnTo>
                <a:lnTo>
                  <a:pt x="7389" y="7392"/>
                </a:lnTo>
                <a:lnTo>
                  <a:pt x="15489" y="1974"/>
                </a:lnTo>
                <a:lnTo>
                  <a:pt x="25514" y="0"/>
                </a:lnTo>
                <a:lnTo>
                  <a:pt x="35442" y="1974"/>
                </a:lnTo>
                <a:lnTo>
                  <a:pt x="43327" y="7392"/>
                </a:lnTo>
                <a:lnTo>
                  <a:pt x="48529" y="15494"/>
                </a:lnTo>
                <a:lnTo>
                  <a:pt x="50406" y="25522"/>
                </a:lnTo>
                <a:lnTo>
                  <a:pt x="50406" y="240908"/>
                </a:lnTo>
                <a:lnTo>
                  <a:pt x="48529" y="251033"/>
                </a:lnTo>
                <a:lnTo>
                  <a:pt x="43327" y="259349"/>
                </a:lnTo>
                <a:lnTo>
                  <a:pt x="35442" y="264981"/>
                </a:lnTo>
                <a:lnTo>
                  <a:pt x="25514" y="267053"/>
                </a:lnTo>
                <a:close/>
              </a:path>
            </a:pathLst>
          </a:custGeom>
          <a:solidFill>
            <a:srgbClr val="FFFFFF"/>
          </a:solidFill>
        </p:spPr>
        <p:txBody>
          <a:bodyPr wrap="square" lIns="0" tIns="0" rIns="0" bIns="0" rtlCol="0"/>
          <a:lstStyle/>
          <a:p>
            <a:endParaRPr/>
          </a:p>
        </p:txBody>
      </p:sp>
      <p:sp>
        <p:nvSpPr>
          <p:cNvPr id="522" name="object 522"/>
          <p:cNvSpPr/>
          <p:nvPr/>
        </p:nvSpPr>
        <p:spPr>
          <a:xfrm>
            <a:off x="9482036" y="6158242"/>
            <a:ext cx="34290" cy="54610"/>
          </a:xfrm>
          <a:custGeom>
            <a:avLst/>
            <a:gdLst/>
            <a:ahLst/>
            <a:cxnLst/>
            <a:rect l="l" t="t" r="r" b="b"/>
            <a:pathLst>
              <a:path w="34290" h="54610">
                <a:moveTo>
                  <a:pt x="27380" y="54157"/>
                </a:moveTo>
                <a:lnTo>
                  <a:pt x="17424" y="54157"/>
                </a:lnTo>
                <a:lnTo>
                  <a:pt x="7467" y="54157"/>
                </a:lnTo>
                <a:lnTo>
                  <a:pt x="0" y="46065"/>
                </a:lnTo>
                <a:lnTo>
                  <a:pt x="0" y="8092"/>
                </a:lnTo>
                <a:lnTo>
                  <a:pt x="7467" y="0"/>
                </a:lnTo>
                <a:lnTo>
                  <a:pt x="27380" y="0"/>
                </a:lnTo>
                <a:lnTo>
                  <a:pt x="34226" y="8092"/>
                </a:lnTo>
                <a:lnTo>
                  <a:pt x="34226" y="46065"/>
                </a:lnTo>
                <a:lnTo>
                  <a:pt x="27380" y="54157"/>
                </a:lnTo>
                <a:close/>
              </a:path>
            </a:pathLst>
          </a:custGeom>
          <a:solidFill>
            <a:srgbClr val="FFFFFF"/>
          </a:solidFill>
        </p:spPr>
        <p:txBody>
          <a:bodyPr wrap="square" lIns="0" tIns="0" rIns="0" bIns="0" rtlCol="0"/>
          <a:lstStyle/>
          <a:p>
            <a:endParaRPr/>
          </a:p>
        </p:txBody>
      </p:sp>
      <p:sp>
        <p:nvSpPr>
          <p:cNvPr id="523" name="object 523"/>
          <p:cNvSpPr/>
          <p:nvPr/>
        </p:nvSpPr>
        <p:spPr>
          <a:xfrm>
            <a:off x="10085675" y="6736546"/>
            <a:ext cx="51435" cy="121920"/>
          </a:xfrm>
          <a:custGeom>
            <a:avLst/>
            <a:gdLst/>
            <a:ahLst/>
            <a:cxnLst/>
            <a:rect l="l" t="t" r="r" b="b"/>
            <a:pathLst>
              <a:path w="51434" h="121920">
                <a:moveTo>
                  <a:pt x="51029" y="121453"/>
                </a:moveTo>
                <a:lnTo>
                  <a:pt x="0" y="121453"/>
                </a:lnTo>
                <a:lnTo>
                  <a:pt x="0" y="25522"/>
                </a:lnTo>
                <a:lnTo>
                  <a:pt x="2071" y="15494"/>
                </a:lnTo>
                <a:lnTo>
                  <a:pt x="7701" y="7392"/>
                </a:lnTo>
                <a:lnTo>
                  <a:pt x="16014" y="1974"/>
                </a:lnTo>
                <a:lnTo>
                  <a:pt x="26136" y="0"/>
                </a:lnTo>
                <a:lnTo>
                  <a:pt x="36064" y="1974"/>
                </a:lnTo>
                <a:lnTo>
                  <a:pt x="43950" y="7392"/>
                </a:lnTo>
                <a:lnTo>
                  <a:pt x="49152" y="15494"/>
                </a:lnTo>
                <a:lnTo>
                  <a:pt x="51029" y="25522"/>
                </a:lnTo>
                <a:lnTo>
                  <a:pt x="51029" y="121453"/>
                </a:lnTo>
                <a:close/>
              </a:path>
            </a:pathLst>
          </a:custGeom>
          <a:solidFill>
            <a:srgbClr val="FFFFFF"/>
          </a:solidFill>
        </p:spPr>
        <p:txBody>
          <a:bodyPr wrap="square" lIns="0" tIns="0" rIns="0" bIns="0" rtlCol="0"/>
          <a:lstStyle/>
          <a:p>
            <a:endParaRPr/>
          </a:p>
        </p:txBody>
      </p:sp>
      <p:sp>
        <p:nvSpPr>
          <p:cNvPr id="524" name="object 524"/>
          <p:cNvSpPr/>
          <p:nvPr/>
        </p:nvSpPr>
        <p:spPr>
          <a:xfrm>
            <a:off x="9481415" y="6255974"/>
            <a:ext cx="34290" cy="81915"/>
          </a:xfrm>
          <a:custGeom>
            <a:avLst/>
            <a:gdLst/>
            <a:ahLst/>
            <a:cxnLst/>
            <a:rect l="l" t="t" r="r" b="b"/>
            <a:pathLst>
              <a:path w="34290" h="81914">
                <a:moveTo>
                  <a:pt x="26759" y="81547"/>
                </a:moveTo>
                <a:lnTo>
                  <a:pt x="7467" y="81547"/>
                </a:lnTo>
                <a:lnTo>
                  <a:pt x="0" y="73455"/>
                </a:lnTo>
                <a:lnTo>
                  <a:pt x="0" y="64117"/>
                </a:lnTo>
                <a:lnTo>
                  <a:pt x="0" y="8092"/>
                </a:lnTo>
                <a:lnTo>
                  <a:pt x="7467" y="0"/>
                </a:lnTo>
                <a:lnTo>
                  <a:pt x="26759" y="0"/>
                </a:lnTo>
                <a:lnTo>
                  <a:pt x="34226" y="8092"/>
                </a:lnTo>
                <a:lnTo>
                  <a:pt x="34226" y="73455"/>
                </a:lnTo>
                <a:lnTo>
                  <a:pt x="26759" y="81547"/>
                </a:lnTo>
                <a:close/>
              </a:path>
            </a:pathLst>
          </a:custGeom>
          <a:solidFill>
            <a:srgbClr val="FFFFFF"/>
          </a:solidFill>
        </p:spPr>
        <p:txBody>
          <a:bodyPr wrap="square" lIns="0" tIns="0" rIns="0" bIns="0" rtlCol="0"/>
          <a:lstStyle/>
          <a:p>
            <a:endParaRPr/>
          </a:p>
        </p:txBody>
      </p:sp>
      <p:sp>
        <p:nvSpPr>
          <p:cNvPr id="525" name="object 525"/>
          <p:cNvSpPr/>
          <p:nvPr/>
        </p:nvSpPr>
        <p:spPr>
          <a:xfrm>
            <a:off x="9478305" y="5597989"/>
            <a:ext cx="41910" cy="80010"/>
          </a:xfrm>
          <a:custGeom>
            <a:avLst/>
            <a:gdLst/>
            <a:ahLst/>
            <a:cxnLst/>
            <a:rect l="l" t="t" r="r" b="b"/>
            <a:pathLst>
              <a:path w="41909" h="80010">
                <a:moveTo>
                  <a:pt x="21158" y="79680"/>
                </a:moveTo>
                <a:lnTo>
                  <a:pt x="12864" y="78036"/>
                </a:lnTo>
                <a:lnTo>
                  <a:pt x="6145" y="73533"/>
                </a:lnTo>
                <a:lnTo>
                  <a:pt x="1643" y="66811"/>
                </a:lnTo>
                <a:lnTo>
                  <a:pt x="0" y="58515"/>
                </a:lnTo>
                <a:lnTo>
                  <a:pt x="0" y="21165"/>
                </a:lnTo>
                <a:lnTo>
                  <a:pt x="1643" y="12868"/>
                </a:lnTo>
                <a:lnTo>
                  <a:pt x="6145" y="6147"/>
                </a:lnTo>
                <a:lnTo>
                  <a:pt x="12864" y="1643"/>
                </a:lnTo>
                <a:lnTo>
                  <a:pt x="21158" y="0"/>
                </a:lnTo>
                <a:lnTo>
                  <a:pt x="29355" y="1643"/>
                </a:lnTo>
                <a:lnTo>
                  <a:pt x="35859" y="6147"/>
                </a:lnTo>
                <a:lnTo>
                  <a:pt x="40147" y="12868"/>
                </a:lnTo>
                <a:lnTo>
                  <a:pt x="41693" y="21165"/>
                </a:lnTo>
                <a:lnTo>
                  <a:pt x="41693" y="58515"/>
                </a:lnTo>
                <a:lnTo>
                  <a:pt x="40147" y="66811"/>
                </a:lnTo>
                <a:lnTo>
                  <a:pt x="35859" y="73533"/>
                </a:lnTo>
                <a:lnTo>
                  <a:pt x="29355" y="78036"/>
                </a:lnTo>
                <a:lnTo>
                  <a:pt x="21158" y="79680"/>
                </a:lnTo>
                <a:close/>
              </a:path>
            </a:pathLst>
          </a:custGeom>
          <a:solidFill>
            <a:srgbClr val="FFFFFF"/>
          </a:solidFill>
        </p:spPr>
        <p:txBody>
          <a:bodyPr wrap="square" lIns="0" tIns="0" rIns="0" bIns="0" rtlCol="0"/>
          <a:lstStyle/>
          <a:p>
            <a:endParaRPr/>
          </a:p>
        </p:txBody>
      </p:sp>
      <p:sp>
        <p:nvSpPr>
          <p:cNvPr id="526" name="object 526"/>
          <p:cNvSpPr/>
          <p:nvPr/>
        </p:nvSpPr>
        <p:spPr>
          <a:xfrm>
            <a:off x="9940680" y="6383585"/>
            <a:ext cx="34925" cy="67310"/>
          </a:xfrm>
          <a:custGeom>
            <a:avLst/>
            <a:gdLst/>
            <a:ahLst/>
            <a:cxnLst/>
            <a:rect l="l" t="t" r="r" b="b"/>
            <a:pathLst>
              <a:path w="34925" h="67310">
                <a:moveTo>
                  <a:pt x="27381" y="67230"/>
                </a:moveTo>
                <a:lnTo>
                  <a:pt x="8089" y="67230"/>
                </a:lnTo>
                <a:lnTo>
                  <a:pt x="0" y="59760"/>
                </a:lnTo>
                <a:lnTo>
                  <a:pt x="0" y="49800"/>
                </a:lnTo>
                <a:lnTo>
                  <a:pt x="0" y="8092"/>
                </a:lnTo>
                <a:lnTo>
                  <a:pt x="8089" y="0"/>
                </a:lnTo>
                <a:lnTo>
                  <a:pt x="27381" y="0"/>
                </a:lnTo>
                <a:lnTo>
                  <a:pt x="34849" y="8092"/>
                </a:lnTo>
                <a:lnTo>
                  <a:pt x="34849" y="59760"/>
                </a:lnTo>
                <a:lnTo>
                  <a:pt x="27381" y="67230"/>
                </a:lnTo>
                <a:close/>
              </a:path>
            </a:pathLst>
          </a:custGeom>
          <a:solidFill>
            <a:srgbClr val="FFFFFF"/>
          </a:solidFill>
        </p:spPr>
        <p:txBody>
          <a:bodyPr wrap="square" lIns="0" tIns="0" rIns="0" bIns="0" rtlCol="0"/>
          <a:lstStyle/>
          <a:p>
            <a:endParaRPr/>
          </a:p>
        </p:txBody>
      </p:sp>
      <p:sp>
        <p:nvSpPr>
          <p:cNvPr id="527" name="object 527"/>
          <p:cNvSpPr/>
          <p:nvPr/>
        </p:nvSpPr>
        <p:spPr>
          <a:xfrm>
            <a:off x="9936946" y="6506217"/>
            <a:ext cx="42545" cy="100330"/>
          </a:xfrm>
          <a:custGeom>
            <a:avLst/>
            <a:gdLst/>
            <a:ahLst/>
            <a:cxnLst/>
            <a:rect l="l" t="t" r="r" b="b"/>
            <a:pathLst>
              <a:path w="42545" h="100329">
                <a:moveTo>
                  <a:pt x="21780" y="100222"/>
                </a:moveTo>
                <a:lnTo>
                  <a:pt x="13389" y="98491"/>
                </a:lnTo>
                <a:lnTo>
                  <a:pt x="6456" y="93842"/>
                </a:lnTo>
                <a:lnTo>
                  <a:pt x="1740" y="87091"/>
                </a:lnTo>
                <a:lnTo>
                  <a:pt x="0" y="79057"/>
                </a:lnTo>
                <a:lnTo>
                  <a:pt x="0" y="21165"/>
                </a:lnTo>
                <a:lnTo>
                  <a:pt x="1740" y="12868"/>
                </a:lnTo>
                <a:lnTo>
                  <a:pt x="6456" y="6147"/>
                </a:lnTo>
                <a:lnTo>
                  <a:pt x="13389" y="1643"/>
                </a:lnTo>
                <a:lnTo>
                  <a:pt x="21780" y="0"/>
                </a:lnTo>
                <a:lnTo>
                  <a:pt x="29977" y="1643"/>
                </a:lnTo>
                <a:lnTo>
                  <a:pt x="36483" y="6147"/>
                </a:lnTo>
                <a:lnTo>
                  <a:pt x="40771" y="12868"/>
                </a:lnTo>
                <a:lnTo>
                  <a:pt x="42317" y="21165"/>
                </a:lnTo>
                <a:lnTo>
                  <a:pt x="42317" y="79057"/>
                </a:lnTo>
                <a:lnTo>
                  <a:pt x="40771" y="87091"/>
                </a:lnTo>
                <a:lnTo>
                  <a:pt x="36483" y="93842"/>
                </a:lnTo>
                <a:lnTo>
                  <a:pt x="29977" y="98491"/>
                </a:lnTo>
                <a:lnTo>
                  <a:pt x="21780" y="100222"/>
                </a:lnTo>
                <a:close/>
              </a:path>
            </a:pathLst>
          </a:custGeom>
          <a:solidFill>
            <a:srgbClr val="FFFFFF"/>
          </a:solidFill>
        </p:spPr>
        <p:txBody>
          <a:bodyPr wrap="square" lIns="0" tIns="0" rIns="0" bIns="0" rtlCol="0"/>
          <a:lstStyle/>
          <a:p>
            <a:endParaRPr/>
          </a:p>
        </p:txBody>
      </p:sp>
      <p:sp>
        <p:nvSpPr>
          <p:cNvPr id="528" name="object 528"/>
          <p:cNvSpPr/>
          <p:nvPr/>
        </p:nvSpPr>
        <p:spPr>
          <a:xfrm>
            <a:off x="9941303" y="6272157"/>
            <a:ext cx="34925" cy="67310"/>
          </a:xfrm>
          <a:custGeom>
            <a:avLst/>
            <a:gdLst/>
            <a:ahLst/>
            <a:cxnLst/>
            <a:rect l="l" t="t" r="r" b="b"/>
            <a:pathLst>
              <a:path w="34925" h="67310">
                <a:moveTo>
                  <a:pt x="26759" y="67230"/>
                </a:moveTo>
                <a:lnTo>
                  <a:pt x="17424" y="67230"/>
                </a:lnTo>
                <a:lnTo>
                  <a:pt x="7467" y="67230"/>
                </a:lnTo>
                <a:lnTo>
                  <a:pt x="0" y="59760"/>
                </a:lnTo>
                <a:lnTo>
                  <a:pt x="0" y="8092"/>
                </a:lnTo>
                <a:lnTo>
                  <a:pt x="7467" y="0"/>
                </a:lnTo>
                <a:lnTo>
                  <a:pt x="26759" y="0"/>
                </a:lnTo>
                <a:lnTo>
                  <a:pt x="34849" y="8092"/>
                </a:lnTo>
                <a:lnTo>
                  <a:pt x="34849" y="59760"/>
                </a:lnTo>
                <a:lnTo>
                  <a:pt x="26759" y="67230"/>
                </a:lnTo>
                <a:close/>
              </a:path>
            </a:pathLst>
          </a:custGeom>
          <a:solidFill>
            <a:srgbClr val="FFFFFF"/>
          </a:solidFill>
        </p:spPr>
        <p:txBody>
          <a:bodyPr wrap="square" lIns="0" tIns="0" rIns="0" bIns="0" rtlCol="0"/>
          <a:lstStyle/>
          <a:p>
            <a:endParaRPr/>
          </a:p>
        </p:txBody>
      </p:sp>
      <p:sp>
        <p:nvSpPr>
          <p:cNvPr id="529" name="object 529"/>
          <p:cNvSpPr/>
          <p:nvPr/>
        </p:nvSpPr>
        <p:spPr>
          <a:xfrm>
            <a:off x="9937570" y="6117153"/>
            <a:ext cx="42545" cy="99695"/>
          </a:xfrm>
          <a:custGeom>
            <a:avLst/>
            <a:gdLst/>
            <a:ahLst/>
            <a:cxnLst/>
            <a:rect l="l" t="t" r="r" b="b"/>
            <a:pathLst>
              <a:path w="42545" h="99695">
                <a:moveTo>
                  <a:pt x="20536" y="99600"/>
                </a:moveTo>
                <a:lnTo>
                  <a:pt x="12601" y="97956"/>
                </a:lnTo>
                <a:lnTo>
                  <a:pt x="6067" y="93453"/>
                </a:lnTo>
                <a:lnTo>
                  <a:pt x="1633" y="86732"/>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732"/>
                </a:lnTo>
                <a:lnTo>
                  <a:pt x="35860" y="93453"/>
                </a:lnTo>
                <a:lnTo>
                  <a:pt x="28927" y="97956"/>
                </a:lnTo>
                <a:lnTo>
                  <a:pt x="20536" y="99600"/>
                </a:lnTo>
                <a:close/>
              </a:path>
            </a:pathLst>
          </a:custGeom>
          <a:solidFill>
            <a:srgbClr val="FFFFFF"/>
          </a:solidFill>
        </p:spPr>
        <p:txBody>
          <a:bodyPr wrap="square" lIns="0" tIns="0" rIns="0" bIns="0" rtlCol="0"/>
          <a:lstStyle/>
          <a:p>
            <a:endParaRPr/>
          </a:p>
        </p:txBody>
      </p:sp>
      <p:sp>
        <p:nvSpPr>
          <p:cNvPr id="530" name="object 530"/>
          <p:cNvSpPr/>
          <p:nvPr/>
        </p:nvSpPr>
        <p:spPr>
          <a:xfrm>
            <a:off x="9941304" y="5367038"/>
            <a:ext cx="34925" cy="67310"/>
          </a:xfrm>
          <a:custGeom>
            <a:avLst/>
            <a:gdLst/>
            <a:ahLst/>
            <a:cxnLst/>
            <a:rect l="l" t="t" r="r" b="b"/>
            <a:pathLst>
              <a:path w="34925" h="67310">
                <a:moveTo>
                  <a:pt x="26759" y="67230"/>
                </a:moveTo>
                <a:lnTo>
                  <a:pt x="17424" y="67230"/>
                </a:lnTo>
                <a:lnTo>
                  <a:pt x="7467" y="67230"/>
                </a:lnTo>
                <a:lnTo>
                  <a:pt x="0" y="59760"/>
                </a:lnTo>
                <a:lnTo>
                  <a:pt x="0" y="7470"/>
                </a:lnTo>
                <a:lnTo>
                  <a:pt x="7467" y="0"/>
                </a:lnTo>
                <a:lnTo>
                  <a:pt x="26759" y="0"/>
                </a:lnTo>
                <a:lnTo>
                  <a:pt x="34849" y="7470"/>
                </a:lnTo>
                <a:lnTo>
                  <a:pt x="34849" y="59760"/>
                </a:lnTo>
                <a:lnTo>
                  <a:pt x="26759" y="67230"/>
                </a:lnTo>
                <a:close/>
              </a:path>
            </a:pathLst>
          </a:custGeom>
          <a:solidFill>
            <a:srgbClr val="FFFFFF"/>
          </a:solidFill>
        </p:spPr>
        <p:txBody>
          <a:bodyPr wrap="square" lIns="0" tIns="0" rIns="0" bIns="0" rtlCol="0"/>
          <a:lstStyle/>
          <a:p>
            <a:endParaRPr/>
          </a:p>
        </p:txBody>
      </p:sp>
      <p:sp>
        <p:nvSpPr>
          <p:cNvPr id="531" name="object 531"/>
          <p:cNvSpPr/>
          <p:nvPr/>
        </p:nvSpPr>
        <p:spPr>
          <a:xfrm>
            <a:off x="9933216" y="5634713"/>
            <a:ext cx="51435" cy="437515"/>
          </a:xfrm>
          <a:custGeom>
            <a:avLst/>
            <a:gdLst/>
            <a:ahLst/>
            <a:cxnLst/>
            <a:rect l="l" t="t" r="r" b="b"/>
            <a:pathLst>
              <a:path w="51434" h="437514">
                <a:moveTo>
                  <a:pt x="25514" y="436996"/>
                </a:moveTo>
                <a:lnTo>
                  <a:pt x="15489" y="434924"/>
                </a:lnTo>
                <a:lnTo>
                  <a:pt x="7389" y="429292"/>
                </a:lnTo>
                <a:lnTo>
                  <a:pt x="1973" y="420976"/>
                </a:lnTo>
                <a:lnTo>
                  <a:pt x="0" y="410851"/>
                </a:lnTo>
                <a:lnTo>
                  <a:pt x="0" y="26145"/>
                </a:lnTo>
                <a:lnTo>
                  <a:pt x="1973" y="16019"/>
                </a:lnTo>
                <a:lnTo>
                  <a:pt x="7389" y="7703"/>
                </a:lnTo>
                <a:lnTo>
                  <a:pt x="15489" y="2071"/>
                </a:lnTo>
                <a:lnTo>
                  <a:pt x="25514" y="0"/>
                </a:lnTo>
                <a:lnTo>
                  <a:pt x="35277" y="2071"/>
                </a:lnTo>
                <a:lnTo>
                  <a:pt x="43405" y="7703"/>
                </a:lnTo>
                <a:lnTo>
                  <a:pt x="48967" y="16019"/>
                </a:lnTo>
                <a:lnTo>
                  <a:pt x="51029" y="26145"/>
                </a:lnTo>
                <a:lnTo>
                  <a:pt x="51029" y="410851"/>
                </a:lnTo>
                <a:lnTo>
                  <a:pt x="48967" y="420976"/>
                </a:lnTo>
                <a:lnTo>
                  <a:pt x="43405" y="429292"/>
                </a:lnTo>
                <a:lnTo>
                  <a:pt x="35277" y="434924"/>
                </a:lnTo>
                <a:lnTo>
                  <a:pt x="25514" y="436996"/>
                </a:lnTo>
                <a:close/>
              </a:path>
            </a:pathLst>
          </a:custGeom>
          <a:solidFill>
            <a:srgbClr val="FFFFFF"/>
          </a:solidFill>
        </p:spPr>
        <p:txBody>
          <a:bodyPr wrap="square" lIns="0" tIns="0" rIns="0" bIns="0" rtlCol="0"/>
          <a:lstStyle/>
          <a:p>
            <a:endParaRPr/>
          </a:p>
        </p:txBody>
      </p:sp>
      <p:sp>
        <p:nvSpPr>
          <p:cNvPr id="532" name="object 532"/>
          <p:cNvSpPr/>
          <p:nvPr/>
        </p:nvSpPr>
        <p:spPr>
          <a:xfrm>
            <a:off x="9932594" y="6651880"/>
            <a:ext cx="51435" cy="206375"/>
          </a:xfrm>
          <a:custGeom>
            <a:avLst/>
            <a:gdLst/>
            <a:ahLst/>
            <a:cxnLst/>
            <a:rect l="l" t="t" r="r" b="b"/>
            <a:pathLst>
              <a:path w="51434" h="206375">
                <a:moveTo>
                  <a:pt x="51029" y="206119"/>
                </a:moveTo>
                <a:lnTo>
                  <a:pt x="0" y="206119"/>
                </a:lnTo>
                <a:lnTo>
                  <a:pt x="0" y="25522"/>
                </a:lnTo>
                <a:lnTo>
                  <a:pt x="2071" y="15494"/>
                </a:lnTo>
                <a:lnTo>
                  <a:pt x="7701" y="7392"/>
                </a:lnTo>
                <a:lnTo>
                  <a:pt x="16014" y="1974"/>
                </a:lnTo>
                <a:lnTo>
                  <a:pt x="26136" y="0"/>
                </a:lnTo>
                <a:lnTo>
                  <a:pt x="35802" y="1974"/>
                </a:lnTo>
                <a:lnTo>
                  <a:pt x="43717" y="7392"/>
                </a:lnTo>
                <a:lnTo>
                  <a:pt x="49065" y="15494"/>
                </a:lnTo>
                <a:lnTo>
                  <a:pt x="51029" y="25522"/>
                </a:lnTo>
                <a:lnTo>
                  <a:pt x="51029" y="206119"/>
                </a:lnTo>
                <a:close/>
              </a:path>
            </a:pathLst>
          </a:custGeom>
          <a:solidFill>
            <a:srgbClr val="FFFFFF"/>
          </a:solidFill>
        </p:spPr>
        <p:txBody>
          <a:bodyPr wrap="square" lIns="0" tIns="0" rIns="0" bIns="0" rtlCol="0"/>
          <a:lstStyle/>
          <a:p>
            <a:endParaRPr/>
          </a:p>
        </p:txBody>
      </p:sp>
      <p:sp>
        <p:nvSpPr>
          <p:cNvPr id="533" name="object 533"/>
          <p:cNvSpPr/>
          <p:nvPr/>
        </p:nvSpPr>
        <p:spPr>
          <a:xfrm>
            <a:off x="9937573" y="5489669"/>
            <a:ext cx="42545" cy="100330"/>
          </a:xfrm>
          <a:custGeom>
            <a:avLst/>
            <a:gdLst/>
            <a:ahLst/>
            <a:cxnLst/>
            <a:rect l="l" t="t" r="r" b="b"/>
            <a:pathLst>
              <a:path w="42545" h="100329">
                <a:moveTo>
                  <a:pt x="20536" y="100222"/>
                </a:moveTo>
                <a:lnTo>
                  <a:pt x="12601" y="98481"/>
                </a:lnTo>
                <a:lnTo>
                  <a:pt x="6067" y="93764"/>
                </a:lnTo>
                <a:lnTo>
                  <a:pt x="1633" y="86829"/>
                </a:lnTo>
                <a:lnTo>
                  <a:pt x="0" y="78435"/>
                </a:lnTo>
                <a:lnTo>
                  <a:pt x="0" y="21165"/>
                </a:lnTo>
                <a:lnTo>
                  <a:pt x="1633" y="12868"/>
                </a:lnTo>
                <a:lnTo>
                  <a:pt x="6067" y="6147"/>
                </a:lnTo>
                <a:lnTo>
                  <a:pt x="12601" y="1643"/>
                </a:lnTo>
                <a:lnTo>
                  <a:pt x="20536" y="0"/>
                </a:lnTo>
                <a:lnTo>
                  <a:pt x="28927" y="1643"/>
                </a:lnTo>
                <a:lnTo>
                  <a:pt x="35860" y="6147"/>
                </a:lnTo>
                <a:lnTo>
                  <a:pt x="40576" y="12868"/>
                </a:lnTo>
                <a:lnTo>
                  <a:pt x="42317" y="21165"/>
                </a:lnTo>
                <a:lnTo>
                  <a:pt x="42317" y="78435"/>
                </a:lnTo>
                <a:lnTo>
                  <a:pt x="40576" y="86829"/>
                </a:lnTo>
                <a:lnTo>
                  <a:pt x="35860" y="93764"/>
                </a:lnTo>
                <a:lnTo>
                  <a:pt x="28927" y="98481"/>
                </a:lnTo>
                <a:lnTo>
                  <a:pt x="20536" y="100222"/>
                </a:lnTo>
                <a:close/>
              </a:path>
            </a:pathLst>
          </a:custGeom>
          <a:solidFill>
            <a:srgbClr val="FFFFFF"/>
          </a:solidFill>
        </p:spPr>
        <p:txBody>
          <a:bodyPr wrap="square" lIns="0" tIns="0" rIns="0" bIns="0" rtlCol="0"/>
          <a:lstStyle/>
          <a:p>
            <a:endParaRPr/>
          </a:p>
        </p:txBody>
      </p:sp>
      <p:sp>
        <p:nvSpPr>
          <p:cNvPr id="534" name="object 534"/>
          <p:cNvSpPr/>
          <p:nvPr/>
        </p:nvSpPr>
        <p:spPr>
          <a:xfrm>
            <a:off x="9783864" y="6397899"/>
            <a:ext cx="42545" cy="120650"/>
          </a:xfrm>
          <a:custGeom>
            <a:avLst/>
            <a:gdLst/>
            <a:ahLst/>
            <a:cxnLst/>
            <a:rect l="l" t="t" r="r" b="b"/>
            <a:pathLst>
              <a:path w="42545" h="120650">
                <a:moveTo>
                  <a:pt x="21157" y="120142"/>
                </a:moveTo>
                <a:lnTo>
                  <a:pt x="12863" y="118499"/>
                </a:lnTo>
                <a:lnTo>
                  <a:pt x="6144" y="113995"/>
                </a:lnTo>
                <a:lnTo>
                  <a:pt x="1643" y="107274"/>
                </a:lnTo>
                <a:lnTo>
                  <a:pt x="0" y="98977"/>
                </a:lnTo>
                <a:lnTo>
                  <a:pt x="0" y="21787"/>
                </a:lnTo>
                <a:lnTo>
                  <a:pt x="1643" y="13393"/>
                </a:lnTo>
                <a:lnTo>
                  <a:pt x="6144" y="6458"/>
                </a:lnTo>
                <a:lnTo>
                  <a:pt x="12863" y="1741"/>
                </a:lnTo>
                <a:lnTo>
                  <a:pt x="21157" y="0"/>
                </a:lnTo>
                <a:lnTo>
                  <a:pt x="29452" y="1741"/>
                </a:lnTo>
                <a:lnTo>
                  <a:pt x="36171" y="6458"/>
                </a:lnTo>
                <a:lnTo>
                  <a:pt x="40673" y="13393"/>
                </a:lnTo>
                <a:lnTo>
                  <a:pt x="42316" y="21787"/>
                </a:lnTo>
                <a:lnTo>
                  <a:pt x="42316" y="98977"/>
                </a:lnTo>
                <a:lnTo>
                  <a:pt x="40673" y="107274"/>
                </a:lnTo>
                <a:lnTo>
                  <a:pt x="36171" y="113995"/>
                </a:lnTo>
                <a:lnTo>
                  <a:pt x="29452" y="118499"/>
                </a:lnTo>
                <a:lnTo>
                  <a:pt x="21157" y="120142"/>
                </a:lnTo>
                <a:close/>
              </a:path>
            </a:pathLst>
          </a:custGeom>
          <a:solidFill>
            <a:srgbClr val="FFFFFF"/>
          </a:solidFill>
        </p:spPr>
        <p:txBody>
          <a:bodyPr wrap="square" lIns="0" tIns="0" rIns="0" bIns="0" rtlCol="0"/>
          <a:lstStyle/>
          <a:p>
            <a:endParaRPr/>
          </a:p>
        </p:txBody>
      </p:sp>
      <p:sp>
        <p:nvSpPr>
          <p:cNvPr id="535" name="object 535"/>
          <p:cNvSpPr/>
          <p:nvPr/>
        </p:nvSpPr>
        <p:spPr>
          <a:xfrm>
            <a:off x="9779509" y="6566596"/>
            <a:ext cx="51435" cy="291465"/>
          </a:xfrm>
          <a:custGeom>
            <a:avLst/>
            <a:gdLst/>
            <a:ahLst/>
            <a:cxnLst/>
            <a:rect l="l" t="t" r="r" b="b"/>
            <a:pathLst>
              <a:path w="51434" h="291465">
                <a:moveTo>
                  <a:pt x="51028" y="291403"/>
                </a:moveTo>
                <a:lnTo>
                  <a:pt x="0" y="291403"/>
                </a:lnTo>
                <a:lnTo>
                  <a:pt x="0" y="26145"/>
                </a:lnTo>
                <a:lnTo>
                  <a:pt x="1973" y="16019"/>
                </a:lnTo>
                <a:lnTo>
                  <a:pt x="7389" y="7703"/>
                </a:lnTo>
                <a:lnTo>
                  <a:pt x="15489" y="2071"/>
                </a:lnTo>
                <a:lnTo>
                  <a:pt x="25513" y="0"/>
                </a:lnTo>
                <a:lnTo>
                  <a:pt x="35538" y="2071"/>
                </a:lnTo>
                <a:lnTo>
                  <a:pt x="43638" y="7703"/>
                </a:lnTo>
                <a:lnTo>
                  <a:pt x="49054" y="16019"/>
                </a:lnTo>
                <a:lnTo>
                  <a:pt x="51028" y="26145"/>
                </a:lnTo>
                <a:lnTo>
                  <a:pt x="51028" y="291403"/>
                </a:lnTo>
                <a:close/>
              </a:path>
            </a:pathLst>
          </a:custGeom>
          <a:solidFill>
            <a:srgbClr val="FFFFFF"/>
          </a:solidFill>
        </p:spPr>
        <p:txBody>
          <a:bodyPr wrap="square" lIns="0" tIns="0" rIns="0" bIns="0" rtlCol="0"/>
          <a:lstStyle/>
          <a:p>
            <a:endParaRPr/>
          </a:p>
        </p:txBody>
      </p:sp>
      <p:sp>
        <p:nvSpPr>
          <p:cNvPr id="536" name="object 536"/>
          <p:cNvSpPr/>
          <p:nvPr/>
        </p:nvSpPr>
        <p:spPr>
          <a:xfrm>
            <a:off x="9788222" y="5494647"/>
            <a:ext cx="34925" cy="53975"/>
          </a:xfrm>
          <a:custGeom>
            <a:avLst/>
            <a:gdLst/>
            <a:ahLst/>
            <a:cxnLst/>
            <a:rect l="l" t="t" r="r" b="b"/>
            <a:pathLst>
              <a:path w="34925" h="53975">
                <a:moveTo>
                  <a:pt x="26758" y="53535"/>
                </a:moveTo>
                <a:lnTo>
                  <a:pt x="16801" y="53535"/>
                </a:lnTo>
                <a:lnTo>
                  <a:pt x="6844" y="53535"/>
                </a:lnTo>
                <a:lnTo>
                  <a:pt x="0" y="45442"/>
                </a:lnTo>
                <a:lnTo>
                  <a:pt x="0" y="7470"/>
                </a:lnTo>
                <a:lnTo>
                  <a:pt x="6844" y="0"/>
                </a:lnTo>
                <a:lnTo>
                  <a:pt x="26758" y="0"/>
                </a:lnTo>
                <a:lnTo>
                  <a:pt x="34848" y="7470"/>
                </a:lnTo>
                <a:lnTo>
                  <a:pt x="34848" y="45442"/>
                </a:lnTo>
                <a:lnTo>
                  <a:pt x="26758" y="53535"/>
                </a:lnTo>
                <a:close/>
              </a:path>
            </a:pathLst>
          </a:custGeom>
          <a:solidFill>
            <a:srgbClr val="FFFFFF"/>
          </a:solidFill>
        </p:spPr>
        <p:txBody>
          <a:bodyPr wrap="square" lIns="0" tIns="0" rIns="0" bIns="0" rtlCol="0"/>
          <a:lstStyle/>
          <a:p>
            <a:endParaRPr/>
          </a:p>
        </p:txBody>
      </p:sp>
      <p:sp>
        <p:nvSpPr>
          <p:cNvPr id="537" name="object 537"/>
          <p:cNvSpPr/>
          <p:nvPr/>
        </p:nvSpPr>
        <p:spPr>
          <a:xfrm>
            <a:off x="9788223" y="6158233"/>
            <a:ext cx="34925" cy="54610"/>
          </a:xfrm>
          <a:custGeom>
            <a:avLst/>
            <a:gdLst/>
            <a:ahLst/>
            <a:cxnLst/>
            <a:rect l="l" t="t" r="r" b="b"/>
            <a:pathLst>
              <a:path w="34925" h="54610">
                <a:moveTo>
                  <a:pt x="16801" y="54157"/>
                </a:moveTo>
                <a:lnTo>
                  <a:pt x="6844" y="54157"/>
                </a:lnTo>
                <a:lnTo>
                  <a:pt x="0" y="46065"/>
                </a:lnTo>
                <a:lnTo>
                  <a:pt x="0" y="8092"/>
                </a:lnTo>
                <a:lnTo>
                  <a:pt x="6844" y="0"/>
                </a:lnTo>
                <a:lnTo>
                  <a:pt x="16801" y="0"/>
                </a:lnTo>
                <a:lnTo>
                  <a:pt x="23822" y="1420"/>
                </a:lnTo>
                <a:lnTo>
                  <a:pt x="29558" y="5291"/>
                </a:lnTo>
                <a:lnTo>
                  <a:pt x="33428" y="11029"/>
                </a:lnTo>
                <a:lnTo>
                  <a:pt x="34848" y="18052"/>
                </a:lnTo>
                <a:lnTo>
                  <a:pt x="34848" y="36105"/>
                </a:lnTo>
                <a:lnTo>
                  <a:pt x="33428" y="43127"/>
                </a:lnTo>
                <a:lnTo>
                  <a:pt x="29558" y="48866"/>
                </a:lnTo>
                <a:lnTo>
                  <a:pt x="23822" y="52737"/>
                </a:lnTo>
                <a:lnTo>
                  <a:pt x="16801" y="54157"/>
                </a:lnTo>
                <a:close/>
              </a:path>
            </a:pathLst>
          </a:custGeom>
          <a:solidFill>
            <a:srgbClr val="FFFFFF"/>
          </a:solidFill>
        </p:spPr>
        <p:txBody>
          <a:bodyPr wrap="square" lIns="0" tIns="0" rIns="0" bIns="0" rtlCol="0"/>
          <a:lstStyle/>
          <a:p>
            <a:endParaRPr/>
          </a:p>
        </p:txBody>
      </p:sp>
      <p:sp>
        <p:nvSpPr>
          <p:cNvPr id="538" name="object 538"/>
          <p:cNvSpPr/>
          <p:nvPr/>
        </p:nvSpPr>
        <p:spPr>
          <a:xfrm>
            <a:off x="9784490" y="6028752"/>
            <a:ext cx="41910" cy="80645"/>
          </a:xfrm>
          <a:custGeom>
            <a:avLst/>
            <a:gdLst/>
            <a:ahLst/>
            <a:cxnLst/>
            <a:rect l="l" t="t" r="r" b="b"/>
            <a:pathLst>
              <a:path w="41909" h="80645">
                <a:moveTo>
                  <a:pt x="20535" y="80302"/>
                </a:moveTo>
                <a:lnTo>
                  <a:pt x="12338" y="78561"/>
                </a:lnTo>
                <a:lnTo>
                  <a:pt x="5833" y="73844"/>
                </a:lnTo>
                <a:lnTo>
                  <a:pt x="1545" y="66909"/>
                </a:lnTo>
                <a:lnTo>
                  <a:pt x="0" y="58515"/>
                </a:lnTo>
                <a:lnTo>
                  <a:pt x="0" y="21165"/>
                </a:lnTo>
                <a:lnTo>
                  <a:pt x="1545" y="12868"/>
                </a:lnTo>
                <a:lnTo>
                  <a:pt x="5833" y="6147"/>
                </a:lnTo>
                <a:lnTo>
                  <a:pt x="12338" y="1643"/>
                </a:lnTo>
                <a:lnTo>
                  <a:pt x="20535" y="0"/>
                </a:lnTo>
                <a:lnTo>
                  <a:pt x="28829" y="1643"/>
                </a:lnTo>
                <a:lnTo>
                  <a:pt x="35548" y="6147"/>
                </a:lnTo>
                <a:lnTo>
                  <a:pt x="40050" y="12868"/>
                </a:lnTo>
                <a:lnTo>
                  <a:pt x="41693" y="21165"/>
                </a:lnTo>
                <a:lnTo>
                  <a:pt x="41693" y="58515"/>
                </a:lnTo>
                <a:lnTo>
                  <a:pt x="40050" y="66909"/>
                </a:lnTo>
                <a:lnTo>
                  <a:pt x="35548" y="73844"/>
                </a:lnTo>
                <a:lnTo>
                  <a:pt x="28829" y="78561"/>
                </a:lnTo>
                <a:lnTo>
                  <a:pt x="20535" y="80302"/>
                </a:lnTo>
                <a:close/>
              </a:path>
            </a:pathLst>
          </a:custGeom>
          <a:solidFill>
            <a:srgbClr val="FFFFFF"/>
          </a:solidFill>
        </p:spPr>
        <p:txBody>
          <a:bodyPr wrap="square" lIns="0" tIns="0" rIns="0" bIns="0" rtlCol="0"/>
          <a:lstStyle/>
          <a:p>
            <a:endParaRPr/>
          </a:p>
        </p:txBody>
      </p:sp>
      <p:sp>
        <p:nvSpPr>
          <p:cNvPr id="539" name="object 539"/>
          <p:cNvSpPr/>
          <p:nvPr/>
        </p:nvSpPr>
        <p:spPr>
          <a:xfrm>
            <a:off x="10554286" y="5367032"/>
            <a:ext cx="34290" cy="67310"/>
          </a:xfrm>
          <a:custGeom>
            <a:avLst/>
            <a:gdLst/>
            <a:ahLst/>
            <a:cxnLst/>
            <a:rect l="l" t="t" r="r" b="b"/>
            <a:pathLst>
              <a:path w="34290" h="67310">
                <a:moveTo>
                  <a:pt x="27381" y="67230"/>
                </a:moveTo>
                <a:lnTo>
                  <a:pt x="8089" y="67230"/>
                </a:lnTo>
                <a:lnTo>
                  <a:pt x="0" y="59760"/>
                </a:lnTo>
                <a:lnTo>
                  <a:pt x="0" y="7470"/>
                </a:lnTo>
                <a:lnTo>
                  <a:pt x="8089" y="0"/>
                </a:lnTo>
                <a:lnTo>
                  <a:pt x="17424" y="0"/>
                </a:lnTo>
                <a:lnTo>
                  <a:pt x="27381" y="0"/>
                </a:lnTo>
                <a:lnTo>
                  <a:pt x="34226" y="7470"/>
                </a:lnTo>
                <a:lnTo>
                  <a:pt x="34226" y="59760"/>
                </a:lnTo>
                <a:lnTo>
                  <a:pt x="27381" y="67230"/>
                </a:lnTo>
                <a:close/>
              </a:path>
            </a:pathLst>
          </a:custGeom>
          <a:solidFill>
            <a:srgbClr val="FFFFFF"/>
          </a:solidFill>
        </p:spPr>
        <p:txBody>
          <a:bodyPr wrap="square" lIns="0" tIns="0" rIns="0" bIns="0" rtlCol="0"/>
          <a:lstStyle/>
          <a:p>
            <a:endParaRPr/>
          </a:p>
        </p:txBody>
      </p:sp>
      <p:sp>
        <p:nvSpPr>
          <p:cNvPr id="540" name="object 540"/>
          <p:cNvSpPr/>
          <p:nvPr/>
        </p:nvSpPr>
        <p:spPr>
          <a:xfrm>
            <a:off x="9780130" y="5597981"/>
            <a:ext cx="51435" cy="389255"/>
          </a:xfrm>
          <a:custGeom>
            <a:avLst/>
            <a:gdLst/>
            <a:ahLst/>
            <a:cxnLst/>
            <a:rect l="l" t="t" r="r" b="b"/>
            <a:pathLst>
              <a:path w="51434" h="389254">
                <a:moveTo>
                  <a:pt x="46050" y="21170"/>
                </a:moveTo>
                <a:lnTo>
                  <a:pt x="44411" y="12877"/>
                </a:lnTo>
                <a:lnTo>
                  <a:pt x="39903" y="6146"/>
                </a:lnTo>
                <a:lnTo>
                  <a:pt x="33185" y="1651"/>
                </a:lnTo>
                <a:lnTo>
                  <a:pt x="24892" y="0"/>
                </a:lnTo>
                <a:lnTo>
                  <a:pt x="16687" y="1651"/>
                </a:lnTo>
                <a:lnTo>
                  <a:pt x="10185" y="6146"/>
                </a:lnTo>
                <a:lnTo>
                  <a:pt x="5905" y="12877"/>
                </a:lnTo>
                <a:lnTo>
                  <a:pt x="4356" y="21170"/>
                </a:lnTo>
                <a:lnTo>
                  <a:pt x="4356" y="58521"/>
                </a:lnTo>
                <a:lnTo>
                  <a:pt x="5905" y="66814"/>
                </a:lnTo>
                <a:lnTo>
                  <a:pt x="10185" y="73533"/>
                </a:lnTo>
                <a:lnTo>
                  <a:pt x="16687" y="78041"/>
                </a:lnTo>
                <a:lnTo>
                  <a:pt x="24892" y="79679"/>
                </a:lnTo>
                <a:lnTo>
                  <a:pt x="33185" y="78041"/>
                </a:lnTo>
                <a:lnTo>
                  <a:pt x="39903" y="73533"/>
                </a:lnTo>
                <a:lnTo>
                  <a:pt x="44411" y="66814"/>
                </a:lnTo>
                <a:lnTo>
                  <a:pt x="46050" y="58521"/>
                </a:lnTo>
                <a:lnTo>
                  <a:pt x="46050" y="21170"/>
                </a:lnTo>
                <a:close/>
              </a:path>
              <a:path w="51434" h="389254">
                <a:moveTo>
                  <a:pt x="51028" y="147535"/>
                </a:moveTo>
                <a:lnTo>
                  <a:pt x="48958" y="137502"/>
                </a:lnTo>
                <a:lnTo>
                  <a:pt x="43332" y="129400"/>
                </a:lnTo>
                <a:lnTo>
                  <a:pt x="35013" y="123990"/>
                </a:lnTo>
                <a:lnTo>
                  <a:pt x="24892" y="122008"/>
                </a:lnTo>
                <a:lnTo>
                  <a:pt x="14960" y="123990"/>
                </a:lnTo>
                <a:lnTo>
                  <a:pt x="7073" y="129400"/>
                </a:lnTo>
                <a:lnTo>
                  <a:pt x="1879" y="137502"/>
                </a:lnTo>
                <a:lnTo>
                  <a:pt x="0" y="147535"/>
                </a:lnTo>
                <a:lnTo>
                  <a:pt x="0" y="362927"/>
                </a:lnTo>
                <a:lnTo>
                  <a:pt x="1879" y="373049"/>
                </a:lnTo>
                <a:lnTo>
                  <a:pt x="7073" y="381368"/>
                </a:lnTo>
                <a:lnTo>
                  <a:pt x="14960" y="386994"/>
                </a:lnTo>
                <a:lnTo>
                  <a:pt x="24892" y="389064"/>
                </a:lnTo>
                <a:lnTo>
                  <a:pt x="35013" y="386994"/>
                </a:lnTo>
                <a:lnTo>
                  <a:pt x="43332" y="381368"/>
                </a:lnTo>
                <a:lnTo>
                  <a:pt x="48958" y="373049"/>
                </a:lnTo>
                <a:lnTo>
                  <a:pt x="51028" y="362927"/>
                </a:lnTo>
                <a:lnTo>
                  <a:pt x="51028" y="147535"/>
                </a:lnTo>
                <a:close/>
              </a:path>
            </a:pathLst>
          </a:custGeom>
          <a:solidFill>
            <a:srgbClr val="FFFFFF"/>
          </a:solidFill>
        </p:spPr>
        <p:txBody>
          <a:bodyPr wrap="square" lIns="0" tIns="0" rIns="0" bIns="0" rtlCol="0"/>
          <a:lstStyle/>
          <a:p>
            <a:endParaRPr/>
          </a:p>
        </p:txBody>
      </p:sp>
      <p:sp>
        <p:nvSpPr>
          <p:cNvPr id="541" name="object 541"/>
          <p:cNvSpPr/>
          <p:nvPr/>
        </p:nvSpPr>
        <p:spPr>
          <a:xfrm>
            <a:off x="1772728" y="711538"/>
            <a:ext cx="40005" cy="131445"/>
          </a:xfrm>
          <a:custGeom>
            <a:avLst/>
            <a:gdLst/>
            <a:ahLst/>
            <a:cxnLst/>
            <a:rect l="l" t="t" r="r" b="b"/>
            <a:pathLst>
              <a:path w="40005" h="131444">
                <a:moveTo>
                  <a:pt x="19815" y="131127"/>
                </a:moveTo>
                <a:lnTo>
                  <a:pt x="12048" y="129497"/>
                </a:lnTo>
                <a:lnTo>
                  <a:pt x="5755" y="125081"/>
                </a:lnTo>
                <a:lnTo>
                  <a:pt x="1539" y="118588"/>
                </a:lnTo>
                <a:lnTo>
                  <a:pt x="0" y="11073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110730"/>
                </a:lnTo>
                <a:lnTo>
                  <a:pt x="38092" y="118588"/>
                </a:lnTo>
                <a:lnTo>
                  <a:pt x="33876" y="125081"/>
                </a:lnTo>
                <a:lnTo>
                  <a:pt x="27583" y="129497"/>
                </a:lnTo>
                <a:lnTo>
                  <a:pt x="19815" y="131127"/>
                </a:lnTo>
                <a:close/>
              </a:path>
            </a:pathLst>
          </a:custGeom>
          <a:solidFill>
            <a:srgbClr val="FFFFFF"/>
          </a:solidFill>
        </p:spPr>
        <p:txBody>
          <a:bodyPr wrap="square" lIns="0" tIns="0" rIns="0" bIns="0" rtlCol="0"/>
          <a:lstStyle/>
          <a:p>
            <a:endParaRPr/>
          </a:p>
        </p:txBody>
      </p:sp>
      <p:sp>
        <p:nvSpPr>
          <p:cNvPr id="542" name="object 542"/>
          <p:cNvSpPr/>
          <p:nvPr/>
        </p:nvSpPr>
        <p:spPr>
          <a:xfrm>
            <a:off x="1629354" y="812943"/>
            <a:ext cx="40005" cy="112395"/>
          </a:xfrm>
          <a:custGeom>
            <a:avLst/>
            <a:gdLst/>
            <a:ahLst/>
            <a:cxnLst/>
            <a:rect l="l" t="t" r="r" b="b"/>
            <a:pathLst>
              <a:path w="40005" h="112394">
                <a:moveTo>
                  <a:pt x="19815" y="111895"/>
                </a:moveTo>
                <a:lnTo>
                  <a:pt x="12048" y="110356"/>
                </a:lnTo>
                <a:lnTo>
                  <a:pt x="5755" y="106140"/>
                </a:lnTo>
                <a:lnTo>
                  <a:pt x="1539" y="99848"/>
                </a:lnTo>
                <a:lnTo>
                  <a:pt x="0" y="92080"/>
                </a:lnTo>
                <a:lnTo>
                  <a:pt x="0" y="19814"/>
                </a:lnTo>
                <a:lnTo>
                  <a:pt x="1539" y="12047"/>
                </a:lnTo>
                <a:lnTo>
                  <a:pt x="5755" y="5755"/>
                </a:lnTo>
                <a:lnTo>
                  <a:pt x="12048" y="1538"/>
                </a:lnTo>
                <a:lnTo>
                  <a:pt x="19815" y="0"/>
                </a:lnTo>
                <a:lnTo>
                  <a:pt x="27583" y="1538"/>
                </a:lnTo>
                <a:lnTo>
                  <a:pt x="33876" y="5755"/>
                </a:lnTo>
                <a:lnTo>
                  <a:pt x="38092" y="12047"/>
                </a:lnTo>
                <a:lnTo>
                  <a:pt x="39631" y="19814"/>
                </a:lnTo>
                <a:lnTo>
                  <a:pt x="39631" y="92080"/>
                </a:lnTo>
                <a:lnTo>
                  <a:pt x="38092" y="99848"/>
                </a:lnTo>
                <a:lnTo>
                  <a:pt x="33876" y="106140"/>
                </a:lnTo>
                <a:lnTo>
                  <a:pt x="27583" y="110356"/>
                </a:lnTo>
                <a:lnTo>
                  <a:pt x="19815" y="111895"/>
                </a:lnTo>
                <a:close/>
              </a:path>
            </a:pathLst>
          </a:custGeom>
          <a:solidFill>
            <a:srgbClr val="FFFFFF"/>
          </a:solidFill>
        </p:spPr>
        <p:txBody>
          <a:bodyPr wrap="square" lIns="0" tIns="0" rIns="0" bIns="0" rtlCol="0"/>
          <a:lstStyle/>
          <a:p>
            <a:endParaRPr/>
          </a:p>
        </p:txBody>
      </p:sp>
      <p:sp>
        <p:nvSpPr>
          <p:cNvPr id="543" name="object 543"/>
          <p:cNvSpPr/>
          <p:nvPr/>
        </p:nvSpPr>
        <p:spPr>
          <a:xfrm>
            <a:off x="1485979" y="913765"/>
            <a:ext cx="40005" cy="93980"/>
          </a:xfrm>
          <a:custGeom>
            <a:avLst/>
            <a:gdLst/>
            <a:ahLst/>
            <a:cxnLst/>
            <a:rect l="l" t="t" r="r" b="b"/>
            <a:pathLst>
              <a:path w="40005" h="93980">
                <a:moveTo>
                  <a:pt x="19233" y="93829"/>
                </a:moveTo>
                <a:lnTo>
                  <a:pt x="11556" y="92290"/>
                </a:lnTo>
                <a:lnTo>
                  <a:pt x="5463" y="88074"/>
                </a:lnTo>
                <a:lnTo>
                  <a:pt x="1447" y="81781"/>
                </a:lnTo>
                <a:lnTo>
                  <a:pt x="0" y="74014"/>
                </a:lnTo>
                <a:lnTo>
                  <a:pt x="0" y="20397"/>
                </a:lnTo>
                <a:lnTo>
                  <a:pt x="1447" y="12539"/>
                </a:lnTo>
                <a:lnTo>
                  <a:pt x="5463" y="6046"/>
                </a:lnTo>
                <a:lnTo>
                  <a:pt x="11556" y="1629"/>
                </a:lnTo>
                <a:lnTo>
                  <a:pt x="19233" y="0"/>
                </a:lnTo>
                <a:lnTo>
                  <a:pt x="27092" y="1629"/>
                </a:lnTo>
                <a:lnTo>
                  <a:pt x="33585" y="6046"/>
                </a:lnTo>
                <a:lnTo>
                  <a:pt x="38001" y="12539"/>
                </a:lnTo>
                <a:lnTo>
                  <a:pt x="39631" y="20397"/>
                </a:lnTo>
                <a:lnTo>
                  <a:pt x="39631" y="74014"/>
                </a:lnTo>
                <a:lnTo>
                  <a:pt x="38001" y="81781"/>
                </a:lnTo>
                <a:lnTo>
                  <a:pt x="33585" y="88074"/>
                </a:lnTo>
                <a:lnTo>
                  <a:pt x="27092" y="92290"/>
                </a:lnTo>
                <a:lnTo>
                  <a:pt x="19233" y="93829"/>
                </a:lnTo>
                <a:close/>
              </a:path>
            </a:pathLst>
          </a:custGeom>
          <a:solidFill>
            <a:srgbClr val="FFFFFF"/>
          </a:solidFill>
        </p:spPr>
        <p:txBody>
          <a:bodyPr wrap="square" lIns="0" tIns="0" rIns="0" bIns="0" rtlCol="0"/>
          <a:lstStyle/>
          <a:p>
            <a:endParaRPr/>
          </a:p>
        </p:txBody>
      </p:sp>
      <p:sp>
        <p:nvSpPr>
          <p:cNvPr id="544" name="object 544"/>
          <p:cNvSpPr/>
          <p:nvPr/>
        </p:nvSpPr>
        <p:spPr>
          <a:xfrm>
            <a:off x="1342605" y="1015170"/>
            <a:ext cx="39370" cy="75565"/>
          </a:xfrm>
          <a:custGeom>
            <a:avLst/>
            <a:gdLst/>
            <a:ahLst/>
            <a:cxnLst/>
            <a:rect l="l" t="t" r="r" b="b"/>
            <a:pathLst>
              <a:path w="39369" h="75565">
                <a:moveTo>
                  <a:pt x="19233" y="75179"/>
                </a:moveTo>
                <a:lnTo>
                  <a:pt x="11556" y="73559"/>
                </a:lnTo>
                <a:lnTo>
                  <a:pt x="5463" y="69206"/>
                </a:lnTo>
                <a:lnTo>
                  <a:pt x="1447" y="62886"/>
                </a:lnTo>
                <a:lnTo>
                  <a:pt x="0" y="55365"/>
                </a:lnTo>
                <a:lnTo>
                  <a:pt x="0" y="19814"/>
                </a:lnTo>
                <a:lnTo>
                  <a:pt x="1447" y="12047"/>
                </a:lnTo>
                <a:lnTo>
                  <a:pt x="5463" y="5755"/>
                </a:lnTo>
                <a:lnTo>
                  <a:pt x="11556" y="1538"/>
                </a:lnTo>
                <a:lnTo>
                  <a:pt x="19233" y="0"/>
                </a:lnTo>
                <a:lnTo>
                  <a:pt x="27001" y="1538"/>
                </a:lnTo>
                <a:lnTo>
                  <a:pt x="33293" y="5755"/>
                </a:lnTo>
                <a:lnTo>
                  <a:pt x="37510" y="12047"/>
                </a:lnTo>
                <a:lnTo>
                  <a:pt x="39049" y="19814"/>
                </a:lnTo>
                <a:lnTo>
                  <a:pt x="39049" y="55365"/>
                </a:lnTo>
                <a:lnTo>
                  <a:pt x="37510" y="62886"/>
                </a:lnTo>
                <a:lnTo>
                  <a:pt x="33293" y="69206"/>
                </a:lnTo>
                <a:lnTo>
                  <a:pt x="27001" y="73559"/>
                </a:lnTo>
                <a:lnTo>
                  <a:pt x="19233" y="75179"/>
                </a:lnTo>
                <a:close/>
              </a:path>
            </a:pathLst>
          </a:custGeom>
          <a:solidFill>
            <a:srgbClr val="FFFFFF"/>
          </a:solidFill>
        </p:spPr>
        <p:txBody>
          <a:bodyPr wrap="square" lIns="0" tIns="0" rIns="0" bIns="0" rtlCol="0"/>
          <a:lstStyle/>
          <a:p>
            <a:endParaRPr/>
          </a:p>
        </p:txBody>
      </p:sp>
      <p:sp>
        <p:nvSpPr>
          <p:cNvPr id="545" name="object 545"/>
          <p:cNvSpPr/>
          <p:nvPr/>
        </p:nvSpPr>
        <p:spPr>
          <a:xfrm>
            <a:off x="1199230" y="1116575"/>
            <a:ext cx="39370" cy="57150"/>
          </a:xfrm>
          <a:custGeom>
            <a:avLst/>
            <a:gdLst/>
            <a:ahLst/>
            <a:cxnLst/>
            <a:rect l="l" t="t" r="r" b="b"/>
            <a:pathLst>
              <a:path w="39369" h="57150">
                <a:moveTo>
                  <a:pt x="18650" y="56530"/>
                </a:moveTo>
                <a:lnTo>
                  <a:pt x="11064" y="54900"/>
                </a:lnTo>
                <a:lnTo>
                  <a:pt x="5172" y="50484"/>
                </a:lnTo>
                <a:lnTo>
                  <a:pt x="1356" y="43991"/>
                </a:lnTo>
                <a:lnTo>
                  <a:pt x="0" y="36132"/>
                </a:lnTo>
                <a:lnTo>
                  <a:pt x="0" y="19814"/>
                </a:lnTo>
                <a:lnTo>
                  <a:pt x="1356" y="12047"/>
                </a:lnTo>
                <a:lnTo>
                  <a:pt x="5172" y="5755"/>
                </a:lnTo>
                <a:lnTo>
                  <a:pt x="11064" y="1538"/>
                </a:lnTo>
                <a:lnTo>
                  <a:pt x="18650" y="0"/>
                </a:lnTo>
                <a:lnTo>
                  <a:pt x="26509" y="1538"/>
                </a:lnTo>
                <a:lnTo>
                  <a:pt x="33002" y="5755"/>
                </a:lnTo>
                <a:lnTo>
                  <a:pt x="37419" y="12047"/>
                </a:lnTo>
                <a:lnTo>
                  <a:pt x="39049" y="19814"/>
                </a:lnTo>
                <a:lnTo>
                  <a:pt x="39049" y="36132"/>
                </a:lnTo>
                <a:lnTo>
                  <a:pt x="37419" y="43991"/>
                </a:lnTo>
                <a:lnTo>
                  <a:pt x="33002" y="50484"/>
                </a:lnTo>
                <a:lnTo>
                  <a:pt x="26509" y="54900"/>
                </a:lnTo>
                <a:lnTo>
                  <a:pt x="18650" y="56530"/>
                </a:lnTo>
                <a:close/>
              </a:path>
            </a:pathLst>
          </a:custGeom>
          <a:solidFill>
            <a:srgbClr val="FFFFFF"/>
          </a:solidFill>
        </p:spPr>
        <p:txBody>
          <a:bodyPr wrap="square" lIns="0" tIns="0" rIns="0" bIns="0" rtlCol="0"/>
          <a:lstStyle/>
          <a:p>
            <a:endParaRPr/>
          </a:p>
        </p:txBody>
      </p:sp>
      <p:sp>
        <p:nvSpPr>
          <p:cNvPr id="546" name="object 546"/>
          <p:cNvSpPr/>
          <p:nvPr/>
        </p:nvSpPr>
        <p:spPr>
          <a:xfrm>
            <a:off x="1768649" y="891618"/>
            <a:ext cx="48895" cy="408940"/>
          </a:xfrm>
          <a:custGeom>
            <a:avLst/>
            <a:gdLst/>
            <a:ahLst/>
            <a:cxnLst/>
            <a:rect l="l" t="t" r="r" b="b"/>
            <a:pathLst>
              <a:path w="48894" h="408940">
                <a:moveTo>
                  <a:pt x="23895" y="408536"/>
                </a:moveTo>
                <a:lnTo>
                  <a:pt x="14506" y="406605"/>
                </a:lnTo>
                <a:lnTo>
                  <a:pt x="6921" y="401396"/>
                </a:lnTo>
                <a:lnTo>
                  <a:pt x="1848" y="393784"/>
                </a:lnTo>
                <a:lnTo>
                  <a:pt x="0" y="384641"/>
                </a:lnTo>
                <a:lnTo>
                  <a:pt x="0" y="23894"/>
                </a:lnTo>
                <a:lnTo>
                  <a:pt x="1848" y="14506"/>
                </a:lnTo>
                <a:lnTo>
                  <a:pt x="6921" y="6920"/>
                </a:lnTo>
                <a:lnTo>
                  <a:pt x="14506" y="1848"/>
                </a:lnTo>
                <a:lnTo>
                  <a:pt x="23895" y="0"/>
                </a:lnTo>
                <a:lnTo>
                  <a:pt x="33375" y="1848"/>
                </a:lnTo>
                <a:lnTo>
                  <a:pt x="41161" y="6920"/>
                </a:lnTo>
                <a:lnTo>
                  <a:pt x="46434" y="14506"/>
                </a:lnTo>
                <a:lnTo>
                  <a:pt x="48374" y="23894"/>
                </a:lnTo>
                <a:lnTo>
                  <a:pt x="48374" y="384641"/>
                </a:lnTo>
                <a:lnTo>
                  <a:pt x="46434" y="393784"/>
                </a:lnTo>
                <a:lnTo>
                  <a:pt x="41161" y="401396"/>
                </a:lnTo>
                <a:lnTo>
                  <a:pt x="33375" y="406605"/>
                </a:lnTo>
                <a:lnTo>
                  <a:pt x="23895" y="408536"/>
                </a:lnTo>
                <a:close/>
              </a:path>
            </a:pathLst>
          </a:custGeom>
          <a:solidFill>
            <a:srgbClr val="FFFFFF"/>
          </a:solidFill>
        </p:spPr>
        <p:txBody>
          <a:bodyPr wrap="square" lIns="0" tIns="0" rIns="0" bIns="0" rtlCol="0"/>
          <a:lstStyle/>
          <a:p>
            <a:endParaRPr/>
          </a:p>
        </p:txBody>
      </p:sp>
      <p:sp>
        <p:nvSpPr>
          <p:cNvPr id="547" name="object 547"/>
          <p:cNvSpPr/>
          <p:nvPr/>
        </p:nvSpPr>
        <p:spPr>
          <a:xfrm>
            <a:off x="1625274" y="970877"/>
            <a:ext cx="48260" cy="329565"/>
          </a:xfrm>
          <a:custGeom>
            <a:avLst/>
            <a:gdLst/>
            <a:ahLst/>
            <a:cxnLst/>
            <a:rect l="l" t="t" r="r" b="b"/>
            <a:pathLst>
              <a:path w="48260" h="329565">
                <a:moveTo>
                  <a:pt x="23895" y="329276"/>
                </a:moveTo>
                <a:lnTo>
                  <a:pt x="14506" y="327346"/>
                </a:lnTo>
                <a:lnTo>
                  <a:pt x="6921" y="322137"/>
                </a:lnTo>
                <a:lnTo>
                  <a:pt x="1848" y="314524"/>
                </a:lnTo>
                <a:lnTo>
                  <a:pt x="0" y="305382"/>
                </a:lnTo>
                <a:lnTo>
                  <a:pt x="0" y="23894"/>
                </a:lnTo>
                <a:lnTo>
                  <a:pt x="1848" y="14506"/>
                </a:lnTo>
                <a:lnTo>
                  <a:pt x="6921" y="6920"/>
                </a:lnTo>
                <a:lnTo>
                  <a:pt x="14506" y="1848"/>
                </a:lnTo>
                <a:lnTo>
                  <a:pt x="23895" y="0"/>
                </a:lnTo>
                <a:lnTo>
                  <a:pt x="33284" y="1848"/>
                </a:lnTo>
                <a:lnTo>
                  <a:pt x="40870" y="6920"/>
                </a:lnTo>
                <a:lnTo>
                  <a:pt x="45942" y="14506"/>
                </a:lnTo>
                <a:lnTo>
                  <a:pt x="47791" y="23894"/>
                </a:lnTo>
                <a:lnTo>
                  <a:pt x="47791" y="305382"/>
                </a:lnTo>
                <a:lnTo>
                  <a:pt x="45942" y="314524"/>
                </a:lnTo>
                <a:lnTo>
                  <a:pt x="40870" y="322137"/>
                </a:lnTo>
                <a:lnTo>
                  <a:pt x="33284" y="327346"/>
                </a:lnTo>
                <a:lnTo>
                  <a:pt x="23895" y="329276"/>
                </a:lnTo>
                <a:close/>
              </a:path>
            </a:pathLst>
          </a:custGeom>
          <a:solidFill>
            <a:srgbClr val="FFFFFF"/>
          </a:solidFill>
        </p:spPr>
        <p:txBody>
          <a:bodyPr wrap="square" lIns="0" tIns="0" rIns="0" bIns="0" rtlCol="0"/>
          <a:lstStyle/>
          <a:p>
            <a:endParaRPr/>
          </a:p>
        </p:txBody>
      </p:sp>
      <p:sp>
        <p:nvSpPr>
          <p:cNvPr id="548" name="object 548"/>
          <p:cNvSpPr/>
          <p:nvPr/>
        </p:nvSpPr>
        <p:spPr>
          <a:xfrm>
            <a:off x="1481899" y="1050136"/>
            <a:ext cx="48260" cy="250190"/>
          </a:xfrm>
          <a:custGeom>
            <a:avLst/>
            <a:gdLst/>
            <a:ahLst/>
            <a:cxnLst/>
            <a:rect l="l" t="t" r="r" b="b"/>
            <a:pathLst>
              <a:path w="48259" h="250190">
                <a:moveTo>
                  <a:pt x="23312" y="250017"/>
                </a:moveTo>
                <a:lnTo>
                  <a:pt x="14015" y="248086"/>
                </a:lnTo>
                <a:lnTo>
                  <a:pt x="6629" y="242877"/>
                </a:lnTo>
                <a:lnTo>
                  <a:pt x="1757" y="235265"/>
                </a:lnTo>
                <a:lnTo>
                  <a:pt x="0" y="226122"/>
                </a:lnTo>
                <a:lnTo>
                  <a:pt x="0" y="23894"/>
                </a:lnTo>
                <a:lnTo>
                  <a:pt x="1757" y="14751"/>
                </a:lnTo>
                <a:lnTo>
                  <a:pt x="6629" y="7139"/>
                </a:lnTo>
                <a:lnTo>
                  <a:pt x="14015" y="1930"/>
                </a:lnTo>
                <a:lnTo>
                  <a:pt x="23312" y="0"/>
                </a:lnTo>
                <a:lnTo>
                  <a:pt x="32792" y="1930"/>
                </a:lnTo>
                <a:lnTo>
                  <a:pt x="40579" y="7139"/>
                </a:lnTo>
                <a:lnTo>
                  <a:pt x="45851" y="14751"/>
                </a:lnTo>
                <a:lnTo>
                  <a:pt x="47791" y="23894"/>
                </a:lnTo>
                <a:lnTo>
                  <a:pt x="47791" y="226122"/>
                </a:lnTo>
                <a:lnTo>
                  <a:pt x="45851" y="235265"/>
                </a:lnTo>
                <a:lnTo>
                  <a:pt x="40579" y="242877"/>
                </a:lnTo>
                <a:lnTo>
                  <a:pt x="32792" y="248086"/>
                </a:lnTo>
                <a:lnTo>
                  <a:pt x="23312" y="250017"/>
                </a:lnTo>
                <a:close/>
              </a:path>
            </a:pathLst>
          </a:custGeom>
          <a:solidFill>
            <a:srgbClr val="FFFFFF"/>
          </a:solidFill>
        </p:spPr>
        <p:txBody>
          <a:bodyPr wrap="square" lIns="0" tIns="0" rIns="0" bIns="0" rtlCol="0"/>
          <a:lstStyle/>
          <a:p>
            <a:endParaRPr/>
          </a:p>
        </p:txBody>
      </p:sp>
      <p:sp>
        <p:nvSpPr>
          <p:cNvPr id="549" name="object 549"/>
          <p:cNvSpPr/>
          <p:nvPr/>
        </p:nvSpPr>
        <p:spPr>
          <a:xfrm>
            <a:off x="1338525" y="1129395"/>
            <a:ext cx="47625" cy="170815"/>
          </a:xfrm>
          <a:custGeom>
            <a:avLst/>
            <a:gdLst/>
            <a:ahLst/>
            <a:cxnLst/>
            <a:rect l="l" t="t" r="r" b="b"/>
            <a:pathLst>
              <a:path w="47625" h="170815">
                <a:moveTo>
                  <a:pt x="23312" y="170757"/>
                </a:moveTo>
                <a:lnTo>
                  <a:pt x="14015" y="168827"/>
                </a:lnTo>
                <a:lnTo>
                  <a:pt x="6629" y="163618"/>
                </a:lnTo>
                <a:lnTo>
                  <a:pt x="1757" y="156005"/>
                </a:lnTo>
                <a:lnTo>
                  <a:pt x="0" y="146863"/>
                </a:lnTo>
                <a:lnTo>
                  <a:pt x="0" y="24477"/>
                </a:lnTo>
                <a:lnTo>
                  <a:pt x="1757" y="14997"/>
                </a:lnTo>
                <a:lnTo>
                  <a:pt x="6629" y="7212"/>
                </a:lnTo>
                <a:lnTo>
                  <a:pt x="14015" y="1939"/>
                </a:lnTo>
                <a:lnTo>
                  <a:pt x="23312" y="0"/>
                </a:lnTo>
                <a:lnTo>
                  <a:pt x="32701" y="1939"/>
                </a:lnTo>
                <a:lnTo>
                  <a:pt x="40287" y="7212"/>
                </a:lnTo>
                <a:lnTo>
                  <a:pt x="45360" y="14997"/>
                </a:lnTo>
                <a:lnTo>
                  <a:pt x="47208" y="24477"/>
                </a:lnTo>
                <a:lnTo>
                  <a:pt x="47208" y="146863"/>
                </a:lnTo>
                <a:lnTo>
                  <a:pt x="45360" y="156005"/>
                </a:lnTo>
                <a:lnTo>
                  <a:pt x="40287" y="163618"/>
                </a:lnTo>
                <a:lnTo>
                  <a:pt x="32701" y="168827"/>
                </a:lnTo>
                <a:lnTo>
                  <a:pt x="23312" y="170757"/>
                </a:lnTo>
                <a:close/>
              </a:path>
            </a:pathLst>
          </a:custGeom>
          <a:solidFill>
            <a:srgbClr val="FFFFFF"/>
          </a:solidFill>
        </p:spPr>
        <p:txBody>
          <a:bodyPr wrap="square" lIns="0" tIns="0" rIns="0" bIns="0" rtlCol="0"/>
          <a:lstStyle/>
          <a:p>
            <a:endParaRPr/>
          </a:p>
        </p:txBody>
      </p:sp>
      <p:sp>
        <p:nvSpPr>
          <p:cNvPr id="550" name="object 550"/>
          <p:cNvSpPr/>
          <p:nvPr/>
        </p:nvSpPr>
        <p:spPr>
          <a:xfrm>
            <a:off x="1195150" y="1208654"/>
            <a:ext cx="47625" cy="92075"/>
          </a:xfrm>
          <a:custGeom>
            <a:avLst/>
            <a:gdLst/>
            <a:ahLst/>
            <a:cxnLst/>
            <a:rect l="l" t="t" r="r" b="b"/>
            <a:pathLst>
              <a:path w="47625" h="92075">
                <a:moveTo>
                  <a:pt x="22730" y="91498"/>
                </a:moveTo>
                <a:lnTo>
                  <a:pt x="13523" y="89567"/>
                </a:lnTo>
                <a:lnTo>
                  <a:pt x="6338" y="84358"/>
                </a:lnTo>
                <a:lnTo>
                  <a:pt x="1666" y="76746"/>
                </a:lnTo>
                <a:lnTo>
                  <a:pt x="0" y="67603"/>
                </a:lnTo>
                <a:lnTo>
                  <a:pt x="0" y="24477"/>
                </a:lnTo>
                <a:lnTo>
                  <a:pt x="1666" y="14997"/>
                </a:lnTo>
                <a:lnTo>
                  <a:pt x="6338" y="7212"/>
                </a:lnTo>
                <a:lnTo>
                  <a:pt x="13523" y="1939"/>
                </a:lnTo>
                <a:lnTo>
                  <a:pt x="22730" y="0"/>
                </a:lnTo>
                <a:lnTo>
                  <a:pt x="32210" y="1939"/>
                </a:lnTo>
                <a:lnTo>
                  <a:pt x="39996" y="7212"/>
                </a:lnTo>
                <a:lnTo>
                  <a:pt x="45268" y="14997"/>
                </a:lnTo>
                <a:lnTo>
                  <a:pt x="47208" y="24477"/>
                </a:lnTo>
                <a:lnTo>
                  <a:pt x="47208" y="67603"/>
                </a:lnTo>
                <a:lnTo>
                  <a:pt x="45268" y="76746"/>
                </a:lnTo>
                <a:lnTo>
                  <a:pt x="39996" y="84358"/>
                </a:lnTo>
                <a:lnTo>
                  <a:pt x="32210" y="89567"/>
                </a:lnTo>
                <a:lnTo>
                  <a:pt x="22730" y="91498"/>
                </a:lnTo>
                <a:close/>
              </a:path>
            </a:pathLst>
          </a:custGeom>
          <a:solidFill>
            <a:srgbClr val="FFFFFF"/>
          </a:solidFill>
        </p:spPr>
        <p:txBody>
          <a:bodyPr wrap="square" lIns="0" tIns="0" rIns="0" bIns="0" rtlCol="0"/>
          <a:lstStyle/>
          <a:p>
            <a:endParaRPr/>
          </a:p>
        </p:txBody>
      </p:sp>
      <p:sp>
        <p:nvSpPr>
          <p:cNvPr id="551" name="object 551"/>
          <p:cNvSpPr/>
          <p:nvPr/>
        </p:nvSpPr>
        <p:spPr>
          <a:xfrm>
            <a:off x="1202727" y="1037896"/>
            <a:ext cx="32384" cy="37465"/>
          </a:xfrm>
          <a:custGeom>
            <a:avLst/>
            <a:gdLst/>
            <a:ahLst/>
            <a:cxnLst/>
            <a:rect l="l" t="t" r="r" b="b"/>
            <a:pathLst>
              <a:path w="32384" h="37465">
                <a:moveTo>
                  <a:pt x="24478" y="37298"/>
                </a:moveTo>
                <a:lnTo>
                  <a:pt x="15153" y="37298"/>
                </a:lnTo>
                <a:lnTo>
                  <a:pt x="6411" y="37298"/>
                </a:lnTo>
                <a:lnTo>
                  <a:pt x="0" y="29722"/>
                </a:lnTo>
                <a:lnTo>
                  <a:pt x="0" y="7576"/>
                </a:lnTo>
                <a:lnTo>
                  <a:pt x="6411" y="0"/>
                </a:lnTo>
                <a:lnTo>
                  <a:pt x="24478" y="0"/>
                </a:lnTo>
                <a:lnTo>
                  <a:pt x="32055" y="7576"/>
                </a:lnTo>
                <a:lnTo>
                  <a:pt x="32055" y="29722"/>
                </a:lnTo>
                <a:lnTo>
                  <a:pt x="24478" y="37298"/>
                </a:lnTo>
                <a:close/>
              </a:path>
            </a:pathLst>
          </a:custGeom>
          <a:solidFill>
            <a:srgbClr val="FFFFFF"/>
          </a:solidFill>
        </p:spPr>
        <p:txBody>
          <a:bodyPr wrap="square" lIns="0" tIns="0" rIns="0" bIns="0" rtlCol="0"/>
          <a:lstStyle/>
          <a:p>
            <a:endParaRPr/>
          </a:p>
        </p:txBody>
      </p:sp>
      <p:sp>
        <p:nvSpPr>
          <p:cNvPr id="552" name="object 552"/>
          <p:cNvSpPr/>
          <p:nvPr/>
        </p:nvSpPr>
        <p:spPr>
          <a:xfrm>
            <a:off x="1346102" y="918424"/>
            <a:ext cx="32384" cy="50800"/>
          </a:xfrm>
          <a:custGeom>
            <a:avLst/>
            <a:gdLst/>
            <a:ahLst/>
            <a:cxnLst/>
            <a:rect l="l" t="t" r="r" b="b"/>
            <a:pathLst>
              <a:path w="32384" h="50800">
                <a:moveTo>
                  <a:pt x="25061" y="50702"/>
                </a:moveTo>
                <a:lnTo>
                  <a:pt x="15736" y="50702"/>
                </a:lnTo>
                <a:lnTo>
                  <a:pt x="6411" y="50702"/>
                </a:lnTo>
                <a:lnTo>
                  <a:pt x="0" y="43126"/>
                </a:lnTo>
                <a:lnTo>
                  <a:pt x="0" y="7576"/>
                </a:lnTo>
                <a:lnTo>
                  <a:pt x="6411" y="0"/>
                </a:lnTo>
                <a:lnTo>
                  <a:pt x="25061" y="0"/>
                </a:lnTo>
                <a:lnTo>
                  <a:pt x="32055" y="7576"/>
                </a:lnTo>
                <a:lnTo>
                  <a:pt x="32055" y="43126"/>
                </a:lnTo>
                <a:lnTo>
                  <a:pt x="25061" y="50702"/>
                </a:lnTo>
                <a:close/>
              </a:path>
            </a:pathLst>
          </a:custGeom>
          <a:solidFill>
            <a:srgbClr val="FFFFFF"/>
          </a:solidFill>
        </p:spPr>
        <p:txBody>
          <a:bodyPr wrap="square" lIns="0" tIns="0" rIns="0" bIns="0" rtlCol="0"/>
          <a:lstStyle/>
          <a:p>
            <a:endParaRPr/>
          </a:p>
        </p:txBody>
      </p:sp>
      <p:sp>
        <p:nvSpPr>
          <p:cNvPr id="553" name="object 553"/>
          <p:cNvSpPr/>
          <p:nvPr/>
        </p:nvSpPr>
        <p:spPr>
          <a:xfrm>
            <a:off x="1489476" y="798951"/>
            <a:ext cx="32384" cy="64135"/>
          </a:xfrm>
          <a:custGeom>
            <a:avLst/>
            <a:gdLst/>
            <a:ahLst/>
            <a:cxnLst/>
            <a:rect l="l" t="t" r="r" b="b"/>
            <a:pathLst>
              <a:path w="32384" h="64134">
                <a:moveTo>
                  <a:pt x="25061" y="63524"/>
                </a:moveTo>
                <a:lnTo>
                  <a:pt x="15736"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554" name="object 554"/>
          <p:cNvSpPr/>
          <p:nvPr/>
        </p:nvSpPr>
        <p:spPr>
          <a:xfrm>
            <a:off x="1632851" y="679479"/>
            <a:ext cx="32384" cy="76835"/>
          </a:xfrm>
          <a:custGeom>
            <a:avLst/>
            <a:gdLst/>
            <a:ahLst/>
            <a:cxnLst/>
            <a:rect l="l" t="t" r="r" b="b"/>
            <a:pathLst>
              <a:path w="32385" h="76834">
                <a:moveTo>
                  <a:pt x="25061" y="76345"/>
                </a:moveTo>
                <a:lnTo>
                  <a:pt x="16319"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555" name="object 555"/>
          <p:cNvSpPr/>
          <p:nvPr/>
        </p:nvSpPr>
        <p:spPr>
          <a:xfrm>
            <a:off x="1776808" y="560589"/>
            <a:ext cx="32384" cy="88900"/>
          </a:xfrm>
          <a:custGeom>
            <a:avLst/>
            <a:gdLst/>
            <a:ahLst/>
            <a:cxnLst/>
            <a:rect l="l" t="t" r="r" b="b"/>
            <a:pathLst>
              <a:path w="32385" h="88900">
                <a:moveTo>
                  <a:pt x="24478" y="88584"/>
                </a:moveTo>
                <a:lnTo>
                  <a:pt x="15736" y="88584"/>
                </a:lnTo>
                <a:lnTo>
                  <a:pt x="6993" y="88584"/>
                </a:lnTo>
                <a:lnTo>
                  <a:pt x="0" y="81590"/>
                </a:lnTo>
                <a:lnTo>
                  <a:pt x="0" y="6993"/>
                </a:lnTo>
                <a:lnTo>
                  <a:pt x="6993" y="0"/>
                </a:lnTo>
                <a:lnTo>
                  <a:pt x="24478" y="0"/>
                </a:lnTo>
                <a:lnTo>
                  <a:pt x="32055" y="6993"/>
                </a:lnTo>
                <a:lnTo>
                  <a:pt x="32055" y="81590"/>
                </a:lnTo>
                <a:lnTo>
                  <a:pt x="24478" y="88584"/>
                </a:lnTo>
                <a:close/>
              </a:path>
            </a:pathLst>
          </a:custGeom>
          <a:solidFill>
            <a:srgbClr val="FFFFFF"/>
          </a:solidFill>
        </p:spPr>
        <p:txBody>
          <a:bodyPr wrap="square" lIns="0" tIns="0" rIns="0" bIns="0" rtlCol="0"/>
          <a:lstStyle/>
          <a:p>
            <a:endParaRPr/>
          </a:p>
        </p:txBody>
      </p:sp>
      <p:sp>
        <p:nvSpPr>
          <p:cNvPr id="556" name="object 556"/>
          <p:cNvSpPr/>
          <p:nvPr/>
        </p:nvSpPr>
        <p:spPr>
          <a:xfrm>
            <a:off x="1916103" y="812937"/>
            <a:ext cx="40005" cy="112395"/>
          </a:xfrm>
          <a:custGeom>
            <a:avLst/>
            <a:gdLst/>
            <a:ahLst/>
            <a:cxnLst/>
            <a:rect l="l" t="t" r="r" b="b"/>
            <a:pathLst>
              <a:path w="40005" h="112394">
                <a:moveTo>
                  <a:pt x="20398" y="111895"/>
                </a:moveTo>
                <a:lnTo>
                  <a:pt x="12539" y="110356"/>
                </a:lnTo>
                <a:lnTo>
                  <a:pt x="6046" y="106140"/>
                </a:lnTo>
                <a:lnTo>
                  <a:pt x="1630" y="99848"/>
                </a:lnTo>
                <a:lnTo>
                  <a:pt x="0" y="92080"/>
                </a:lnTo>
                <a:lnTo>
                  <a:pt x="0" y="19814"/>
                </a:lnTo>
                <a:lnTo>
                  <a:pt x="1630" y="12047"/>
                </a:lnTo>
                <a:lnTo>
                  <a:pt x="6046" y="5755"/>
                </a:lnTo>
                <a:lnTo>
                  <a:pt x="12539" y="1538"/>
                </a:lnTo>
                <a:lnTo>
                  <a:pt x="20398" y="0"/>
                </a:lnTo>
                <a:lnTo>
                  <a:pt x="27829" y="1538"/>
                </a:lnTo>
                <a:lnTo>
                  <a:pt x="33949" y="5755"/>
                </a:lnTo>
                <a:lnTo>
                  <a:pt x="38102" y="12047"/>
                </a:lnTo>
                <a:lnTo>
                  <a:pt x="39631" y="19814"/>
                </a:lnTo>
                <a:lnTo>
                  <a:pt x="39631" y="92080"/>
                </a:lnTo>
                <a:lnTo>
                  <a:pt x="38102" y="99848"/>
                </a:lnTo>
                <a:lnTo>
                  <a:pt x="33949" y="106140"/>
                </a:lnTo>
                <a:lnTo>
                  <a:pt x="27829" y="110356"/>
                </a:lnTo>
                <a:lnTo>
                  <a:pt x="20398" y="111895"/>
                </a:lnTo>
                <a:close/>
              </a:path>
            </a:pathLst>
          </a:custGeom>
          <a:solidFill>
            <a:srgbClr val="FFFFFF"/>
          </a:solidFill>
        </p:spPr>
        <p:txBody>
          <a:bodyPr wrap="square" lIns="0" tIns="0" rIns="0" bIns="0" rtlCol="0"/>
          <a:lstStyle/>
          <a:p>
            <a:endParaRPr/>
          </a:p>
        </p:txBody>
      </p:sp>
      <p:sp>
        <p:nvSpPr>
          <p:cNvPr id="557" name="object 557"/>
          <p:cNvSpPr/>
          <p:nvPr/>
        </p:nvSpPr>
        <p:spPr>
          <a:xfrm>
            <a:off x="2060060" y="913760"/>
            <a:ext cx="39370" cy="93980"/>
          </a:xfrm>
          <a:custGeom>
            <a:avLst/>
            <a:gdLst/>
            <a:ahLst/>
            <a:cxnLst/>
            <a:rect l="l" t="t" r="r" b="b"/>
            <a:pathLst>
              <a:path w="39369" h="93980">
                <a:moveTo>
                  <a:pt x="19815" y="93829"/>
                </a:moveTo>
                <a:lnTo>
                  <a:pt x="12048" y="92290"/>
                </a:lnTo>
                <a:lnTo>
                  <a:pt x="5755" y="88074"/>
                </a:lnTo>
                <a:lnTo>
                  <a:pt x="1539" y="81781"/>
                </a:lnTo>
                <a:lnTo>
                  <a:pt x="0" y="74014"/>
                </a:lnTo>
                <a:lnTo>
                  <a:pt x="0" y="20397"/>
                </a:lnTo>
                <a:lnTo>
                  <a:pt x="1539" y="12539"/>
                </a:lnTo>
                <a:lnTo>
                  <a:pt x="5755" y="6046"/>
                </a:lnTo>
                <a:lnTo>
                  <a:pt x="12048" y="1629"/>
                </a:lnTo>
                <a:lnTo>
                  <a:pt x="19815" y="0"/>
                </a:lnTo>
                <a:lnTo>
                  <a:pt x="27492" y="1629"/>
                </a:lnTo>
                <a:lnTo>
                  <a:pt x="33585" y="6046"/>
                </a:lnTo>
                <a:lnTo>
                  <a:pt x="37601" y="12539"/>
                </a:lnTo>
                <a:lnTo>
                  <a:pt x="39049" y="20397"/>
                </a:lnTo>
                <a:lnTo>
                  <a:pt x="39049" y="74014"/>
                </a:lnTo>
                <a:lnTo>
                  <a:pt x="37601" y="81781"/>
                </a:lnTo>
                <a:lnTo>
                  <a:pt x="33585" y="88074"/>
                </a:lnTo>
                <a:lnTo>
                  <a:pt x="27492" y="92290"/>
                </a:lnTo>
                <a:lnTo>
                  <a:pt x="19815" y="93829"/>
                </a:lnTo>
                <a:close/>
              </a:path>
            </a:pathLst>
          </a:custGeom>
          <a:solidFill>
            <a:srgbClr val="FFFFFF"/>
          </a:solidFill>
        </p:spPr>
        <p:txBody>
          <a:bodyPr wrap="square" lIns="0" tIns="0" rIns="0" bIns="0" rtlCol="0"/>
          <a:lstStyle/>
          <a:p>
            <a:endParaRPr/>
          </a:p>
        </p:txBody>
      </p:sp>
      <p:sp>
        <p:nvSpPr>
          <p:cNvPr id="558" name="object 558"/>
          <p:cNvSpPr/>
          <p:nvPr/>
        </p:nvSpPr>
        <p:spPr>
          <a:xfrm>
            <a:off x="2203435" y="1015165"/>
            <a:ext cx="39370" cy="75565"/>
          </a:xfrm>
          <a:custGeom>
            <a:avLst/>
            <a:gdLst/>
            <a:ahLst/>
            <a:cxnLst/>
            <a:rect l="l" t="t" r="r" b="b"/>
            <a:pathLst>
              <a:path w="39369" h="75565">
                <a:moveTo>
                  <a:pt x="19815" y="75179"/>
                </a:moveTo>
                <a:lnTo>
                  <a:pt x="12048" y="73559"/>
                </a:lnTo>
                <a:lnTo>
                  <a:pt x="5755" y="69206"/>
                </a:lnTo>
                <a:lnTo>
                  <a:pt x="1539" y="62886"/>
                </a:lnTo>
                <a:lnTo>
                  <a:pt x="0" y="55365"/>
                </a:lnTo>
                <a:lnTo>
                  <a:pt x="0" y="19814"/>
                </a:lnTo>
                <a:lnTo>
                  <a:pt x="1539" y="12047"/>
                </a:lnTo>
                <a:lnTo>
                  <a:pt x="5755" y="5755"/>
                </a:lnTo>
                <a:lnTo>
                  <a:pt x="12048" y="1538"/>
                </a:lnTo>
                <a:lnTo>
                  <a:pt x="19815" y="0"/>
                </a:lnTo>
                <a:lnTo>
                  <a:pt x="27492" y="1538"/>
                </a:lnTo>
                <a:lnTo>
                  <a:pt x="33585" y="5755"/>
                </a:lnTo>
                <a:lnTo>
                  <a:pt x="37601" y="12047"/>
                </a:lnTo>
                <a:lnTo>
                  <a:pt x="39049" y="19814"/>
                </a:lnTo>
                <a:lnTo>
                  <a:pt x="39049" y="55365"/>
                </a:lnTo>
                <a:lnTo>
                  <a:pt x="37601" y="62886"/>
                </a:lnTo>
                <a:lnTo>
                  <a:pt x="33585" y="69206"/>
                </a:lnTo>
                <a:lnTo>
                  <a:pt x="27492" y="73559"/>
                </a:lnTo>
                <a:lnTo>
                  <a:pt x="19815" y="75179"/>
                </a:lnTo>
                <a:close/>
              </a:path>
            </a:pathLst>
          </a:custGeom>
          <a:solidFill>
            <a:srgbClr val="FFFFFF"/>
          </a:solidFill>
        </p:spPr>
        <p:txBody>
          <a:bodyPr wrap="square" lIns="0" tIns="0" rIns="0" bIns="0" rtlCol="0"/>
          <a:lstStyle/>
          <a:p>
            <a:endParaRPr/>
          </a:p>
        </p:txBody>
      </p:sp>
      <p:sp>
        <p:nvSpPr>
          <p:cNvPr id="559" name="object 559"/>
          <p:cNvSpPr/>
          <p:nvPr/>
        </p:nvSpPr>
        <p:spPr>
          <a:xfrm>
            <a:off x="2347392" y="1116570"/>
            <a:ext cx="38735" cy="57150"/>
          </a:xfrm>
          <a:custGeom>
            <a:avLst/>
            <a:gdLst/>
            <a:ahLst/>
            <a:cxnLst/>
            <a:rect l="l" t="t" r="r" b="b"/>
            <a:pathLst>
              <a:path w="38735" h="57150">
                <a:moveTo>
                  <a:pt x="19815" y="56530"/>
                </a:moveTo>
                <a:lnTo>
                  <a:pt x="12048" y="54900"/>
                </a:lnTo>
                <a:lnTo>
                  <a:pt x="5755" y="50484"/>
                </a:lnTo>
                <a:lnTo>
                  <a:pt x="1539" y="43991"/>
                </a:lnTo>
                <a:lnTo>
                  <a:pt x="0" y="36132"/>
                </a:lnTo>
                <a:lnTo>
                  <a:pt x="0" y="19814"/>
                </a:lnTo>
                <a:lnTo>
                  <a:pt x="1539" y="12047"/>
                </a:lnTo>
                <a:lnTo>
                  <a:pt x="5755" y="5755"/>
                </a:lnTo>
                <a:lnTo>
                  <a:pt x="12048" y="1538"/>
                </a:lnTo>
                <a:lnTo>
                  <a:pt x="19815" y="0"/>
                </a:lnTo>
                <a:lnTo>
                  <a:pt x="27401" y="1538"/>
                </a:lnTo>
                <a:lnTo>
                  <a:pt x="33293" y="5755"/>
                </a:lnTo>
                <a:lnTo>
                  <a:pt x="37109" y="12047"/>
                </a:lnTo>
                <a:lnTo>
                  <a:pt x="38466" y="19814"/>
                </a:lnTo>
                <a:lnTo>
                  <a:pt x="38466" y="36132"/>
                </a:lnTo>
                <a:lnTo>
                  <a:pt x="37109" y="43991"/>
                </a:lnTo>
                <a:lnTo>
                  <a:pt x="33293" y="50484"/>
                </a:lnTo>
                <a:lnTo>
                  <a:pt x="27401" y="54900"/>
                </a:lnTo>
                <a:lnTo>
                  <a:pt x="19815" y="56530"/>
                </a:lnTo>
                <a:close/>
              </a:path>
            </a:pathLst>
          </a:custGeom>
          <a:solidFill>
            <a:srgbClr val="FFFFFF"/>
          </a:solidFill>
        </p:spPr>
        <p:txBody>
          <a:bodyPr wrap="square" lIns="0" tIns="0" rIns="0" bIns="0" rtlCol="0"/>
          <a:lstStyle/>
          <a:p>
            <a:endParaRPr/>
          </a:p>
        </p:txBody>
      </p:sp>
      <p:sp>
        <p:nvSpPr>
          <p:cNvPr id="560" name="object 560"/>
          <p:cNvSpPr/>
          <p:nvPr/>
        </p:nvSpPr>
        <p:spPr>
          <a:xfrm>
            <a:off x="1912023" y="970872"/>
            <a:ext cx="48895" cy="329565"/>
          </a:xfrm>
          <a:custGeom>
            <a:avLst/>
            <a:gdLst/>
            <a:ahLst/>
            <a:cxnLst/>
            <a:rect l="l" t="t" r="r" b="b"/>
            <a:pathLst>
              <a:path w="48894" h="329565">
                <a:moveTo>
                  <a:pt x="23895" y="329276"/>
                </a:moveTo>
                <a:lnTo>
                  <a:pt x="14752" y="327346"/>
                </a:lnTo>
                <a:lnTo>
                  <a:pt x="7139" y="322137"/>
                </a:lnTo>
                <a:lnTo>
                  <a:pt x="1930" y="314524"/>
                </a:lnTo>
                <a:lnTo>
                  <a:pt x="0" y="305382"/>
                </a:lnTo>
                <a:lnTo>
                  <a:pt x="0" y="23894"/>
                </a:lnTo>
                <a:lnTo>
                  <a:pt x="1930" y="14506"/>
                </a:lnTo>
                <a:lnTo>
                  <a:pt x="7139" y="6920"/>
                </a:lnTo>
                <a:lnTo>
                  <a:pt x="14752" y="1848"/>
                </a:lnTo>
                <a:lnTo>
                  <a:pt x="23895" y="0"/>
                </a:lnTo>
                <a:lnTo>
                  <a:pt x="33375" y="1848"/>
                </a:lnTo>
                <a:lnTo>
                  <a:pt x="41161" y="6920"/>
                </a:lnTo>
                <a:lnTo>
                  <a:pt x="46434" y="14506"/>
                </a:lnTo>
                <a:lnTo>
                  <a:pt x="48374" y="23894"/>
                </a:lnTo>
                <a:lnTo>
                  <a:pt x="48374" y="305382"/>
                </a:lnTo>
                <a:lnTo>
                  <a:pt x="46434" y="314524"/>
                </a:lnTo>
                <a:lnTo>
                  <a:pt x="41161" y="322137"/>
                </a:lnTo>
                <a:lnTo>
                  <a:pt x="33375" y="327346"/>
                </a:lnTo>
                <a:lnTo>
                  <a:pt x="23895" y="329276"/>
                </a:lnTo>
                <a:close/>
              </a:path>
            </a:pathLst>
          </a:custGeom>
          <a:solidFill>
            <a:srgbClr val="FFFFFF"/>
          </a:solidFill>
        </p:spPr>
        <p:txBody>
          <a:bodyPr wrap="square" lIns="0" tIns="0" rIns="0" bIns="0" rtlCol="0"/>
          <a:lstStyle/>
          <a:p>
            <a:endParaRPr/>
          </a:p>
        </p:txBody>
      </p:sp>
      <p:sp>
        <p:nvSpPr>
          <p:cNvPr id="561" name="object 561"/>
          <p:cNvSpPr/>
          <p:nvPr/>
        </p:nvSpPr>
        <p:spPr>
          <a:xfrm>
            <a:off x="2055397" y="1050131"/>
            <a:ext cx="48260" cy="250190"/>
          </a:xfrm>
          <a:custGeom>
            <a:avLst/>
            <a:gdLst/>
            <a:ahLst/>
            <a:cxnLst/>
            <a:rect l="l" t="t" r="r" b="b"/>
            <a:pathLst>
              <a:path w="48260" h="250190">
                <a:moveTo>
                  <a:pt x="24478" y="250017"/>
                </a:moveTo>
                <a:lnTo>
                  <a:pt x="14998" y="248086"/>
                </a:lnTo>
                <a:lnTo>
                  <a:pt x="7212" y="242877"/>
                </a:lnTo>
                <a:lnTo>
                  <a:pt x="1939" y="235265"/>
                </a:lnTo>
                <a:lnTo>
                  <a:pt x="0" y="226122"/>
                </a:lnTo>
                <a:lnTo>
                  <a:pt x="0" y="23894"/>
                </a:lnTo>
                <a:lnTo>
                  <a:pt x="1939" y="14751"/>
                </a:lnTo>
                <a:lnTo>
                  <a:pt x="7212" y="7139"/>
                </a:lnTo>
                <a:lnTo>
                  <a:pt x="14998" y="1930"/>
                </a:lnTo>
                <a:lnTo>
                  <a:pt x="24478" y="0"/>
                </a:lnTo>
                <a:lnTo>
                  <a:pt x="33776" y="1930"/>
                </a:lnTo>
                <a:lnTo>
                  <a:pt x="41161" y="7139"/>
                </a:lnTo>
                <a:lnTo>
                  <a:pt x="46033" y="14751"/>
                </a:lnTo>
                <a:lnTo>
                  <a:pt x="47791" y="23894"/>
                </a:lnTo>
                <a:lnTo>
                  <a:pt x="47791" y="226122"/>
                </a:lnTo>
                <a:lnTo>
                  <a:pt x="46033" y="235265"/>
                </a:lnTo>
                <a:lnTo>
                  <a:pt x="41161" y="242877"/>
                </a:lnTo>
                <a:lnTo>
                  <a:pt x="33776" y="248086"/>
                </a:lnTo>
                <a:lnTo>
                  <a:pt x="24478" y="250017"/>
                </a:lnTo>
                <a:close/>
              </a:path>
            </a:pathLst>
          </a:custGeom>
          <a:solidFill>
            <a:srgbClr val="FFFFFF"/>
          </a:solidFill>
        </p:spPr>
        <p:txBody>
          <a:bodyPr wrap="square" lIns="0" tIns="0" rIns="0" bIns="0" rtlCol="0"/>
          <a:lstStyle/>
          <a:p>
            <a:endParaRPr/>
          </a:p>
        </p:txBody>
      </p:sp>
      <p:sp>
        <p:nvSpPr>
          <p:cNvPr id="562" name="object 562"/>
          <p:cNvSpPr/>
          <p:nvPr/>
        </p:nvSpPr>
        <p:spPr>
          <a:xfrm>
            <a:off x="2199355" y="1129390"/>
            <a:ext cx="47625" cy="170815"/>
          </a:xfrm>
          <a:custGeom>
            <a:avLst/>
            <a:gdLst/>
            <a:ahLst/>
            <a:cxnLst/>
            <a:rect l="l" t="t" r="r" b="b"/>
            <a:pathLst>
              <a:path w="47625" h="170815">
                <a:moveTo>
                  <a:pt x="23895" y="170757"/>
                </a:moveTo>
                <a:lnTo>
                  <a:pt x="14506" y="168827"/>
                </a:lnTo>
                <a:lnTo>
                  <a:pt x="6921" y="163618"/>
                </a:lnTo>
                <a:lnTo>
                  <a:pt x="1848" y="156005"/>
                </a:lnTo>
                <a:lnTo>
                  <a:pt x="0" y="146863"/>
                </a:lnTo>
                <a:lnTo>
                  <a:pt x="0" y="24477"/>
                </a:lnTo>
                <a:lnTo>
                  <a:pt x="1848" y="14997"/>
                </a:lnTo>
                <a:lnTo>
                  <a:pt x="6921" y="7212"/>
                </a:lnTo>
                <a:lnTo>
                  <a:pt x="14506" y="1939"/>
                </a:lnTo>
                <a:lnTo>
                  <a:pt x="23895" y="0"/>
                </a:lnTo>
                <a:lnTo>
                  <a:pt x="33193" y="1939"/>
                </a:lnTo>
                <a:lnTo>
                  <a:pt x="40579" y="7212"/>
                </a:lnTo>
                <a:lnTo>
                  <a:pt x="45451" y="14997"/>
                </a:lnTo>
                <a:lnTo>
                  <a:pt x="47208" y="24477"/>
                </a:lnTo>
                <a:lnTo>
                  <a:pt x="47208" y="146863"/>
                </a:lnTo>
                <a:lnTo>
                  <a:pt x="45451" y="156005"/>
                </a:lnTo>
                <a:lnTo>
                  <a:pt x="40579" y="163618"/>
                </a:lnTo>
                <a:lnTo>
                  <a:pt x="33193" y="168827"/>
                </a:lnTo>
                <a:lnTo>
                  <a:pt x="23895" y="170757"/>
                </a:lnTo>
                <a:close/>
              </a:path>
            </a:pathLst>
          </a:custGeom>
          <a:solidFill>
            <a:srgbClr val="FFFFFF"/>
          </a:solidFill>
        </p:spPr>
        <p:txBody>
          <a:bodyPr wrap="square" lIns="0" tIns="0" rIns="0" bIns="0" rtlCol="0"/>
          <a:lstStyle/>
          <a:p>
            <a:endParaRPr/>
          </a:p>
        </p:txBody>
      </p:sp>
      <p:sp>
        <p:nvSpPr>
          <p:cNvPr id="563" name="object 563"/>
          <p:cNvSpPr/>
          <p:nvPr/>
        </p:nvSpPr>
        <p:spPr>
          <a:xfrm>
            <a:off x="2342729" y="1208649"/>
            <a:ext cx="47625" cy="92075"/>
          </a:xfrm>
          <a:custGeom>
            <a:avLst/>
            <a:gdLst/>
            <a:ahLst/>
            <a:cxnLst/>
            <a:rect l="l" t="t" r="r" b="b"/>
            <a:pathLst>
              <a:path w="47625" h="92075">
                <a:moveTo>
                  <a:pt x="24478" y="91498"/>
                </a:moveTo>
                <a:lnTo>
                  <a:pt x="14998" y="89567"/>
                </a:lnTo>
                <a:lnTo>
                  <a:pt x="7212" y="84358"/>
                </a:lnTo>
                <a:lnTo>
                  <a:pt x="1939" y="76746"/>
                </a:lnTo>
                <a:lnTo>
                  <a:pt x="0" y="67603"/>
                </a:lnTo>
                <a:lnTo>
                  <a:pt x="0" y="24477"/>
                </a:lnTo>
                <a:lnTo>
                  <a:pt x="1939" y="14997"/>
                </a:lnTo>
                <a:lnTo>
                  <a:pt x="7212" y="7212"/>
                </a:lnTo>
                <a:lnTo>
                  <a:pt x="14998" y="1939"/>
                </a:lnTo>
                <a:lnTo>
                  <a:pt x="24478" y="0"/>
                </a:lnTo>
                <a:lnTo>
                  <a:pt x="33685" y="1939"/>
                </a:lnTo>
                <a:lnTo>
                  <a:pt x="40870" y="7212"/>
                </a:lnTo>
                <a:lnTo>
                  <a:pt x="45542" y="14997"/>
                </a:lnTo>
                <a:lnTo>
                  <a:pt x="47208" y="24477"/>
                </a:lnTo>
                <a:lnTo>
                  <a:pt x="47208" y="67603"/>
                </a:lnTo>
                <a:lnTo>
                  <a:pt x="45542" y="76746"/>
                </a:lnTo>
                <a:lnTo>
                  <a:pt x="40870" y="84358"/>
                </a:lnTo>
                <a:lnTo>
                  <a:pt x="33685" y="89567"/>
                </a:lnTo>
                <a:lnTo>
                  <a:pt x="24478" y="91498"/>
                </a:lnTo>
                <a:close/>
              </a:path>
            </a:pathLst>
          </a:custGeom>
          <a:solidFill>
            <a:srgbClr val="FFFFFF"/>
          </a:solidFill>
        </p:spPr>
        <p:txBody>
          <a:bodyPr wrap="square" lIns="0" tIns="0" rIns="0" bIns="0" rtlCol="0"/>
          <a:lstStyle/>
          <a:p>
            <a:endParaRPr/>
          </a:p>
        </p:txBody>
      </p:sp>
      <p:sp>
        <p:nvSpPr>
          <p:cNvPr id="564" name="object 564"/>
          <p:cNvSpPr/>
          <p:nvPr/>
        </p:nvSpPr>
        <p:spPr>
          <a:xfrm>
            <a:off x="2350306" y="1037891"/>
            <a:ext cx="33020" cy="37465"/>
          </a:xfrm>
          <a:custGeom>
            <a:avLst/>
            <a:gdLst/>
            <a:ahLst/>
            <a:cxnLst/>
            <a:rect l="l" t="t" r="r" b="b"/>
            <a:pathLst>
              <a:path w="33019" h="37465">
                <a:moveTo>
                  <a:pt x="26227" y="37298"/>
                </a:moveTo>
                <a:lnTo>
                  <a:pt x="16901" y="37298"/>
                </a:lnTo>
                <a:lnTo>
                  <a:pt x="7576" y="37298"/>
                </a:lnTo>
                <a:lnTo>
                  <a:pt x="0" y="29722"/>
                </a:lnTo>
                <a:lnTo>
                  <a:pt x="0" y="7576"/>
                </a:lnTo>
                <a:lnTo>
                  <a:pt x="7576" y="0"/>
                </a:lnTo>
                <a:lnTo>
                  <a:pt x="26227" y="0"/>
                </a:lnTo>
                <a:lnTo>
                  <a:pt x="32638" y="7576"/>
                </a:lnTo>
                <a:lnTo>
                  <a:pt x="32638" y="29722"/>
                </a:lnTo>
                <a:lnTo>
                  <a:pt x="26227" y="37298"/>
                </a:lnTo>
                <a:close/>
              </a:path>
            </a:pathLst>
          </a:custGeom>
          <a:solidFill>
            <a:srgbClr val="FFFFFF"/>
          </a:solidFill>
        </p:spPr>
        <p:txBody>
          <a:bodyPr wrap="square" lIns="0" tIns="0" rIns="0" bIns="0" rtlCol="0"/>
          <a:lstStyle/>
          <a:p>
            <a:endParaRPr/>
          </a:p>
        </p:txBody>
      </p:sp>
      <p:sp>
        <p:nvSpPr>
          <p:cNvPr id="565" name="object 565"/>
          <p:cNvSpPr/>
          <p:nvPr/>
        </p:nvSpPr>
        <p:spPr>
          <a:xfrm>
            <a:off x="2206932" y="918419"/>
            <a:ext cx="32384" cy="50800"/>
          </a:xfrm>
          <a:custGeom>
            <a:avLst/>
            <a:gdLst/>
            <a:ahLst/>
            <a:cxnLst/>
            <a:rect l="l" t="t" r="r" b="b"/>
            <a:pathLst>
              <a:path w="32385" h="50800">
                <a:moveTo>
                  <a:pt x="25644" y="50702"/>
                </a:moveTo>
                <a:lnTo>
                  <a:pt x="16319" y="50702"/>
                </a:lnTo>
                <a:lnTo>
                  <a:pt x="7576" y="50702"/>
                </a:lnTo>
                <a:lnTo>
                  <a:pt x="0" y="43126"/>
                </a:lnTo>
                <a:lnTo>
                  <a:pt x="0" y="7576"/>
                </a:lnTo>
                <a:lnTo>
                  <a:pt x="7576" y="0"/>
                </a:lnTo>
                <a:lnTo>
                  <a:pt x="25644" y="0"/>
                </a:lnTo>
                <a:lnTo>
                  <a:pt x="32055" y="7576"/>
                </a:lnTo>
                <a:lnTo>
                  <a:pt x="32055" y="43126"/>
                </a:lnTo>
                <a:lnTo>
                  <a:pt x="25644" y="50702"/>
                </a:lnTo>
                <a:close/>
              </a:path>
            </a:pathLst>
          </a:custGeom>
          <a:solidFill>
            <a:srgbClr val="FFFFFF"/>
          </a:solidFill>
        </p:spPr>
        <p:txBody>
          <a:bodyPr wrap="square" lIns="0" tIns="0" rIns="0" bIns="0" rtlCol="0"/>
          <a:lstStyle/>
          <a:p>
            <a:endParaRPr/>
          </a:p>
        </p:txBody>
      </p:sp>
      <p:sp>
        <p:nvSpPr>
          <p:cNvPr id="566" name="object 566"/>
          <p:cNvSpPr/>
          <p:nvPr/>
        </p:nvSpPr>
        <p:spPr>
          <a:xfrm>
            <a:off x="2063557" y="798946"/>
            <a:ext cx="32384" cy="64135"/>
          </a:xfrm>
          <a:custGeom>
            <a:avLst/>
            <a:gdLst/>
            <a:ahLst/>
            <a:cxnLst/>
            <a:rect l="l" t="t" r="r" b="b"/>
            <a:pathLst>
              <a:path w="32385" h="64134">
                <a:moveTo>
                  <a:pt x="25061" y="63524"/>
                </a:moveTo>
                <a:lnTo>
                  <a:pt x="16319" y="63524"/>
                </a:lnTo>
                <a:lnTo>
                  <a:pt x="6993" y="63524"/>
                </a:lnTo>
                <a:lnTo>
                  <a:pt x="0" y="55947"/>
                </a:lnTo>
                <a:lnTo>
                  <a:pt x="0" y="7576"/>
                </a:lnTo>
                <a:lnTo>
                  <a:pt x="6993" y="0"/>
                </a:lnTo>
                <a:lnTo>
                  <a:pt x="25061" y="0"/>
                </a:lnTo>
                <a:lnTo>
                  <a:pt x="32055" y="7576"/>
                </a:lnTo>
                <a:lnTo>
                  <a:pt x="32055" y="55947"/>
                </a:lnTo>
                <a:lnTo>
                  <a:pt x="25061" y="63524"/>
                </a:lnTo>
                <a:close/>
              </a:path>
            </a:pathLst>
          </a:custGeom>
          <a:solidFill>
            <a:srgbClr val="FFFFFF"/>
          </a:solidFill>
        </p:spPr>
        <p:txBody>
          <a:bodyPr wrap="square" lIns="0" tIns="0" rIns="0" bIns="0" rtlCol="0"/>
          <a:lstStyle/>
          <a:p>
            <a:endParaRPr/>
          </a:p>
        </p:txBody>
      </p:sp>
      <p:sp>
        <p:nvSpPr>
          <p:cNvPr id="567" name="object 567"/>
          <p:cNvSpPr/>
          <p:nvPr/>
        </p:nvSpPr>
        <p:spPr>
          <a:xfrm>
            <a:off x="1920182" y="679474"/>
            <a:ext cx="32384" cy="76835"/>
          </a:xfrm>
          <a:custGeom>
            <a:avLst/>
            <a:gdLst/>
            <a:ahLst/>
            <a:cxnLst/>
            <a:rect l="l" t="t" r="r" b="b"/>
            <a:pathLst>
              <a:path w="32385" h="76834">
                <a:moveTo>
                  <a:pt x="25061" y="76345"/>
                </a:moveTo>
                <a:lnTo>
                  <a:pt x="15736" y="76345"/>
                </a:lnTo>
                <a:lnTo>
                  <a:pt x="6993" y="76345"/>
                </a:lnTo>
                <a:lnTo>
                  <a:pt x="0" y="69352"/>
                </a:lnTo>
                <a:lnTo>
                  <a:pt x="0" y="7576"/>
                </a:lnTo>
                <a:lnTo>
                  <a:pt x="6993" y="0"/>
                </a:lnTo>
                <a:lnTo>
                  <a:pt x="25061" y="0"/>
                </a:lnTo>
                <a:lnTo>
                  <a:pt x="32055" y="7576"/>
                </a:lnTo>
                <a:lnTo>
                  <a:pt x="32055" y="69352"/>
                </a:lnTo>
                <a:lnTo>
                  <a:pt x="25061" y="76345"/>
                </a:lnTo>
                <a:close/>
              </a:path>
            </a:pathLst>
          </a:custGeom>
          <a:solidFill>
            <a:srgbClr val="FFFFFF"/>
          </a:solidFill>
        </p:spPr>
        <p:txBody>
          <a:bodyPr wrap="square" lIns="0" tIns="0" rIns="0" bIns="0" rtlCol="0"/>
          <a:lstStyle/>
          <a:p>
            <a:endParaRPr/>
          </a:p>
        </p:txBody>
      </p:sp>
      <p:sp>
        <p:nvSpPr>
          <p:cNvPr id="568" name="object 568"/>
          <p:cNvSpPr/>
          <p:nvPr/>
        </p:nvSpPr>
        <p:spPr>
          <a:xfrm>
            <a:off x="911898" y="1391068"/>
            <a:ext cx="1782445" cy="438784"/>
          </a:xfrm>
          <a:custGeom>
            <a:avLst/>
            <a:gdLst/>
            <a:ahLst/>
            <a:cxnLst/>
            <a:rect l="l" t="t" r="r" b="b"/>
            <a:pathLst>
              <a:path w="1782445" h="438785">
                <a:moveTo>
                  <a:pt x="384073" y="376478"/>
                </a:moveTo>
                <a:lnTo>
                  <a:pt x="326377" y="312369"/>
                </a:lnTo>
                <a:lnTo>
                  <a:pt x="304444" y="329234"/>
                </a:lnTo>
                <a:lnTo>
                  <a:pt x="278142" y="341884"/>
                </a:lnTo>
                <a:lnTo>
                  <a:pt x="250317" y="349821"/>
                </a:lnTo>
                <a:lnTo>
                  <a:pt x="223799" y="352590"/>
                </a:lnTo>
                <a:lnTo>
                  <a:pt x="172554" y="344881"/>
                </a:lnTo>
                <a:lnTo>
                  <a:pt x="135305" y="324256"/>
                </a:lnTo>
                <a:lnTo>
                  <a:pt x="110502" y="294424"/>
                </a:lnTo>
                <a:lnTo>
                  <a:pt x="96608" y="259118"/>
                </a:lnTo>
                <a:lnTo>
                  <a:pt x="92075" y="222046"/>
                </a:lnTo>
                <a:lnTo>
                  <a:pt x="96431" y="184823"/>
                </a:lnTo>
                <a:lnTo>
                  <a:pt x="110832" y="148678"/>
                </a:lnTo>
                <a:lnTo>
                  <a:pt x="136220" y="117729"/>
                </a:lnTo>
                <a:lnTo>
                  <a:pt x="173558" y="96126"/>
                </a:lnTo>
                <a:lnTo>
                  <a:pt x="223799" y="87998"/>
                </a:lnTo>
                <a:lnTo>
                  <a:pt x="249047" y="89928"/>
                </a:lnTo>
                <a:lnTo>
                  <a:pt x="274066" y="96012"/>
                </a:lnTo>
                <a:lnTo>
                  <a:pt x="297561" y="106680"/>
                </a:lnTo>
                <a:lnTo>
                  <a:pt x="318211" y="122389"/>
                </a:lnTo>
                <a:lnTo>
                  <a:pt x="377075" y="64693"/>
                </a:lnTo>
                <a:lnTo>
                  <a:pt x="342963" y="36626"/>
                </a:lnTo>
                <a:lnTo>
                  <a:pt x="305689" y="16383"/>
                </a:lnTo>
                <a:lnTo>
                  <a:pt x="265785" y="4127"/>
                </a:lnTo>
                <a:lnTo>
                  <a:pt x="223799" y="0"/>
                </a:lnTo>
                <a:lnTo>
                  <a:pt x="169976" y="5092"/>
                </a:lnTo>
                <a:lnTo>
                  <a:pt x="123837" y="19443"/>
                </a:lnTo>
                <a:lnTo>
                  <a:pt x="85217" y="41643"/>
                </a:lnTo>
                <a:lnTo>
                  <a:pt x="53975" y="70294"/>
                </a:lnTo>
                <a:lnTo>
                  <a:pt x="29984" y="104013"/>
                </a:lnTo>
                <a:lnTo>
                  <a:pt x="13081" y="141376"/>
                </a:lnTo>
                <a:lnTo>
                  <a:pt x="3136" y="180987"/>
                </a:lnTo>
                <a:lnTo>
                  <a:pt x="0" y="221462"/>
                </a:lnTo>
                <a:lnTo>
                  <a:pt x="3225" y="263575"/>
                </a:lnTo>
                <a:lnTo>
                  <a:pt x="12750" y="303517"/>
                </a:lnTo>
                <a:lnTo>
                  <a:pt x="28956" y="340258"/>
                </a:lnTo>
                <a:lnTo>
                  <a:pt x="52235" y="372694"/>
                </a:lnTo>
                <a:lnTo>
                  <a:pt x="82956" y="399783"/>
                </a:lnTo>
                <a:lnTo>
                  <a:pt x="121539" y="420446"/>
                </a:lnTo>
                <a:lnTo>
                  <a:pt x="168351" y="433628"/>
                </a:lnTo>
                <a:lnTo>
                  <a:pt x="223799" y="438251"/>
                </a:lnTo>
                <a:lnTo>
                  <a:pt x="268833" y="434581"/>
                </a:lnTo>
                <a:lnTo>
                  <a:pt x="310934" y="423316"/>
                </a:lnTo>
                <a:lnTo>
                  <a:pt x="349529" y="404075"/>
                </a:lnTo>
                <a:lnTo>
                  <a:pt x="384073" y="376478"/>
                </a:lnTo>
                <a:close/>
              </a:path>
              <a:path w="1782445" h="438785">
                <a:moveTo>
                  <a:pt x="884135" y="427761"/>
                </a:moveTo>
                <a:lnTo>
                  <a:pt x="852043" y="356082"/>
                </a:lnTo>
                <a:lnTo>
                  <a:pt x="814997" y="273329"/>
                </a:lnTo>
                <a:lnTo>
                  <a:pt x="739063" y="103733"/>
                </a:lnTo>
                <a:lnTo>
                  <a:pt x="718032" y="56769"/>
                </a:lnTo>
                <a:lnTo>
                  <a:pt x="718032" y="273329"/>
                </a:lnTo>
                <a:lnTo>
                  <a:pt x="574078" y="273329"/>
                </a:lnTo>
                <a:lnTo>
                  <a:pt x="646341" y="103733"/>
                </a:lnTo>
                <a:lnTo>
                  <a:pt x="718032" y="273329"/>
                </a:lnTo>
                <a:lnTo>
                  <a:pt x="718032" y="56769"/>
                </a:lnTo>
                <a:lnTo>
                  <a:pt x="697052" y="9906"/>
                </a:lnTo>
                <a:lnTo>
                  <a:pt x="595642" y="9906"/>
                </a:lnTo>
                <a:lnTo>
                  <a:pt x="407974" y="427761"/>
                </a:lnTo>
                <a:lnTo>
                  <a:pt x="508215" y="427761"/>
                </a:lnTo>
                <a:lnTo>
                  <a:pt x="538518" y="356082"/>
                </a:lnTo>
                <a:lnTo>
                  <a:pt x="752995" y="356082"/>
                </a:lnTo>
                <a:lnTo>
                  <a:pt x="783310" y="427761"/>
                </a:lnTo>
                <a:lnTo>
                  <a:pt x="884135" y="427761"/>
                </a:lnTo>
                <a:close/>
              </a:path>
              <a:path w="1782445" h="438785">
                <a:moveTo>
                  <a:pt x="1291132" y="293128"/>
                </a:moveTo>
                <a:lnTo>
                  <a:pt x="1280312" y="258102"/>
                </a:lnTo>
                <a:lnTo>
                  <a:pt x="1273721" y="249428"/>
                </a:lnTo>
                <a:lnTo>
                  <a:pt x="1257909" y="228638"/>
                </a:lnTo>
                <a:lnTo>
                  <a:pt x="1223924" y="208635"/>
                </a:lnTo>
                <a:lnTo>
                  <a:pt x="1249540" y="192303"/>
                </a:lnTo>
                <a:lnTo>
                  <a:pt x="1266685" y="171919"/>
                </a:lnTo>
                <a:lnTo>
                  <a:pt x="1276299" y="148475"/>
                </a:lnTo>
                <a:lnTo>
                  <a:pt x="1279296" y="122961"/>
                </a:lnTo>
                <a:lnTo>
                  <a:pt x="1273454" y="90335"/>
                </a:lnTo>
                <a:lnTo>
                  <a:pt x="1271866" y="81445"/>
                </a:lnTo>
                <a:lnTo>
                  <a:pt x="1251242" y="49682"/>
                </a:lnTo>
                <a:lnTo>
                  <a:pt x="1219873" y="27381"/>
                </a:lnTo>
                <a:lnTo>
                  <a:pt x="1195946" y="19443"/>
                </a:lnTo>
                <a:lnTo>
                  <a:pt x="1195946" y="298386"/>
                </a:lnTo>
                <a:lnTo>
                  <a:pt x="1192199" y="318389"/>
                </a:lnTo>
                <a:lnTo>
                  <a:pt x="1180871" y="333425"/>
                </a:lnTo>
                <a:lnTo>
                  <a:pt x="1161770" y="342887"/>
                </a:lnTo>
                <a:lnTo>
                  <a:pt x="1134745" y="346176"/>
                </a:lnTo>
                <a:lnTo>
                  <a:pt x="1019937" y="346176"/>
                </a:lnTo>
                <a:lnTo>
                  <a:pt x="1019937" y="249428"/>
                </a:lnTo>
                <a:lnTo>
                  <a:pt x="1133589" y="249428"/>
                </a:lnTo>
                <a:lnTo>
                  <a:pt x="1160538" y="252984"/>
                </a:lnTo>
                <a:lnTo>
                  <a:pt x="1180071" y="262978"/>
                </a:lnTo>
                <a:lnTo>
                  <a:pt x="1191945" y="278447"/>
                </a:lnTo>
                <a:lnTo>
                  <a:pt x="1195946" y="298386"/>
                </a:lnTo>
                <a:lnTo>
                  <a:pt x="1195946" y="19443"/>
                </a:lnTo>
                <a:lnTo>
                  <a:pt x="1187792" y="16738"/>
                </a:lnTo>
                <a:lnTo>
                  <a:pt x="1187792" y="132867"/>
                </a:lnTo>
                <a:lnTo>
                  <a:pt x="1184402" y="149301"/>
                </a:lnTo>
                <a:lnTo>
                  <a:pt x="1174242" y="161582"/>
                </a:lnTo>
                <a:lnTo>
                  <a:pt x="1157300" y="169265"/>
                </a:lnTo>
                <a:lnTo>
                  <a:pt x="1133589" y="171919"/>
                </a:lnTo>
                <a:lnTo>
                  <a:pt x="1019937" y="171919"/>
                </a:lnTo>
                <a:lnTo>
                  <a:pt x="1019937" y="90335"/>
                </a:lnTo>
                <a:lnTo>
                  <a:pt x="1134745" y="90335"/>
                </a:lnTo>
                <a:lnTo>
                  <a:pt x="1157795" y="93535"/>
                </a:lnTo>
                <a:lnTo>
                  <a:pt x="1174381" y="102425"/>
                </a:lnTo>
                <a:lnTo>
                  <a:pt x="1184414" y="115900"/>
                </a:lnTo>
                <a:lnTo>
                  <a:pt x="1187792" y="132867"/>
                </a:lnTo>
                <a:lnTo>
                  <a:pt x="1187792" y="16738"/>
                </a:lnTo>
                <a:lnTo>
                  <a:pt x="1180223" y="14224"/>
                </a:lnTo>
                <a:lnTo>
                  <a:pt x="1134745" y="9906"/>
                </a:lnTo>
                <a:lnTo>
                  <a:pt x="928433" y="9906"/>
                </a:lnTo>
                <a:lnTo>
                  <a:pt x="928433" y="427761"/>
                </a:lnTo>
                <a:lnTo>
                  <a:pt x="1138250" y="427761"/>
                </a:lnTo>
                <a:lnTo>
                  <a:pt x="1195374" y="421894"/>
                </a:lnTo>
                <a:lnTo>
                  <a:pt x="1240751" y="403948"/>
                </a:lnTo>
                <a:lnTo>
                  <a:pt x="1272908" y="373430"/>
                </a:lnTo>
                <a:lnTo>
                  <a:pt x="1283830" y="346176"/>
                </a:lnTo>
                <a:lnTo>
                  <a:pt x="1290370" y="329857"/>
                </a:lnTo>
                <a:lnTo>
                  <a:pt x="1291132" y="293128"/>
                </a:lnTo>
                <a:close/>
              </a:path>
              <a:path w="1782445" h="438785">
                <a:moveTo>
                  <a:pt x="1723986" y="9321"/>
                </a:moveTo>
                <a:lnTo>
                  <a:pt x="1683766" y="9321"/>
                </a:lnTo>
                <a:lnTo>
                  <a:pt x="1683766" y="15151"/>
                </a:lnTo>
                <a:lnTo>
                  <a:pt x="1701253" y="15151"/>
                </a:lnTo>
                <a:lnTo>
                  <a:pt x="1701253" y="59436"/>
                </a:lnTo>
                <a:lnTo>
                  <a:pt x="1707083" y="59436"/>
                </a:lnTo>
                <a:lnTo>
                  <a:pt x="1707083" y="15151"/>
                </a:lnTo>
                <a:lnTo>
                  <a:pt x="1723986" y="15151"/>
                </a:lnTo>
                <a:lnTo>
                  <a:pt x="1723986" y="9321"/>
                </a:lnTo>
                <a:close/>
              </a:path>
              <a:path w="1782445" h="438785">
                <a:moveTo>
                  <a:pt x="1781683" y="9321"/>
                </a:moveTo>
                <a:lnTo>
                  <a:pt x="1774113" y="9321"/>
                </a:lnTo>
                <a:lnTo>
                  <a:pt x="1757210" y="34963"/>
                </a:lnTo>
                <a:lnTo>
                  <a:pt x="1739138" y="9321"/>
                </a:lnTo>
                <a:lnTo>
                  <a:pt x="1732140" y="9321"/>
                </a:lnTo>
                <a:lnTo>
                  <a:pt x="1732140" y="59436"/>
                </a:lnTo>
                <a:lnTo>
                  <a:pt x="1737969" y="59436"/>
                </a:lnTo>
                <a:lnTo>
                  <a:pt x="1737969" y="18059"/>
                </a:lnTo>
                <a:lnTo>
                  <a:pt x="1756041" y="43700"/>
                </a:lnTo>
                <a:lnTo>
                  <a:pt x="1757794" y="43700"/>
                </a:lnTo>
                <a:lnTo>
                  <a:pt x="1775853" y="18643"/>
                </a:lnTo>
                <a:lnTo>
                  <a:pt x="1775853" y="59436"/>
                </a:lnTo>
                <a:lnTo>
                  <a:pt x="1781683" y="59436"/>
                </a:lnTo>
                <a:lnTo>
                  <a:pt x="1781683" y="9321"/>
                </a:lnTo>
                <a:close/>
              </a:path>
              <a:path w="1782445" h="438785">
                <a:moveTo>
                  <a:pt x="1782267" y="427761"/>
                </a:moveTo>
                <a:lnTo>
                  <a:pt x="1750072" y="356082"/>
                </a:lnTo>
                <a:lnTo>
                  <a:pt x="1712912" y="273329"/>
                </a:lnTo>
                <a:lnTo>
                  <a:pt x="1636737" y="103733"/>
                </a:lnTo>
                <a:lnTo>
                  <a:pt x="1615579" y="56629"/>
                </a:lnTo>
                <a:lnTo>
                  <a:pt x="1615579" y="273329"/>
                </a:lnTo>
                <a:lnTo>
                  <a:pt x="1471625" y="273329"/>
                </a:lnTo>
                <a:lnTo>
                  <a:pt x="1543888" y="103733"/>
                </a:lnTo>
                <a:lnTo>
                  <a:pt x="1615579" y="273329"/>
                </a:lnTo>
                <a:lnTo>
                  <a:pt x="1615579" y="56629"/>
                </a:lnTo>
                <a:lnTo>
                  <a:pt x="1594599" y="9906"/>
                </a:lnTo>
                <a:lnTo>
                  <a:pt x="1493189" y="9906"/>
                </a:lnTo>
                <a:lnTo>
                  <a:pt x="1305521" y="427761"/>
                </a:lnTo>
                <a:lnTo>
                  <a:pt x="1406347" y="427761"/>
                </a:lnTo>
                <a:lnTo>
                  <a:pt x="1436649" y="356082"/>
                </a:lnTo>
                <a:lnTo>
                  <a:pt x="1650555" y="356082"/>
                </a:lnTo>
                <a:lnTo>
                  <a:pt x="1681441" y="427761"/>
                </a:lnTo>
                <a:lnTo>
                  <a:pt x="1782267" y="427761"/>
                </a:lnTo>
                <a:close/>
              </a:path>
            </a:pathLst>
          </a:custGeom>
          <a:solidFill>
            <a:srgbClr val="FFFFFF"/>
          </a:solidFill>
        </p:spPr>
        <p:txBody>
          <a:bodyPr wrap="square" lIns="0" tIns="0" rIns="0" bIns="0" rtlCol="0"/>
          <a:lstStyle/>
          <a:p>
            <a:endParaRPr/>
          </a:p>
        </p:txBody>
      </p:sp>
      <p:grpSp>
        <p:nvGrpSpPr>
          <p:cNvPr id="569" name="object 569"/>
          <p:cNvGrpSpPr/>
          <p:nvPr/>
        </p:nvGrpSpPr>
        <p:grpSpPr>
          <a:xfrm>
            <a:off x="895254" y="5283243"/>
            <a:ext cx="1216660" cy="229235"/>
            <a:chOff x="895254" y="5283243"/>
            <a:chExt cx="1216660" cy="229235"/>
          </a:xfrm>
        </p:grpSpPr>
        <p:sp>
          <p:nvSpPr>
            <p:cNvPr id="570" name="object 570"/>
            <p:cNvSpPr/>
            <p:nvPr/>
          </p:nvSpPr>
          <p:spPr>
            <a:xfrm>
              <a:off x="895254" y="5283243"/>
              <a:ext cx="194961" cy="228806"/>
            </a:xfrm>
            <a:prstGeom prst="rect">
              <a:avLst/>
            </a:prstGeom>
            <a:blipFill>
              <a:blip r:embed="rId3" cstate="print"/>
              <a:stretch>
                <a:fillRect/>
              </a:stretch>
            </a:blipFill>
          </p:spPr>
          <p:txBody>
            <a:bodyPr wrap="square" lIns="0" tIns="0" rIns="0" bIns="0" rtlCol="0"/>
            <a:lstStyle/>
            <a:p>
              <a:endParaRPr/>
            </a:p>
          </p:txBody>
        </p:sp>
        <p:sp>
          <p:nvSpPr>
            <p:cNvPr id="571" name="object 571"/>
            <p:cNvSpPr/>
            <p:nvPr/>
          </p:nvSpPr>
          <p:spPr>
            <a:xfrm>
              <a:off x="1112338" y="5348816"/>
              <a:ext cx="159702" cy="161838"/>
            </a:xfrm>
            <a:prstGeom prst="rect">
              <a:avLst/>
            </a:prstGeom>
            <a:blipFill>
              <a:blip r:embed="rId4" cstate="print"/>
              <a:stretch>
                <a:fillRect/>
              </a:stretch>
            </a:blipFill>
          </p:spPr>
          <p:txBody>
            <a:bodyPr wrap="square" lIns="0" tIns="0" rIns="0" bIns="0" rtlCol="0"/>
            <a:lstStyle/>
            <a:p>
              <a:endParaRPr/>
            </a:p>
          </p:txBody>
        </p:sp>
        <p:sp>
          <p:nvSpPr>
            <p:cNvPr id="572" name="object 572"/>
            <p:cNvSpPr/>
            <p:nvPr/>
          </p:nvSpPr>
          <p:spPr>
            <a:xfrm>
              <a:off x="1303151" y="5349514"/>
              <a:ext cx="144492" cy="159048"/>
            </a:xfrm>
            <a:prstGeom prst="rect">
              <a:avLst/>
            </a:prstGeom>
            <a:blipFill>
              <a:blip r:embed="rId5" cstate="print"/>
              <a:stretch>
                <a:fillRect/>
              </a:stretch>
            </a:blipFill>
          </p:spPr>
          <p:txBody>
            <a:bodyPr wrap="square" lIns="0" tIns="0" rIns="0" bIns="0" rtlCol="0"/>
            <a:lstStyle/>
            <a:p>
              <a:endParaRPr/>
            </a:p>
          </p:txBody>
        </p:sp>
        <p:sp>
          <p:nvSpPr>
            <p:cNvPr id="573" name="object 573"/>
            <p:cNvSpPr/>
            <p:nvPr/>
          </p:nvSpPr>
          <p:spPr>
            <a:xfrm>
              <a:off x="1486359" y="5349514"/>
              <a:ext cx="144492" cy="159048"/>
            </a:xfrm>
            <a:prstGeom prst="rect">
              <a:avLst/>
            </a:prstGeom>
            <a:blipFill>
              <a:blip r:embed="rId6" cstate="print"/>
              <a:stretch>
                <a:fillRect/>
              </a:stretch>
            </a:blipFill>
          </p:spPr>
          <p:txBody>
            <a:bodyPr wrap="square" lIns="0" tIns="0" rIns="0" bIns="0" rtlCol="0"/>
            <a:lstStyle/>
            <a:p>
              <a:endParaRPr/>
            </a:p>
          </p:txBody>
        </p:sp>
        <p:sp>
          <p:nvSpPr>
            <p:cNvPr id="574" name="object 574"/>
            <p:cNvSpPr/>
            <p:nvPr/>
          </p:nvSpPr>
          <p:spPr>
            <a:xfrm>
              <a:off x="1659888" y="5348816"/>
              <a:ext cx="156936" cy="162536"/>
            </a:xfrm>
            <a:prstGeom prst="rect">
              <a:avLst/>
            </a:prstGeom>
            <a:blipFill>
              <a:blip r:embed="rId7" cstate="print"/>
              <a:stretch>
                <a:fillRect/>
              </a:stretch>
            </a:blipFill>
          </p:spPr>
          <p:txBody>
            <a:bodyPr wrap="square" lIns="0" tIns="0" rIns="0" bIns="0" rtlCol="0"/>
            <a:lstStyle/>
            <a:p>
              <a:endParaRPr/>
            </a:p>
          </p:txBody>
        </p:sp>
        <p:sp>
          <p:nvSpPr>
            <p:cNvPr id="575" name="object 575"/>
            <p:cNvSpPr/>
            <p:nvPr/>
          </p:nvSpPr>
          <p:spPr>
            <a:xfrm>
              <a:off x="1843788" y="5349514"/>
              <a:ext cx="138270" cy="161141"/>
            </a:xfrm>
            <a:prstGeom prst="rect">
              <a:avLst/>
            </a:prstGeom>
            <a:blipFill>
              <a:blip r:embed="rId8" cstate="print"/>
              <a:stretch>
                <a:fillRect/>
              </a:stretch>
            </a:blipFill>
          </p:spPr>
          <p:txBody>
            <a:bodyPr wrap="square" lIns="0" tIns="0" rIns="0" bIns="0" rtlCol="0"/>
            <a:lstStyle/>
            <a:p>
              <a:endParaRPr/>
            </a:p>
          </p:txBody>
        </p:sp>
        <p:sp>
          <p:nvSpPr>
            <p:cNvPr id="576" name="object 576"/>
            <p:cNvSpPr/>
            <p:nvPr/>
          </p:nvSpPr>
          <p:spPr>
            <a:xfrm>
              <a:off x="2002799" y="5305566"/>
              <a:ext cx="108542" cy="205089"/>
            </a:xfrm>
            <a:prstGeom prst="rect">
              <a:avLst/>
            </a:prstGeom>
            <a:blipFill>
              <a:blip r:embed="rId9" cstate="print"/>
              <a:stretch>
                <a:fillRect/>
              </a:stretch>
            </a:blipFill>
          </p:spPr>
          <p:txBody>
            <a:bodyPr wrap="square" lIns="0" tIns="0" rIns="0" bIns="0" rtlCol="0"/>
            <a:lstStyle/>
            <a:p>
              <a:endParaRPr/>
            </a:p>
          </p:txBody>
        </p:sp>
      </p:grpSp>
      <p:sp>
        <p:nvSpPr>
          <p:cNvPr id="577" name="object 577"/>
          <p:cNvSpPr/>
          <p:nvPr/>
        </p:nvSpPr>
        <p:spPr>
          <a:xfrm>
            <a:off x="2201908" y="5305566"/>
            <a:ext cx="285528" cy="205089"/>
          </a:xfrm>
          <a:prstGeom prst="rect">
            <a:avLst/>
          </a:prstGeom>
          <a:blipFill>
            <a:blip r:embed="rId10" cstate="print"/>
            <a:stretch>
              <a:fillRect/>
            </a:stretch>
          </a:blipFill>
        </p:spPr>
        <p:txBody>
          <a:bodyPr wrap="square" lIns="0" tIns="0" rIns="0" bIns="0" rtlCol="0"/>
          <a:lstStyle/>
          <a:p>
            <a:endParaRPr/>
          </a:p>
        </p:txBody>
      </p:sp>
      <p:grpSp>
        <p:nvGrpSpPr>
          <p:cNvPr id="578" name="object 578"/>
          <p:cNvGrpSpPr/>
          <p:nvPr/>
        </p:nvGrpSpPr>
        <p:grpSpPr>
          <a:xfrm>
            <a:off x="2587682" y="5286034"/>
            <a:ext cx="941705" cy="225425"/>
            <a:chOff x="2587682" y="5286034"/>
            <a:chExt cx="941705" cy="225425"/>
          </a:xfrm>
        </p:grpSpPr>
        <p:sp>
          <p:nvSpPr>
            <p:cNvPr id="579" name="object 579"/>
            <p:cNvSpPr/>
            <p:nvPr/>
          </p:nvSpPr>
          <p:spPr>
            <a:xfrm>
              <a:off x="2587682" y="5351607"/>
              <a:ext cx="239207" cy="156955"/>
            </a:xfrm>
            <a:prstGeom prst="rect">
              <a:avLst/>
            </a:prstGeom>
            <a:blipFill>
              <a:blip r:embed="rId11" cstate="print"/>
              <a:stretch>
                <a:fillRect/>
              </a:stretch>
            </a:blipFill>
          </p:spPr>
          <p:txBody>
            <a:bodyPr wrap="square" lIns="0" tIns="0" rIns="0" bIns="0" rtlCol="0"/>
            <a:lstStyle/>
            <a:p>
              <a:endParaRPr/>
            </a:p>
          </p:txBody>
        </p:sp>
        <p:sp>
          <p:nvSpPr>
            <p:cNvPr id="580" name="object 580"/>
            <p:cNvSpPr/>
            <p:nvPr/>
          </p:nvSpPr>
          <p:spPr>
            <a:xfrm>
              <a:off x="2862839" y="5286731"/>
              <a:ext cx="139652" cy="221831"/>
            </a:xfrm>
            <a:prstGeom prst="rect">
              <a:avLst/>
            </a:prstGeom>
            <a:blipFill>
              <a:blip r:embed="rId12" cstate="print"/>
              <a:stretch>
                <a:fillRect/>
              </a:stretch>
            </a:blipFill>
          </p:spPr>
          <p:txBody>
            <a:bodyPr wrap="square" lIns="0" tIns="0" rIns="0" bIns="0" rtlCol="0"/>
            <a:lstStyle/>
            <a:p>
              <a:endParaRPr/>
            </a:p>
          </p:txBody>
        </p:sp>
        <p:sp>
          <p:nvSpPr>
            <p:cNvPr id="581" name="object 581"/>
            <p:cNvSpPr/>
            <p:nvPr/>
          </p:nvSpPr>
          <p:spPr>
            <a:xfrm>
              <a:off x="3036369" y="5349514"/>
              <a:ext cx="140344" cy="161838"/>
            </a:xfrm>
            <a:prstGeom prst="rect">
              <a:avLst/>
            </a:prstGeom>
            <a:blipFill>
              <a:blip r:embed="rId13" cstate="print"/>
              <a:stretch>
                <a:fillRect/>
              </a:stretch>
            </a:blipFill>
          </p:spPr>
          <p:txBody>
            <a:bodyPr wrap="square" lIns="0" tIns="0" rIns="0" bIns="0" rtlCol="0"/>
            <a:lstStyle/>
            <a:p>
              <a:endParaRPr/>
            </a:p>
          </p:txBody>
        </p:sp>
        <p:sp>
          <p:nvSpPr>
            <p:cNvPr id="582" name="object 582"/>
            <p:cNvSpPr/>
            <p:nvPr/>
          </p:nvSpPr>
          <p:spPr>
            <a:xfrm>
              <a:off x="3208515" y="5305566"/>
              <a:ext cx="107850" cy="205089"/>
            </a:xfrm>
            <a:prstGeom prst="rect">
              <a:avLst/>
            </a:prstGeom>
            <a:blipFill>
              <a:blip r:embed="rId14" cstate="print"/>
              <a:stretch>
                <a:fillRect/>
              </a:stretch>
            </a:blipFill>
          </p:spPr>
          <p:txBody>
            <a:bodyPr wrap="square" lIns="0" tIns="0" rIns="0" bIns="0" rtlCol="0"/>
            <a:lstStyle/>
            <a:p>
              <a:endParaRPr/>
            </a:p>
          </p:txBody>
        </p:sp>
        <p:sp>
          <p:nvSpPr>
            <p:cNvPr id="583" name="object 583"/>
            <p:cNvSpPr/>
            <p:nvPr/>
          </p:nvSpPr>
          <p:spPr>
            <a:xfrm>
              <a:off x="3339180" y="5286034"/>
              <a:ext cx="38100" cy="58419"/>
            </a:xfrm>
            <a:custGeom>
              <a:avLst/>
              <a:gdLst/>
              <a:ahLst/>
              <a:cxnLst/>
              <a:rect l="l" t="t" r="r" b="b"/>
              <a:pathLst>
                <a:path w="38100" h="58420">
                  <a:moveTo>
                    <a:pt x="17975" y="57899"/>
                  </a:moveTo>
                  <a:lnTo>
                    <a:pt x="0" y="57899"/>
                  </a:lnTo>
                  <a:lnTo>
                    <a:pt x="14518" y="0"/>
                  </a:lnTo>
                  <a:lnTo>
                    <a:pt x="38024" y="0"/>
                  </a:lnTo>
                  <a:lnTo>
                    <a:pt x="17975" y="57899"/>
                  </a:lnTo>
                  <a:close/>
                </a:path>
              </a:pathLst>
            </a:custGeom>
            <a:solidFill>
              <a:srgbClr val="FFFFFF"/>
            </a:solidFill>
          </p:spPr>
          <p:txBody>
            <a:bodyPr wrap="square" lIns="0" tIns="0" rIns="0" bIns="0" rtlCol="0"/>
            <a:lstStyle/>
            <a:p>
              <a:endParaRPr/>
            </a:p>
          </p:txBody>
        </p:sp>
        <p:sp>
          <p:nvSpPr>
            <p:cNvPr id="584" name="object 584"/>
            <p:cNvSpPr/>
            <p:nvPr/>
          </p:nvSpPr>
          <p:spPr>
            <a:xfrm>
              <a:off x="3396563" y="5348816"/>
              <a:ext cx="132739" cy="162536"/>
            </a:xfrm>
            <a:prstGeom prst="rect">
              <a:avLst/>
            </a:prstGeom>
            <a:blipFill>
              <a:blip r:embed="rId15" cstate="print"/>
              <a:stretch>
                <a:fillRect/>
              </a:stretch>
            </a:blipFill>
          </p:spPr>
          <p:txBody>
            <a:bodyPr wrap="square" lIns="0" tIns="0" rIns="0" bIns="0" rtlCol="0"/>
            <a:lstStyle/>
            <a:p>
              <a:endParaRPr/>
            </a:p>
          </p:txBody>
        </p:sp>
      </p:grpSp>
      <p:grpSp>
        <p:nvGrpSpPr>
          <p:cNvPr id="585" name="object 585"/>
          <p:cNvGrpSpPr/>
          <p:nvPr/>
        </p:nvGrpSpPr>
        <p:grpSpPr>
          <a:xfrm>
            <a:off x="3648906" y="5305566"/>
            <a:ext cx="615315" cy="206375"/>
            <a:chOff x="3648906" y="5305566"/>
            <a:chExt cx="615315" cy="206375"/>
          </a:xfrm>
        </p:grpSpPr>
        <p:sp>
          <p:nvSpPr>
            <p:cNvPr id="586" name="object 586"/>
            <p:cNvSpPr/>
            <p:nvPr/>
          </p:nvSpPr>
          <p:spPr>
            <a:xfrm>
              <a:off x="3648906" y="5349514"/>
              <a:ext cx="143801" cy="159048"/>
            </a:xfrm>
            <a:prstGeom prst="rect">
              <a:avLst/>
            </a:prstGeom>
            <a:blipFill>
              <a:blip r:embed="rId16" cstate="print"/>
              <a:stretch>
                <a:fillRect/>
              </a:stretch>
            </a:blipFill>
          </p:spPr>
          <p:txBody>
            <a:bodyPr wrap="square" lIns="0" tIns="0" rIns="0" bIns="0" rtlCol="0"/>
            <a:lstStyle/>
            <a:p>
              <a:endParaRPr/>
            </a:p>
          </p:txBody>
        </p:sp>
        <p:sp>
          <p:nvSpPr>
            <p:cNvPr id="587" name="object 587"/>
            <p:cNvSpPr/>
            <p:nvPr/>
          </p:nvSpPr>
          <p:spPr>
            <a:xfrm>
              <a:off x="3825200" y="5305566"/>
              <a:ext cx="439008" cy="205786"/>
            </a:xfrm>
            <a:prstGeom prst="rect">
              <a:avLst/>
            </a:prstGeom>
            <a:blipFill>
              <a:blip r:embed="rId17" cstate="print"/>
              <a:stretch>
                <a:fillRect/>
              </a:stretch>
            </a:blipFill>
          </p:spPr>
          <p:txBody>
            <a:bodyPr wrap="square" lIns="0" tIns="0" rIns="0" bIns="0" rtlCol="0"/>
            <a:lstStyle/>
            <a:p>
              <a:endParaRPr/>
            </a:p>
          </p:txBody>
        </p:sp>
      </p:grpSp>
      <p:sp>
        <p:nvSpPr>
          <p:cNvPr id="588" name="object 588"/>
          <p:cNvSpPr/>
          <p:nvPr/>
        </p:nvSpPr>
        <p:spPr>
          <a:xfrm>
            <a:off x="4311904" y="5283949"/>
            <a:ext cx="88265" cy="45085"/>
          </a:xfrm>
          <a:custGeom>
            <a:avLst/>
            <a:gdLst/>
            <a:ahLst/>
            <a:cxnLst/>
            <a:rect l="l" t="t" r="r" b="b"/>
            <a:pathLst>
              <a:path w="88264" h="45085">
                <a:moveTo>
                  <a:pt x="35953" y="0"/>
                </a:moveTo>
                <a:lnTo>
                  <a:pt x="0" y="0"/>
                </a:lnTo>
                <a:lnTo>
                  <a:pt x="0" y="4876"/>
                </a:lnTo>
                <a:lnTo>
                  <a:pt x="15214" y="4876"/>
                </a:lnTo>
                <a:lnTo>
                  <a:pt x="15214" y="44640"/>
                </a:lnTo>
                <a:lnTo>
                  <a:pt x="20739" y="44640"/>
                </a:lnTo>
                <a:lnTo>
                  <a:pt x="20739" y="4876"/>
                </a:lnTo>
                <a:lnTo>
                  <a:pt x="35953" y="4876"/>
                </a:lnTo>
                <a:lnTo>
                  <a:pt x="35953" y="0"/>
                </a:lnTo>
                <a:close/>
              </a:path>
              <a:path w="88264" h="45085">
                <a:moveTo>
                  <a:pt x="87807" y="0"/>
                </a:moveTo>
                <a:lnTo>
                  <a:pt x="80886" y="0"/>
                </a:lnTo>
                <a:lnTo>
                  <a:pt x="65684" y="23012"/>
                </a:lnTo>
                <a:lnTo>
                  <a:pt x="49784" y="0"/>
                </a:lnTo>
                <a:lnTo>
                  <a:pt x="42862" y="0"/>
                </a:lnTo>
                <a:lnTo>
                  <a:pt x="42862" y="44640"/>
                </a:lnTo>
                <a:lnTo>
                  <a:pt x="48399" y="44640"/>
                </a:lnTo>
                <a:lnTo>
                  <a:pt x="48399" y="7670"/>
                </a:lnTo>
                <a:lnTo>
                  <a:pt x="64985" y="30695"/>
                </a:lnTo>
                <a:lnTo>
                  <a:pt x="65684" y="30695"/>
                </a:lnTo>
                <a:lnTo>
                  <a:pt x="82270" y="7670"/>
                </a:lnTo>
                <a:lnTo>
                  <a:pt x="82270" y="44640"/>
                </a:lnTo>
                <a:lnTo>
                  <a:pt x="87807" y="44640"/>
                </a:lnTo>
                <a:lnTo>
                  <a:pt x="87807" y="0"/>
                </a:lnTo>
                <a:close/>
              </a:path>
            </a:pathLst>
          </a:custGeom>
          <a:solidFill>
            <a:srgbClr val="FFFFFF"/>
          </a:solidFill>
        </p:spPr>
        <p:txBody>
          <a:bodyPr wrap="square" lIns="0" tIns="0" rIns="0" bIns="0" rtlCol="0"/>
          <a:lstStyle/>
          <a:p>
            <a:endParaRPr/>
          </a:p>
        </p:txBody>
      </p:sp>
      <p:sp>
        <p:nvSpPr>
          <p:cNvPr id="589" name="object 589"/>
          <p:cNvSpPr txBox="1">
            <a:spLocks noGrp="1"/>
          </p:cNvSpPr>
          <p:nvPr>
            <p:ph type="title"/>
          </p:nvPr>
        </p:nvSpPr>
        <p:spPr>
          <a:xfrm>
            <a:off x="916938" y="1939032"/>
            <a:ext cx="10358122" cy="633507"/>
          </a:xfrm>
          <a:prstGeom prst="rect">
            <a:avLst/>
          </a:prstGeom>
        </p:spPr>
        <p:txBody>
          <a:bodyPr vert="horz" wrap="square" lIns="0" tIns="81280" rIns="0" bIns="0" rtlCol="0">
            <a:spAutoFit/>
          </a:bodyPr>
          <a:lstStyle/>
          <a:p>
            <a:pPr marL="12700" marR="5080">
              <a:lnSpc>
                <a:spcPts val="4320"/>
              </a:lnSpc>
              <a:spcBef>
                <a:spcPts val="640"/>
              </a:spcBef>
            </a:pPr>
            <a:r>
              <a:rPr lang="en-US" spc="-10" dirty="0"/>
              <a:t>Making Money</a:t>
            </a:r>
            <a:r>
              <a:rPr spc="-10" dirty="0"/>
              <a:t> with  </a:t>
            </a:r>
            <a:r>
              <a:rPr spc="-20" dirty="0"/>
              <a:t>Intelligent</a:t>
            </a:r>
            <a:r>
              <a:rPr spc="5" dirty="0"/>
              <a:t> </a:t>
            </a:r>
            <a:r>
              <a:rPr spc="-5" dirty="0"/>
              <a:t>Buildings</a:t>
            </a:r>
          </a:p>
        </p:txBody>
      </p:sp>
      <p:sp>
        <p:nvSpPr>
          <p:cNvPr id="590" name="object 590"/>
          <p:cNvSpPr txBox="1"/>
          <p:nvPr/>
        </p:nvSpPr>
        <p:spPr>
          <a:xfrm>
            <a:off x="906512" y="3327341"/>
            <a:ext cx="5893435" cy="1561465"/>
          </a:xfrm>
          <a:prstGeom prst="rect">
            <a:avLst/>
          </a:prstGeom>
        </p:spPr>
        <p:txBody>
          <a:bodyPr vert="horz" wrap="square" lIns="0" tIns="142240" rIns="0" bIns="0" rtlCol="0">
            <a:spAutoFit/>
          </a:bodyPr>
          <a:lstStyle/>
          <a:p>
            <a:pPr marL="12700">
              <a:lnSpc>
                <a:spcPct val="100000"/>
              </a:lnSpc>
              <a:spcBef>
                <a:spcPts val="1120"/>
              </a:spcBef>
            </a:pPr>
            <a:r>
              <a:rPr sz="3200" b="1" spc="-20" dirty="0">
                <a:solidFill>
                  <a:srgbClr val="FFFFFF"/>
                </a:solidFill>
                <a:latin typeface="Calibri"/>
                <a:cs typeface="Calibri"/>
              </a:rPr>
              <a:t>World </a:t>
            </a:r>
            <a:r>
              <a:rPr sz="3200" b="1" spc="-15" dirty="0">
                <a:solidFill>
                  <a:srgbClr val="FFFFFF"/>
                </a:solidFill>
                <a:latin typeface="Calibri"/>
                <a:cs typeface="Calibri"/>
              </a:rPr>
              <a:t>Intelligent </a:t>
            </a:r>
            <a:r>
              <a:rPr sz="3200" b="1" dirty="0">
                <a:solidFill>
                  <a:srgbClr val="FFFFFF"/>
                </a:solidFill>
                <a:latin typeface="Calibri"/>
                <a:cs typeface="Calibri"/>
              </a:rPr>
              <a:t>Buildings</a:t>
            </a:r>
            <a:r>
              <a:rPr sz="3200" b="1" spc="-90" dirty="0">
                <a:solidFill>
                  <a:srgbClr val="FFFFFF"/>
                </a:solidFill>
                <a:latin typeface="Calibri"/>
                <a:cs typeface="Calibri"/>
              </a:rPr>
              <a:t> </a:t>
            </a:r>
            <a:r>
              <a:rPr sz="3200" b="1" spc="-5" dirty="0">
                <a:solidFill>
                  <a:srgbClr val="FFFFFF"/>
                </a:solidFill>
                <a:latin typeface="Calibri"/>
                <a:cs typeface="Calibri"/>
              </a:rPr>
              <a:t>Summit</a:t>
            </a:r>
            <a:endParaRPr sz="3200">
              <a:latin typeface="Calibri"/>
              <a:cs typeface="Calibri"/>
            </a:endParaRPr>
          </a:p>
          <a:p>
            <a:pPr marL="12700">
              <a:lnSpc>
                <a:spcPct val="100000"/>
              </a:lnSpc>
              <a:spcBef>
                <a:spcPts val="765"/>
              </a:spcBef>
            </a:pPr>
            <a:r>
              <a:rPr sz="2400" dirty="0">
                <a:solidFill>
                  <a:srgbClr val="FFFFFF"/>
                </a:solidFill>
                <a:latin typeface="Calibri"/>
                <a:cs typeface="Calibri"/>
              </a:rPr>
              <a:t>April </a:t>
            </a:r>
            <a:r>
              <a:rPr sz="2400" spc="-10" dirty="0">
                <a:solidFill>
                  <a:srgbClr val="FFFFFF"/>
                </a:solidFill>
                <a:latin typeface="Calibri"/>
                <a:cs typeface="Calibri"/>
              </a:rPr>
              <a:t>23-24,</a:t>
            </a:r>
            <a:r>
              <a:rPr sz="2400" spc="-25" dirty="0">
                <a:solidFill>
                  <a:srgbClr val="FFFFFF"/>
                </a:solidFill>
                <a:latin typeface="Calibri"/>
                <a:cs typeface="Calibri"/>
              </a:rPr>
              <a:t> </a:t>
            </a:r>
            <a:r>
              <a:rPr sz="2400" spc="-5" dirty="0">
                <a:solidFill>
                  <a:srgbClr val="FFFFFF"/>
                </a:solidFill>
                <a:latin typeface="Calibri"/>
                <a:cs typeface="Calibri"/>
              </a:rPr>
              <a:t>2020</a:t>
            </a:r>
            <a:endParaRPr sz="2400">
              <a:latin typeface="Calibri"/>
              <a:cs typeface="Calibri"/>
            </a:endParaRPr>
          </a:p>
          <a:p>
            <a:pPr marL="12700">
              <a:lnSpc>
                <a:spcPct val="100000"/>
              </a:lnSpc>
              <a:spcBef>
                <a:spcPts val="710"/>
              </a:spcBef>
            </a:pPr>
            <a:r>
              <a:rPr sz="2400" spc="-20" dirty="0">
                <a:solidFill>
                  <a:srgbClr val="FFFFFF"/>
                </a:solidFill>
                <a:latin typeface="Calibri"/>
                <a:cs typeface="Calibri"/>
              </a:rPr>
              <a:t>Ron </a:t>
            </a:r>
            <a:r>
              <a:rPr sz="2400" spc="-30" dirty="0">
                <a:solidFill>
                  <a:srgbClr val="FFFFFF"/>
                </a:solidFill>
                <a:latin typeface="Calibri"/>
                <a:cs typeface="Calibri"/>
              </a:rPr>
              <a:t>Zimmer, </a:t>
            </a:r>
            <a:r>
              <a:rPr sz="2400" spc="-10" dirty="0">
                <a:solidFill>
                  <a:srgbClr val="FFFFFF"/>
                </a:solidFill>
                <a:latin typeface="Calibri"/>
                <a:cs typeface="Calibri"/>
              </a:rPr>
              <a:t>CABA President </a:t>
            </a:r>
            <a:r>
              <a:rPr sz="2400" dirty="0">
                <a:solidFill>
                  <a:srgbClr val="FFFFFF"/>
                </a:solidFill>
                <a:latin typeface="Calibri"/>
                <a:cs typeface="Calibri"/>
              </a:rPr>
              <a:t>&amp;</a:t>
            </a:r>
            <a:r>
              <a:rPr sz="2400" spc="-30" dirty="0">
                <a:solidFill>
                  <a:srgbClr val="FFFFFF"/>
                </a:solidFill>
                <a:latin typeface="Calibri"/>
                <a:cs typeface="Calibri"/>
              </a:rPr>
              <a:t> </a:t>
            </a:r>
            <a:r>
              <a:rPr sz="2400" spc="-15" dirty="0">
                <a:solidFill>
                  <a:srgbClr val="FFFFFF"/>
                </a:solidFill>
                <a:latin typeface="Calibri"/>
                <a:cs typeface="Calibri"/>
              </a:rPr>
              <a:t>CEO</a:t>
            </a:r>
            <a:endParaRPr sz="24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4228465" cy="482600"/>
          </a:xfrm>
          <a:prstGeom prst="rect">
            <a:avLst/>
          </a:prstGeom>
        </p:spPr>
        <p:txBody>
          <a:bodyPr vert="horz" wrap="square" lIns="0" tIns="12700" rIns="0" bIns="0" rtlCol="0">
            <a:spAutoFit/>
          </a:bodyPr>
          <a:lstStyle/>
          <a:p>
            <a:pPr marL="12700">
              <a:lnSpc>
                <a:spcPct val="100000"/>
              </a:lnSpc>
              <a:spcBef>
                <a:spcPts val="100"/>
              </a:spcBef>
            </a:pPr>
            <a:r>
              <a:rPr sz="3000" b="0" spc="-10" dirty="0">
                <a:latin typeface="Calibri"/>
                <a:cs typeface="Calibri"/>
              </a:rPr>
              <a:t>Background </a:t>
            </a:r>
            <a:r>
              <a:rPr sz="3000" b="0" spc="-5" dirty="0">
                <a:latin typeface="Calibri"/>
                <a:cs typeface="Calibri"/>
              </a:rPr>
              <a:t>and</a:t>
            </a:r>
            <a:r>
              <a:rPr sz="3000" b="0" spc="-50" dirty="0">
                <a:latin typeface="Calibri"/>
                <a:cs typeface="Calibri"/>
              </a:rPr>
              <a:t> </a:t>
            </a:r>
            <a:r>
              <a:rPr sz="3000" b="0" spc="-5" dirty="0">
                <a:latin typeface="Calibri"/>
                <a:cs typeface="Calibri"/>
              </a:rPr>
              <a:t>Objectives</a:t>
            </a:r>
            <a:endParaRPr sz="3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3" name="object 3"/>
          <p:cNvSpPr txBox="1"/>
          <p:nvPr/>
        </p:nvSpPr>
        <p:spPr>
          <a:xfrm>
            <a:off x="916938" y="1672652"/>
            <a:ext cx="10342880" cy="3602990"/>
          </a:xfrm>
          <a:prstGeom prst="rect">
            <a:avLst/>
          </a:prstGeom>
        </p:spPr>
        <p:txBody>
          <a:bodyPr vert="horz" wrap="square" lIns="0" tIns="48260" rIns="0" bIns="0" rtlCol="0">
            <a:spAutoFit/>
          </a:bodyPr>
          <a:lstStyle/>
          <a:p>
            <a:pPr marL="321945" indent="-309880">
              <a:lnSpc>
                <a:spcPct val="100000"/>
              </a:lnSpc>
              <a:spcBef>
                <a:spcPts val="380"/>
              </a:spcBef>
              <a:buFont typeface="Arial"/>
              <a:buChar char="•"/>
              <a:tabLst>
                <a:tab pos="321945" algn="l"/>
                <a:tab pos="322580" algn="l"/>
              </a:tabLst>
            </a:pPr>
            <a:r>
              <a:rPr sz="2800" spc="-15" dirty="0">
                <a:solidFill>
                  <a:srgbClr val="444444"/>
                </a:solidFill>
                <a:latin typeface="Calibri"/>
                <a:cs typeface="Calibri"/>
              </a:rPr>
              <a:t>Followed by </a:t>
            </a:r>
            <a:r>
              <a:rPr sz="2800" spc="-5" dirty="0">
                <a:solidFill>
                  <a:srgbClr val="444444"/>
                </a:solidFill>
                <a:latin typeface="Calibri"/>
                <a:cs typeface="Calibri"/>
              </a:rPr>
              <a:t>a </a:t>
            </a:r>
            <a:r>
              <a:rPr sz="2800" spc="-10" dirty="0">
                <a:solidFill>
                  <a:srgbClr val="444444"/>
                </a:solidFill>
                <a:latin typeface="Calibri"/>
                <a:cs typeface="Calibri"/>
              </a:rPr>
              <a:t>CABA Boutique </a:t>
            </a:r>
            <a:r>
              <a:rPr sz="2800" spc="-15" dirty="0">
                <a:solidFill>
                  <a:srgbClr val="444444"/>
                </a:solidFill>
                <a:latin typeface="Calibri"/>
                <a:cs typeface="Calibri"/>
              </a:rPr>
              <a:t>Research</a:t>
            </a:r>
            <a:r>
              <a:rPr sz="2800" spc="110" dirty="0">
                <a:solidFill>
                  <a:srgbClr val="444444"/>
                </a:solidFill>
                <a:latin typeface="Calibri"/>
                <a:cs typeface="Calibri"/>
              </a:rPr>
              <a:t> </a:t>
            </a:r>
            <a:r>
              <a:rPr sz="2800" spc="-10" dirty="0">
                <a:solidFill>
                  <a:srgbClr val="444444"/>
                </a:solidFill>
                <a:latin typeface="Calibri"/>
                <a:cs typeface="Calibri"/>
              </a:rPr>
              <a:t>Project</a:t>
            </a:r>
            <a:endParaRPr sz="2800">
              <a:latin typeface="Calibri"/>
              <a:cs typeface="Calibri"/>
            </a:endParaRPr>
          </a:p>
          <a:p>
            <a:pPr marL="698500" marR="1185545" lvl="1" indent="-228600">
              <a:lnSpc>
                <a:spcPts val="2590"/>
              </a:lnSpc>
              <a:spcBef>
                <a:spcPts val="570"/>
              </a:spcBef>
              <a:buFont typeface="Arial"/>
              <a:buChar char="•"/>
              <a:tabLst>
                <a:tab pos="698500" algn="l"/>
              </a:tabLst>
            </a:pPr>
            <a:r>
              <a:rPr sz="2400" spc="-10" dirty="0">
                <a:solidFill>
                  <a:srgbClr val="444444"/>
                </a:solidFill>
                <a:latin typeface="Calibri"/>
                <a:cs typeface="Calibri"/>
              </a:rPr>
              <a:t>Improving </a:t>
            </a:r>
            <a:r>
              <a:rPr sz="2400" spc="-15" dirty="0">
                <a:solidFill>
                  <a:srgbClr val="444444"/>
                </a:solidFill>
                <a:latin typeface="Calibri"/>
                <a:cs typeface="Calibri"/>
              </a:rPr>
              <a:t>Org. Prod. </a:t>
            </a:r>
            <a:r>
              <a:rPr sz="2400" dirty="0">
                <a:solidFill>
                  <a:srgbClr val="444444"/>
                </a:solidFill>
                <a:latin typeface="Calibri"/>
                <a:cs typeface="Calibri"/>
              </a:rPr>
              <a:t>with </a:t>
            </a:r>
            <a:r>
              <a:rPr sz="2400" spc="-5" dirty="0">
                <a:solidFill>
                  <a:srgbClr val="444444"/>
                </a:solidFill>
                <a:latin typeface="Calibri"/>
                <a:cs typeface="Calibri"/>
              </a:rPr>
              <a:t>Building </a:t>
            </a:r>
            <a:r>
              <a:rPr sz="2400" spc="-10" dirty="0">
                <a:solidFill>
                  <a:srgbClr val="444444"/>
                </a:solidFill>
                <a:latin typeface="Calibri"/>
                <a:cs typeface="Calibri"/>
              </a:rPr>
              <a:t>Automated </a:t>
            </a:r>
            <a:r>
              <a:rPr sz="2400" spc="-15" dirty="0">
                <a:solidFill>
                  <a:srgbClr val="444444"/>
                </a:solidFill>
                <a:latin typeface="Calibri"/>
                <a:cs typeface="Calibri"/>
              </a:rPr>
              <a:t>Systems: </a:t>
            </a:r>
            <a:r>
              <a:rPr sz="2400" b="1" spc="-5" dirty="0">
                <a:solidFill>
                  <a:srgbClr val="444444"/>
                </a:solidFill>
                <a:latin typeface="Calibri"/>
                <a:cs typeface="Calibri"/>
              </a:rPr>
              <a:t>Phase </a:t>
            </a:r>
            <a:r>
              <a:rPr sz="2400" b="1" dirty="0">
                <a:solidFill>
                  <a:srgbClr val="444444"/>
                </a:solidFill>
                <a:latin typeface="Calibri"/>
                <a:cs typeface="Calibri"/>
              </a:rPr>
              <a:t>1 </a:t>
            </a:r>
            <a:r>
              <a:rPr sz="2400" spc="-10" dirty="0">
                <a:solidFill>
                  <a:srgbClr val="444444"/>
                </a:solidFill>
                <a:latin typeface="Calibri"/>
                <a:cs typeface="Calibri"/>
              </a:rPr>
              <a:t>was  completed by</a:t>
            </a:r>
            <a:r>
              <a:rPr sz="2400" spc="-25" dirty="0">
                <a:solidFill>
                  <a:srgbClr val="444444"/>
                </a:solidFill>
                <a:latin typeface="Calibri"/>
                <a:cs typeface="Calibri"/>
              </a:rPr>
              <a:t> </a:t>
            </a:r>
            <a:r>
              <a:rPr sz="2400" spc="-10" dirty="0">
                <a:solidFill>
                  <a:srgbClr val="444444"/>
                </a:solidFill>
                <a:latin typeface="Calibri"/>
                <a:cs typeface="Calibri"/>
              </a:rPr>
              <a:t>NRC</a:t>
            </a:r>
            <a:endParaRPr sz="2400">
              <a:latin typeface="Calibri"/>
              <a:cs typeface="Calibri"/>
            </a:endParaRPr>
          </a:p>
          <a:p>
            <a:pPr marL="698500" marR="156845" lvl="1" indent="-228600">
              <a:lnSpc>
                <a:spcPts val="2590"/>
              </a:lnSpc>
              <a:spcBef>
                <a:spcPts val="509"/>
              </a:spcBef>
              <a:buFont typeface="Arial"/>
              <a:buChar char="•"/>
              <a:tabLst>
                <a:tab pos="698500" algn="l"/>
              </a:tabLst>
            </a:pPr>
            <a:r>
              <a:rPr sz="2400" spc="-10" dirty="0">
                <a:solidFill>
                  <a:srgbClr val="444444"/>
                </a:solidFill>
                <a:latin typeface="Calibri"/>
                <a:cs typeface="Calibri"/>
              </a:rPr>
              <a:t>Project reviewed </a:t>
            </a:r>
            <a:r>
              <a:rPr sz="2400" spc="-5" dirty="0">
                <a:solidFill>
                  <a:srgbClr val="444444"/>
                </a:solidFill>
                <a:latin typeface="Calibri"/>
                <a:cs typeface="Calibri"/>
              </a:rPr>
              <a:t>published </a:t>
            </a:r>
            <a:r>
              <a:rPr sz="2400" spc="-10" dirty="0">
                <a:solidFill>
                  <a:srgbClr val="444444"/>
                </a:solidFill>
                <a:latin typeface="Calibri"/>
                <a:cs typeface="Calibri"/>
              </a:rPr>
              <a:t>work </a:t>
            </a:r>
            <a:r>
              <a:rPr sz="2400" dirty="0">
                <a:solidFill>
                  <a:srgbClr val="444444"/>
                </a:solidFill>
                <a:latin typeface="Calibri"/>
                <a:cs typeface="Calibri"/>
              </a:rPr>
              <a:t>in engineering, </a:t>
            </a:r>
            <a:r>
              <a:rPr sz="2400" spc="-30" dirty="0">
                <a:solidFill>
                  <a:srgbClr val="444444"/>
                </a:solidFill>
                <a:latin typeface="Calibri"/>
                <a:cs typeface="Calibri"/>
              </a:rPr>
              <a:t>psychology, </a:t>
            </a:r>
            <a:r>
              <a:rPr sz="2400" spc="-5" dirty="0">
                <a:solidFill>
                  <a:srgbClr val="444444"/>
                </a:solidFill>
                <a:latin typeface="Calibri"/>
                <a:cs typeface="Calibri"/>
              </a:rPr>
              <a:t>business, public  health,</a:t>
            </a:r>
            <a:r>
              <a:rPr sz="2400" spc="-10" dirty="0">
                <a:solidFill>
                  <a:srgbClr val="444444"/>
                </a:solidFill>
                <a:latin typeface="Calibri"/>
                <a:cs typeface="Calibri"/>
              </a:rPr>
              <a:t> etc.</a:t>
            </a:r>
            <a:endParaRPr sz="2400">
              <a:latin typeface="Calibri"/>
              <a:cs typeface="Calibri"/>
            </a:endParaRPr>
          </a:p>
          <a:p>
            <a:pPr marL="698500" marR="295910" lvl="1" indent="-228600">
              <a:lnSpc>
                <a:spcPts val="2590"/>
              </a:lnSpc>
              <a:spcBef>
                <a:spcPts val="495"/>
              </a:spcBef>
              <a:buFont typeface="Arial"/>
              <a:buChar char="•"/>
              <a:tabLst>
                <a:tab pos="698500" algn="l"/>
              </a:tabLst>
            </a:pPr>
            <a:r>
              <a:rPr sz="2400" spc="-10" dirty="0">
                <a:solidFill>
                  <a:srgbClr val="444444"/>
                </a:solidFill>
                <a:latin typeface="Calibri"/>
                <a:cs typeface="Calibri"/>
              </a:rPr>
              <a:t>Results </a:t>
            </a:r>
            <a:r>
              <a:rPr sz="2400" spc="-15" dirty="0">
                <a:solidFill>
                  <a:srgbClr val="444444"/>
                </a:solidFill>
                <a:latin typeface="Calibri"/>
                <a:cs typeface="Calibri"/>
              </a:rPr>
              <a:t>demonstrated better </a:t>
            </a:r>
            <a:r>
              <a:rPr sz="2400" spc="-5" dirty="0">
                <a:solidFill>
                  <a:srgbClr val="444444"/>
                </a:solidFill>
                <a:latin typeface="Calibri"/>
                <a:cs typeface="Calibri"/>
              </a:rPr>
              <a:t>building </a:t>
            </a:r>
            <a:r>
              <a:rPr sz="2400" spc="-15" dirty="0">
                <a:solidFill>
                  <a:srgbClr val="444444"/>
                </a:solidFill>
                <a:latin typeface="Calibri"/>
                <a:cs typeface="Calibri"/>
              </a:rPr>
              <a:t>strategies </a:t>
            </a:r>
            <a:r>
              <a:rPr sz="2400" spc="-10" dirty="0">
                <a:solidFill>
                  <a:srgbClr val="444444"/>
                </a:solidFill>
                <a:latin typeface="Calibri"/>
                <a:cs typeface="Calibri"/>
              </a:rPr>
              <a:t>having positive </a:t>
            </a:r>
            <a:r>
              <a:rPr sz="2400" spc="-15" dirty="0">
                <a:solidFill>
                  <a:srgbClr val="444444"/>
                </a:solidFill>
                <a:latin typeface="Calibri"/>
                <a:cs typeface="Calibri"/>
              </a:rPr>
              <a:t>effects </a:t>
            </a:r>
            <a:r>
              <a:rPr sz="2400" spc="-5" dirty="0">
                <a:solidFill>
                  <a:srgbClr val="444444"/>
                </a:solidFill>
                <a:latin typeface="Calibri"/>
                <a:cs typeface="Calibri"/>
              </a:rPr>
              <a:t>on  multiple </a:t>
            </a:r>
            <a:r>
              <a:rPr sz="2400" spc="-15" dirty="0">
                <a:solidFill>
                  <a:srgbClr val="444444"/>
                </a:solidFill>
                <a:latin typeface="Calibri"/>
                <a:cs typeface="Calibri"/>
              </a:rPr>
              <a:t>org. prod. </a:t>
            </a:r>
            <a:r>
              <a:rPr sz="2400" spc="-5" dirty="0">
                <a:solidFill>
                  <a:srgbClr val="444444"/>
                </a:solidFill>
                <a:latin typeface="Calibri"/>
                <a:cs typeface="Calibri"/>
              </a:rPr>
              <a:t>metrics, </a:t>
            </a:r>
            <a:r>
              <a:rPr sz="2400" spc="-10" dirty="0">
                <a:solidFill>
                  <a:srgbClr val="444444"/>
                </a:solidFill>
                <a:latin typeface="Calibri"/>
                <a:cs typeface="Calibri"/>
              </a:rPr>
              <a:t>comparable </a:t>
            </a:r>
            <a:r>
              <a:rPr sz="2400" dirty="0">
                <a:solidFill>
                  <a:srgbClr val="444444"/>
                </a:solidFill>
                <a:latin typeface="Calibri"/>
                <a:cs typeface="Calibri"/>
              </a:rPr>
              <a:t>in </a:t>
            </a:r>
            <a:r>
              <a:rPr sz="2400" spc="-15" dirty="0">
                <a:solidFill>
                  <a:srgbClr val="444444"/>
                </a:solidFill>
                <a:latin typeface="Calibri"/>
                <a:cs typeface="Calibri"/>
              </a:rPr>
              <a:t>size to </a:t>
            </a:r>
            <a:r>
              <a:rPr sz="2400" spc="-5" dirty="0">
                <a:solidFill>
                  <a:srgbClr val="444444"/>
                </a:solidFill>
                <a:latin typeface="Calibri"/>
                <a:cs typeface="Calibri"/>
              </a:rPr>
              <a:t>other </a:t>
            </a:r>
            <a:r>
              <a:rPr sz="2400" spc="-15" dirty="0">
                <a:solidFill>
                  <a:srgbClr val="444444"/>
                </a:solidFill>
                <a:latin typeface="Calibri"/>
                <a:cs typeface="Calibri"/>
              </a:rPr>
              <a:t>corporate strategies  </a:t>
            </a:r>
            <a:r>
              <a:rPr sz="2400" spc="-10" dirty="0">
                <a:solidFill>
                  <a:srgbClr val="444444"/>
                </a:solidFill>
                <a:latin typeface="Calibri"/>
                <a:cs typeface="Calibri"/>
              </a:rPr>
              <a:t>that </a:t>
            </a:r>
            <a:r>
              <a:rPr sz="2400" dirty="0">
                <a:solidFill>
                  <a:srgbClr val="444444"/>
                </a:solidFill>
                <a:latin typeface="Calibri"/>
                <a:cs typeface="Calibri"/>
              </a:rPr>
              <a:t>lack </a:t>
            </a:r>
            <a:r>
              <a:rPr sz="2400" spc="-15" dirty="0">
                <a:solidFill>
                  <a:srgbClr val="444444"/>
                </a:solidFill>
                <a:latin typeface="Calibri"/>
                <a:cs typeface="Calibri"/>
              </a:rPr>
              <a:t>environmental</a:t>
            </a:r>
            <a:r>
              <a:rPr sz="2400" spc="-55" dirty="0">
                <a:solidFill>
                  <a:srgbClr val="444444"/>
                </a:solidFill>
                <a:latin typeface="Calibri"/>
                <a:cs typeface="Calibri"/>
              </a:rPr>
              <a:t> </a:t>
            </a:r>
            <a:r>
              <a:rPr sz="2400" spc="-5" dirty="0">
                <a:solidFill>
                  <a:srgbClr val="444444"/>
                </a:solidFill>
                <a:latin typeface="Calibri"/>
                <a:cs typeface="Calibri"/>
              </a:rPr>
              <a:t>benefits:</a:t>
            </a:r>
            <a:endParaRPr sz="2400">
              <a:latin typeface="Calibri"/>
              <a:cs typeface="Calibri"/>
            </a:endParaRPr>
          </a:p>
          <a:p>
            <a:pPr marL="1155065" marR="5080" lvl="2" indent="-228600">
              <a:lnSpc>
                <a:spcPts val="2160"/>
              </a:lnSpc>
              <a:spcBef>
                <a:spcPts val="530"/>
              </a:spcBef>
              <a:buFont typeface="Arial"/>
              <a:buChar char="•"/>
              <a:tabLst>
                <a:tab pos="1155065" algn="l"/>
                <a:tab pos="1155700" algn="l"/>
                <a:tab pos="8655685" algn="l"/>
              </a:tabLst>
            </a:pPr>
            <a:r>
              <a:rPr sz="2000" spc="-10" dirty="0">
                <a:solidFill>
                  <a:srgbClr val="444444"/>
                </a:solidFill>
                <a:latin typeface="Calibri"/>
                <a:cs typeface="Calibri"/>
              </a:rPr>
              <a:t>Absenteeism/ </a:t>
            </a:r>
            <a:r>
              <a:rPr sz="2000" spc="-5" dirty="0">
                <a:solidFill>
                  <a:srgbClr val="444444"/>
                </a:solidFill>
                <a:latin typeface="Calibri"/>
                <a:cs typeface="Calibri"/>
              </a:rPr>
              <a:t>Employee </a:t>
            </a:r>
            <a:r>
              <a:rPr sz="2000" spc="-10" dirty="0">
                <a:solidFill>
                  <a:srgbClr val="444444"/>
                </a:solidFill>
                <a:latin typeface="Calibri"/>
                <a:cs typeface="Calibri"/>
              </a:rPr>
              <a:t>turnover intent/</a:t>
            </a:r>
            <a:r>
              <a:rPr sz="2000" spc="125" dirty="0">
                <a:solidFill>
                  <a:srgbClr val="444444"/>
                </a:solidFill>
                <a:latin typeface="Calibri"/>
                <a:cs typeface="Calibri"/>
              </a:rPr>
              <a:t> </a:t>
            </a:r>
            <a:r>
              <a:rPr sz="2000" spc="-5" dirty="0">
                <a:solidFill>
                  <a:srgbClr val="444444"/>
                </a:solidFill>
                <a:latin typeface="Calibri"/>
                <a:cs typeface="Calibri"/>
              </a:rPr>
              <a:t>Self-assessed</a:t>
            </a:r>
            <a:r>
              <a:rPr sz="2000" spc="60" dirty="0">
                <a:solidFill>
                  <a:srgbClr val="444444"/>
                </a:solidFill>
                <a:latin typeface="Calibri"/>
                <a:cs typeface="Calibri"/>
              </a:rPr>
              <a:t> </a:t>
            </a:r>
            <a:r>
              <a:rPr sz="2000" spc="-5" dirty="0">
                <a:solidFill>
                  <a:srgbClr val="444444"/>
                </a:solidFill>
                <a:latin typeface="Calibri"/>
                <a:cs typeface="Calibri"/>
              </a:rPr>
              <a:t>performance/	</a:t>
            </a:r>
            <a:r>
              <a:rPr sz="2000" dirty="0">
                <a:solidFill>
                  <a:srgbClr val="444444"/>
                </a:solidFill>
                <a:latin typeface="Calibri"/>
                <a:cs typeface="Calibri"/>
              </a:rPr>
              <a:t>Job</a:t>
            </a:r>
            <a:r>
              <a:rPr sz="2000" spc="-80" dirty="0">
                <a:solidFill>
                  <a:srgbClr val="444444"/>
                </a:solidFill>
                <a:latin typeface="Calibri"/>
                <a:cs typeface="Calibri"/>
              </a:rPr>
              <a:t> </a:t>
            </a:r>
            <a:r>
              <a:rPr sz="2000" spc="-10" dirty="0">
                <a:solidFill>
                  <a:srgbClr val="444444"/>
                </a:solidFill>
                <a:latin typeface="Calibri"/>
                <a:cs typeface="Calibri"/>
              </a:rPr>
              <a:t>satisfaction/  </a:t>
            </a:r>
            <a:r>
              <a:rPr sz="2000" spc="-5" dirty="0">
                <a:solidFill>
                  <a:srgbClr val="444444"/>
                </a:solidFill>
                <a:latin typeface="Calibri"/>
                <a:cs typeface="Calibri"/>
              </a:rPr>
              <a:t>Health,</a:t>
            </a:r>
            <a:r>
              <a:rPr sz="2000" dirty="0">
                <a:solidFill>
                  <a:srgbClr val="444444"/>
                </a:solidFill>
                <a:latin typeface="Calibri"/>
                <a:cs typeface="Calibri"/>
              </a:rPr>
              <a:t> </a:t>
            </a:r>
            <a:r>
              <a:rPr sz="2000" spc="-10" dirty="0">
                <a:solidFill>
                  <a:srgbClr val="444444"/>
                </a:solidFill>
                <a:latin typeface="Calibri"/>
                <a:cs typeface="Calibri"/>
              </a:rPr>
              <a:t>etc.</a:t>
            </a:r>
            <a:endParaRPr sz="20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3046730" cy="482600"/>
          </a:xfrm>
          <a:prstGeom prst="rect">
            <a:avLst/>
          </a:prstGeom>
        </p:spPr>
        <p:txBody>
          <a:bodyPr vert="horz" wrap="square" lIns="0" tIns="12700" rIns="0" bIns="0" rtlCol="0">
            <a:spAutoFit/>
          </a:bodyPr>
          <a:lstStyle/>
          <a:p>
            <a:pPr marL="12700">
              <a:lnSpc>
                <a:spcPct val="100000"/>
              </a:lnSpc>
              <a:spcBef>
                <a:spcPts val="100"/>
              </a:spcBef>
            </a:pPr>
            <a:r>
              <a:rPr sz="3000" b="0" spc="-15" dirty="0">
                <a:latin typeface="Calibri"/>
                <a:cs typeface="Calibri"/>
              </a:rPr>
              <a:t>Executive</a:t>
            </a:r>
            <a:r>
              <a:rPr sz="3000" b="0" spc="-110" dirty="0">
                <a:latin typeface="Calibri"/>
                <a:cs typeface="Calibri"/>
              </a:rPr>
              <a:t> </a:t>
            </a:r>
            <a:r>
              <a:rPr sz="3000" b="0" dirty="0">
                <a:latin typeface="Calibri"/>
                <a:cs typeface="Calibri"/>
              </a:rPr>
              <a:t>Summary</a:t>
            </a:r>
            <a:endParaRPr sz="3000">
              <a:latin typeface="Calibri"/>
              <a:cs typeface="Calibri"/>
            </a:endParaRPr>
          </a:p>
        </p:txBody>
      </p:sp>
      <p:sp>
        <p:nvSpPr>
          <p:cNvPr id="3" name="object 3"/>
          <p:cNvSpPr txBox="1"/>
          <p:nvPr/>
        </p:nvSpPr>
        <p:spPr>
          <a:xfrm>
            <a:off x="1020278" y="1693943"/>
            <a:ext cx="5583555" cy="3778885"/>
          </a:xfrm>
          <a:prstGeom prst="rect">
            <a:avLst/>
          </a:prstGeom>
        </p:spPr>
        <p:txBody>
          <a:bodyPr vert="horz" wrap="square" lIns="0" tIns="59690" rIns="0" bIns="0" rtlCol="0">
            <a:spAutoFit/>
          </a:bodyPr>
          <a:lstStyle/>
          <a:p>
            <a:pPr marL="241300" marR="440055" indent="-228600">
              <a:lnSpc>
                <a:spcPts val="3030"/>
              </a:lnSpc>
              <a:spcBef>
                <a:spcPts val="470"/>
              </a:spcBef>
              <a:buFont typeface="Arial"/>
              <a:buChar char="•"/>
              <a:tabLst>
                <a:tab pos="241300" algn="l"/>
              </a:tabLst>
            </a:pPr>
            <a:r>
              <a:rPr sz="2800" spc="-10" dirty="0">
                <a:solidFill>
                  <a:srgbClr val="444444"/>
                </a:solidFill>
                <a:latin typeface="Calibri"/>
                <a:cs typeface="Calibri"/>
              </a:rPr>
              <a:t>New approach </a:t>
            </a:r>
            <a:r>
              <a:rPr sz="2800" spc="-15" dirty="0">
                <a:solidFill>
                  <a:srgbClr val="444444"/>
                </a:solidFill>
                <a:latin typeface="Calibri"/>
                <a:cs typeface="Calibri"/>
              </a:rPr>
              <a:t>to </a:t>
            </a:r>
            <a:r>
              <a:rPr sz="2800" spc="-10" dirty="0">
                <a:solidFill>
                  <a:srgbClr val="444444"/>
                </a:solidFill>
                <a:latin typeface="Calibri"/>
                <a:cs typeface="Calibri"/>
              </a:rPr>
              <a:t>quantifying  </a:t>
            </a:r>
            <a:r>
              <a:rPr sz="2800" spc="-20" dirty="0">
                <a:solidFill>
                  <a:srgbClr val="444444"/>
                </a:solidFill>
                <a:latin typeface="Calibri"/>
                <a:cs typeface="Calibri"/>
              </a:rPr>
              <a:t>organizational </a:t>
            </a:r>
            <a:r>
              <a:rPr sz="2800" spc="-15" dirty="0">
                <a:solidFill>
                  <a:srgbClr val="444444"/>
                </a:solidFill>
                <a:latin typeface="Calibri"/>
                <a:cs typeface="Calibri"/>
              </a:rPr>
              <a:t>productivity</a:t>
            </a:r>
            <a:r>
              <a:rPr sz="2800" spc="105" dirty="0">
                <a:solidFill>
                  <a:srgbClr val="444444"/>
                </a:solidFill>
                <a:latin typeface="Calibri"/>
                <a:cs typeface="Calibri"/>
              </a:rPr>
              <a:t> </a:t>
            </a:r>
            <a:r>
              <a:rPr sz="2800" spc="-25" dirty="0">
                <a:solidFill>
                  <a:srgbClr val="444444"/>
                </a:solidFill>
                <a:latin typeface="Calibri"/>
                <a:cs typeface="Calibri"/>
              </a:rPr>
              <a:t>effects</a:t>
            </a:r>
            <a:endParaRPr sz="2800">
              <a:latin typeface="Calibri"/>
              <a:cs typeface="Calibri"/>
            </a:endParaRPr>
          </a:p>
          <a:p>
            <a:pPr marL="241300" marR="5080" indent="-228600">
              <a:lnSpc>
                <a:spcPts val="3030"/>
              </a:lnSpc>
              <a:spcBef>
                <a:spcPts val="994"/>
              </a:spcBef>
              <a:buFont typeface="Arial"/>
              <a:buChar char="•"/>
              <a:tabLst>
                <a:tab pos="241300" algn="l"/>
              </a:tabLst>
            </a:pPr>
            <a:r>
              <a:rPr sz="2800" spc="-15" dirty="0">
                <a:solidFill>
                  <a:srgbClr val="444444"/>
                </a:solidFill>
                <a:latin typeface="Calibri"/>
                <a:cs typeface="Calibri"/>
              </a:rPr>
              <a:t>“Better </a:t>
            </a:r>
            <a:r>
              <a:rPr sz="2800" spc="-10" dirty="0">
                <a:solidFill>
                  <a:srgbClr val="444444"/>
                </a:solidFill>
                <a:latin typeface="Calibri"/>
                <a:cs typeface="Calibri"/>
              </a:rPr>
              <a:t>buildings” </a:t>
            </a:r>
            <a:r>
              <a:rPr sz="2800" spc="-20" dirty="0">
                <a:solidFill>
                  <a:srgbClr val="444444"/>
                </a:solidFill>
                <a:latin typeface="Calibri"/>
                <a:cs typeface="Calibri"/>
              </a:rPr>
              <a:t>strategies </a:t>
            </a:r>
            <a:r>
              <a:rPr sz="2800" spc="-25" dirty="0">
                <a:solidFill>
                  <a:srgbClr val="444444"/>
                </a:solidFill>
                <a:latin typeface="Calibri"/>
                <a:cs typeface="Calibri"/>
              </a:rPr>
              <a:t>have  </a:t>
            </a:r>
            <a:r>
              <a:rPr sz="2800" spc="-10" dirty="0">
                <a:solidFill>
                  <a:srgbClr val="444444"/>
                </a:solidFill>
                <a:latin typeface="Calibri"/>
                <a:cs typeface="Calibri"/>
              </a:rPr>
              <a:t>positive </a:t>
            </a:r>
            <a:r>
              <a:rPr sz="2800" spc="-25" dirty="0">
                <a:solidFill>
                  <a:srgbClr val="444444"/>
                </a:solidFill>
                <a:latin typeface="Calibri"/>
                <a:cs typeface="Calibri"/>
              </a:rPr>
              <a:t>effects </a:t>
            </a:r>
            <a:r>
              <a:rPr sz="2800" spc="-5" dirty="0">
                <a:solidFill>
                  <a:srgbClr val="444444"/>
                </a:solidFill>
                <a:latin typeface="Calibri"/>
                <a:cs typeface="Calibri"/>
              </a:rPr>
              <a:t>on </a:t>
            </a:r>
            <a:r>
              <a:rPr sz="2800" spc="-10" dirty="0">
                <a:solidFill>
                  <a:srgbClr val="444444"/>
                </a:solidFill>
                <a:latin typeface="Calibri"/>
                <a:cs typeface="Calibri"/>
              </a:rPr>
              <a:t>multiple metrics  </a:t>
            </a:r>
            <a:r>
              <a:rPr sz="2800" spc="-20" dirty="0">
                <a:solidFill>
                  <a:srgbClr val="444444"/>
                </a:solidFill>
                <a:latin typeface="Calibri"/>
                <a:cs typeface="Calibri"/>
              </a:rPr>
              <a:t>related </a:t>
            </a:r>
            <a:r>
              <a:rPr sz="2800" spc="-15" dirty="0">
                <a:solidFill>
                  <a:srgbClr val="444444"/>
                </a:solidFill>
                <a:latin typeface="Calibri"/>
                <a:cs typeface="Calibri"/>
              </a:rPr>
              <a:t>to </a:t>
            </a:r>
            <a:r>
              <a:rPr sz="2800" spc="-20" dirty="0">
                <a:solidFill>
                  <a:srgbClr val="444444"/>
                </a:solidFill>
                <a:latin typeface="Calibri"/>
                <a:cs typeface="Calibri"/>
              </a:rPr>
              <a:t>organizational</a:t>
            </a:r>
            <a:r>
              <a:rPr sz="2800" spc="55" dirty="0">
                <a:solidFill>
                  <a:srgbClr val="444444"/>
                </a:solidFill>
                <a:latin typeface="Calibri"/>
                <a:cs typeface="Calibri"/>
              </a:rPr>
              <a:t> </a:t>
            </a:r>
            <a:r>
              <a:rPr sz="2800" spc="-15" dirty="0">
                <a:solidFill>
                  <a:srgbClr val="444444"/>
                </a:solidFill>
                <a:latin typeface="Calibri"/>
                <a:cs typeface="Calibri"/>
              </a:rPr>
              <a:t>productivity</a:t>
            </a:r>
            <a:endParaRPr sz="2800">
              <a:latin typeface="Calibri"/>
              <a:cs typeface="Calibri"/>
            </a:endParaRPr>
          </a:p>
          <a:p>
            <a:pPr marL="241300" marR="617855" indent="-228600">
              <a:lnSpc>
                <a:spcPts val="3030"/>
              </a:lnSpc>
              <a:spcBef>
                <a:spcPts val="980"/>
              </a:spcBef>
              <a:buFont typeface="Arial"/>
              <a:buChar char="•"/>
              <a:tabLst>
                <a:tab pos="241300" algn="l"/>
              </a:tabLst>
            </a:pPr>
            <a:r>
              <a:rPr sz="2800" spc="-30" dirty="0">
                <a:solidFill>
                  <a:srgbClr val="444444"/>
                </a:solidFill>
                <a:latin typeface="Calibri"/>
                <a:cs typeface="Calibri"/>
              </a:rPr>
              <a:t>Effects </a:t>
            </a:r>
            <a:r>
              <a:rPr sz="2800" spc="-10" dirty="0">
                <a:solidFill>
                  <a:srgbClr val="444444"/>
                </a:solidFill>
                <a:latin typeface="Calibri"/>
                <a:cs typeface="Calibri"/>
              </a:rPr>
              <a:t>similar in </a:t>
            </a:r>
            <a:r>
              <a:rPr sz="2800" spc="-25" dirty="0">
                <a:solidFill>
                  <a:srgbClr val="444444"/>
                </a:solidFill>
                <a:latin typeface="Calibri"/>
                <a:cs typeface="Calibri"/>
              </a:rPr>
              <a:t>size </a:t>
            </a:r>
            <a:r>
              <a:rPr sz="2800" spc="-15" dirty="0">
                <a:solidFill>
                  <a:srgbClr val="444444"/>
                </a:solidFill>
                <a:latin typeface="Calibri"/>
                <a:cs typeface="Calibri"/>
              </a:rPr>
              <a:t>to </a:t>
            </a:r>
            <a:r>
              <a:rPr sz="2800" spc="-5" dirty="0">
                <a:solidFill>
                  <a:srgbClr val="444444"/>
                </a:solidFill>
                <a:latin typeface="Calibri"/>
                <a:cs typeface="Calibri"/>
              </a:rPr>
              <a:t>other  </a:t>
            </a:r>
            <a:r>
              <a:rPr sz="2800" spc="-20" dirty="0">
                <a:solidFill>
                  <a:srgbClr val="444444"/>
                </a:solidFill>
                <a:latin typeface="Calibri"/>
                <a:cs typeface="Calibri"/>
              </a:rPr>
              <a:t>corporate strategies </a:t>
            </a:r>
            <a:r>
              <a:rPr sz="2800" spc="-15" dirty="0">
                <a:solidFill>
                  <a:srgbClr val="444444"/>
                </a:solidFill>
                <a:latin typeface="Calibri"/>
                <a:cs typeface="Calibri"/>
              </a:rPr>
              <a:t>affecting  employee </a:t>
            </a:r>
            <a:r>
              <a:rPr sz="2800" spc="-5" dirty="0">
                <a:solidFill>
                  <a:srgbClr val="444444"/>
                </a:solidFill>
                <a:latin typeface="Calibri"/>
                <a:cs typeface="Calibri"/>
              </a:rPr>
              <a:t>health, </a:t>
            </a:r>
            <a:r>
              <a:rPr sz="2800" spc="-10" dirty="0">
                <a:solidFill>
                  <a:srgbClr val="444444"/>
                </a:solidFill>
                <a:latin typeface="Calibri"/>
                <a:cs typeface="Calibri"/>
              </a:rPr>
              <a:t>well-being </a:t>
            </a:r>
            <a:r>
              <a:rPr sz="2800" spc="-5" dirty="0">
                <a:solidFill>
                  <a:srgbClr val="444444"/>
                </a:solidFill>
                <a:latin typeface="Calibri"/>
                <a:cs typeface="Calibri"/>
              </a:rPr>
              <a:t>and  </a:t>
            </a:r>
            <a:r>
              <a:rPr sz="2800" spc="-10" dirty="0">
                <a:solidFill>
                  <a:srgbClr val="444444"/>
                </a:solidFill>
                <a:latin typeface="Calibri"/>
                <a:cs typeface="Calibri"/>
              </a:rPr>
              <a:t>performance</a:t>
            </a:r>
            <a:endParaRPr sz="2800">
              <a:latin typeface="Calibri"/>
              <a:cs typeface="Calibri"/>
            </a:endParaRPr>
          </a:p>
        </p:txBody>
      </p:sp>
      <p:sp>
        <p:nvSpPr>
          <p:cNvPr id="4" name="object 4"/>
          <p:cNvSpPr/>
          <p:nvPr/>
        </p:nvSpPr>
        <p:spPr>
          <a:xfrm>
            <a:off x="7348728" y="1475232"/>
            <a:ext cx="4133087" cy="375818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1518285" cy="482600"/>
          </a:xfrm>
          <a:prstGeom prst="rect">
            <a:avLst/>
          </a:prstGeom>
        </p:spPr>
        <p:txBody>
          <a:bodyPr vert="horz" wrap="square" lIns="0" tIns="12700" rIns="0" bIns="0" rtlCol="0">
            <a:spAutoFit/>
          </a:bodyPr>
          <a:lstStyle/>
          <a:p>
            <a:pPr marL="12700">
              <a:lnSpc>
                <a:spcPct val="100000"/>
              </a:lnSpc>
              <a:spcBef>
                <a:spcPts val="100"/>
              </a:spcBef>
            </a:pPr>
            <a:r>
              <a:rPr sz="3000" b="0" dirty="0">
                <a:latin typeface="Calibri"/>
                <a:cs typeface="Calibri"/>
              </a:rPr>
              <a:t>A</a:t>
            </a:r>
            <a:r>
              <a:rPr sz="3000" b="0" spc="-5" dirty="0">
                <a:latin typeface="Calibri"/>
                <a:cs typeface="Calibri"/>
              </a:rPr>
              <a:t>pp</a:t>
            </a:r>
            <a:r>
              <a:rPr sz="3000" b="0" spc="-50" dirty="0">
                <a:latin typeface="Calibri"/>
                <a:cs typeface="Calibri"/>
              </a:rPr>
              <a:t>r</a:t>
            </a:r>
            <a:r>
              <a:rPr sz="3000" b="0" dirty="0">
                <a:latin typeface="Calibri"/>
                <a:cs typeface="Calibri"/>
              </a:rPr>
              <a:t>oach</a:t>
            </a:r>
            <a:endParaRPr sz="3000">
              <a:latin typeface="Calibri"/>
              <a:cs typeface="Calibri"/>
            </a:endParaRPr>
          </a:p>
        </p:txBody>
      </p:sp>
      <p:sp>
        <p:nvSpPr>
          <p:cNvPr id="3" name="object 3"/>
          <p:cNvSpPr txBox="1"/>
          <p:nvPr/>
        </p:nvSpPr>
        <p:spPr>
          <a:xfrm>
            <a:off x="911654" y="1196270"/>
            <a:ext cx="7723505" cy="836294"/>
          </a:xfrm>
          <a:prstGeom prst="rect">
            <a:avLst/>
          </a:prstGeom>
        </p:spPr>
        <p:txBody>
          <a:bodyPr vert="horz" wrap="square" lIns="0" tIns="59690" rIns="0" bIns="0" rtlCol="0">
            <a:spAutoFit/>
          </a:bodyPr>
          <a:lstStyle/>
          <a:p>
            <a:pPr marL="241300" marR="5080" indent="-228600">
              <a:lnSpc>
                <a:spcPts val="3030"/>
              </a:lnSpc>
              <a:spcBef>
                <a:spcPts val="470"/>
              </a:spcBef>
              <a:buFont typeface="Arial"/>
              <a:buChar char="•"/>
              <a:tabLst>
                <a:tab pos="241300" algn="l"/>
              </a:tabLst>
            </a:pPr>
            <a:r>
              <a:rPr sz="2800" spc="-5" dirty="0">
                <a:solidFill>
                  <a:srgbClr val="444444"/>
                </a:solidFill>
                <a:latin typeface="Calibri"/>
                <a:cs typeface="Calibri"/>
              </a:rPr>
              <a:t>Use </a:t>
            </a:r>
            <a:r>
              <a:rPr sz="2800" spc="-10" dirty="0">
                <a:solidFill>
                  <a:srgbClr val="444444"/>
                </a:solidFill>
                <a:latin typeface="Calibri"/>
                <a:cs typeface="Calibri"/>
              </a:rPr>
              <a:t>the buildings </a:t>
            </a:r>
            <a:r>
              <a:rPr sz="2800" spc="-5" dirty="0">
                <a:solidFill>
                  <a:srgbClr val="444444"/>
                </a:solidFill>
                <a:latin typeface="Calibri"/>
                <a:cs typeface="Calibri"/>
              </a:rPr>
              <a:t>part of </a:t>
            </a:r>
            <a:r>
              <a:rPr sz="2800" spc="-10" dirty="0">
                <a:solidFill>
                  <a:srgbClr val="444444"/>
                </a:solidFill>
                <a:latin typeface="Calibri"/>
                <a:cs typeface="Calibri"/>
              </a:rPr>
              <a:t>the </a:t>
            </a:r>
            <a:r>
              <a:rPr sz="2800" spc="-15" dirty="0">
                <a:solidFill>
                  <a:srgbClr val="444444"/>
                </a:solidFill>
                <a:latin typeface="Calibri"/>
                <a:cs typeface="Calibri"/>
              </a:rPr>
              <a:t>budget to </a:t>
            </a:r>
            <a:r>
              <a:rPr sz="2800" spc="-5" dirty="0">
                <a:solidFill>
                  <a:srgbClr val="444444"/>
                </a:solidFill>
                <a:latin typeface="Calibri"/>
                <a:cs typeface="Calibri"/>
              </a:rPr>
              <a:t>enhance </a:t>
            </a:r>
            <a:r>
              <a:rPr sz="2800" spc="-15" dirty="0">
                <a:solidFill>
                  <a:srgbClr val="444444"/>
                </a:solidFill>
                <a:latin typeface="Calibri"/>
                <a:cs typeface="Calibri"/>
              </a:rPr>
              <a:t>the  </a:t>
            </a:r>
            <a:r>
              <a:rPr sz="2800" spc="-10" dirty="0">
                <a:solidFill>
                  <a:srgbClr val="444444"/>
                </a:solidFill>
                <a:latin typeface="Calibri"/>
                <a:cs typeface="Calibri"/>
              </a:rPr>
              <a:t>salaries </a:t>
            </a:r>
            <a:r>
              <a:rPr sz="2800" spc="-5" dirty="0">
                <a:solidFill>
                  <a:srgbClr val="444444"/>
                </a:solidFill>
                <a:latin typeface="Calibri"/>
                <a:cs typeface="Calibri"/>
              </a:rPr>
              <a:t>and </a:t>
            </a:r>
            <a:r>
              <a:rPr sz="2800" spc="-10" dirty="0">
                <a:solidFill>
                  <a:srgbClr val="444444"/>
                </a:solidFill>
                <a:latin typeface="Calibri"/>
                <a:cs typeface="Calibri"/>
              </a:rPr>
              <a:t>benefits </a:t>
            </a:r>
            <a:r>
              <a:rPr sz="2800" spc="-5" dirty="0">
                <a:solidFill>
                  <a:srgbClr val="444444"/>
                </a:solidFill>
                <a:latin typeface="Calibri"/>
                <a:cs typeface="Calibri"/>
              </a:rPr>
              <a:t>part of </a:t>
            </a:r>
            <a:r>
              <a:rPr sz="2800" spc="-10" dirty="0">
                <a:solidFill>
                  <a:srgbClr val="444444"/>
                </a:solidFill>
                <a:latin typeface="Calibri"/>
                <a:cs typeface="Calibri"/>
              </a:rPr>
              <a:t>the</a:t>
            </a:r>
            <a:r>
              <a:rPr sz="2800" spc="85" dirty="0">
                <a:solidFill>
                  <a:srgbClr val="444444"/>
                </a:solidFill>
                <a:latin typeface="Calibri"/>
                <a:cs typeface="Calibri"/>
              </a:rPr>
              <a:t> </a:t>
            </a:r>
            <a:r>
              <a:rPr sz="2800" spc="-15" dirty="0">
                <a:solidFill>
                  <a:srgbClr val="444444"/>
                </a:solidFill>
                <a:latin typeface="Calibri"/>
                <a:cs typeface="Calibri"/>
              </a:rPr>
              <a:t>budget</a:t>
            </a:r>
            <a:endParaRPr sz="2800">
              <a:latin typeface="Calibri"/>
              <a:cs typeface="Calibri"/>
            </a:endParaRPr>
          </a:p>
        </p:txBody>
      </p:sp>
      <p:sp>
        <p:nvSpPr>
          <p:cNvPr id="4" name="object 4"/>
          <p:cNvSpPr txBox="1"/>
          <p:nvPr/>
        </p:nvSpPr>
        <p:spPr>
          <a:xfrm>
            <a:off x="3582080" y="5848493"/>
            <a:ext cx="3608704" cy="269240"/>
          </a:xfrm>
          <a:prstGeom prst="rect">
            <a:avLst/>
          </a:prstGeom>
        </p:spPr>
        <p:txBody>
          <a:bodyPr vert="horz" wrap="square" lIns="0" tIns="12065" rIns="0" bIns="0" rtlCol="0">
            <a:spAutoFit/>
          </a:bodyPr>
          <a:lstStyle/>
          <a:p>
            <a:pPr marL="12700">
              <a:lnSpc>
                <a:spcPct val="100000"/>
              </a:lnSpc>
              <a:spcBef>
                <a:spcPts val="95"/>
              </a:spcBef>
            </a:pPr>
            <a:r>
              <a:rPr sz="1600" i="1" dirty="0">
                <a:solidFill>
                  <a:srgbClr val="444444"/>
                </a:solidFill>
                <a:latin typeface="Calibri"/>
                <a:cs typeface="Calibri"/>
              </a:rPr>
              <a:t>Brill, </a:t>
            </a:r>
            <a:r>
              <a:rPr sz="1600" i="1" spc="-15" dirty="0">
                <a:solidFill>
                  <a:srgbClr val="444444"/>
                </a:solidFill>
                <a:latin typeface="Calibri"/>
                <a:cs typeface="Calibri"/>
              </a:rPr>
              <a:t>Weidemann, </a:t>
            </a:r>
            <a:r>
              <a:rPr sz="1600" i="1" spc="-5" dirty="0">
                <a:solidFill>
                  <a:srgbClr val="444444"/>
                </a:solidFill>
                <a:latin typeface="Calibri"/>
                <a:cs typeface="Calibri"/>
              </a:rPr>
              <a:t>&amp; </a:t>
            </a:r>
            <a:r>
              <a:rPr sz="1600" i="1" spc="-10" dirty="0">
                <a:solidFill>
                  <a:srgbClr val="444444"/>
                </a:solidFill>
                <a:latin typeface="Calibri"/>
                <a:cs typeface="Calibri"/>
              </a:rPr>
              <a:t>BOSTI </a:t>
            </a:r>
            <a:r>
              <a:rPr sz="1600" i="1" spc="-5" dirty="0">
                <a:solidFill>
                  <a:srgbClr val="444444"/>
                </a:solidFill>
                <a:latin typeface="Calibri"/>
                <a:cs typeface="Calibri"/>
              </a:rPr>
              <a:t>Associates,</a:t>
            </a:r>
            <a:r>
              <a:rPr sz="1600" i="1" spc="60" dirty="0">
                <a:solidFill>
                  <a:srgbClr val="444444"/>
                </a:solidFill>
                <a:latin typeface="Calibri"/>
                <a:cs typeface="Calibri"/>
              </a:rPr>
              <a:t> </a:t>
            </a:r>
            <a:r>
              <a:rPr sz="1600" i="1" spc="-10" dirty="0">
                <a:solidFill>
                  <a:srgbClr val="444444"/>
                </a:solidFill>
                <a:latin typeface="Calibri"/>
                <a:cs typeface="Calibri"/>
              </a:rPr>
              <a:t>2001</a:t>
            </a:r>
            <a:endParaRPr sz="1600">
              <a:latin typeface="Calibri"/>
              <a:cs typeface="Calibri"/>
            </a:endParaRPr>
          </a:p>
        </p:txBody>
      </p:sp>
      <p:sp>
        <p:nvSpPr>
          <p:cNvPr id="5" name="object 5"/>
          <p:cNvSpPr/>
          <p:nvPr/>
        </p:nvSpPr>
        <p:spPr>
          <a:xfrm>
            <a:off x="3369564" y="2028444"/>
            <a:ext cx="3877065" cy="373733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12</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2880995" cy="482600"/>
          </a:xfrm>
          <a:prstGeom prst="rect">
            <a:avLst/>
          </a:prstGeom>
        </p:spPr>
        <p:txBody>
          <a:bodyPr vert="horz" wrap="square" lIns="0" tIns="12700" rIns="0" bIns="0" rtlCol="0">
            <a:spAutoFit/>
          </a:bodyPr>
          <a:lstStyle/>
          <a:p>
            <a:pPr marL="12700">
              <a:lnSpc>
                <a:spcPct val="100000"/>
              </a:lnSpc>
              <a:spcBef>
                <a:spcPts val="100"/>
              </a:spcBef>
            </a:pPr>
            <a:r>
              <a:rPr sz="3000" b="0" spc="-5" dirty="0">
                <a:latin typeface="Calibri"/>
                <a:cs typeface="Calibri"/>
              </a:rPr>
              <a:t>The </a:t>
            </a:r>
            <a:r>
              <a:rPr sz="3000" b="0" spc="-25" dirty="0">
                <a:latin typeface="Calibri"/>
                <a:cs typeface="Calibri"/>
              </a:rPr>
              <a:t>forgotten</a:t>
            </a:r>
            <a:r>
              <a:rPr sz="3000" b="0" spc="-90" dirty="0">
                <a:latin typeface="Calibri"/>
                <a:cs typeface="Calibri"/>
              </a:rPr>
              <a:t> </a:t>
            </a:r>
            <a:r>
              <a:rPr sz="3000" b="0" dirty="0">
                <a:latin typeface="Calibri"/>
                <a:cs typeface="Calibri"/>
              </a:rPr>
              <a:t>90%</a:t>
            </a:r>
            <a:endParaRPr sz="3000">
              <a:latin typeface="Calibri"/>
              <a:cs typeface="Calibri"/>
            </a:endParaRPr>
          </a:p>
        </p:txBody>
      </p:sp>
      <p:sp>
        <p:nvSpPr>
          <p:cNvPr id="3" name="object 3"/>
          <p:cNvSpPr/>
          <p:nvPr/>
        </p:nvSpPr>
        <p:spPr>
          <a:xfrm>
            <a:off x="833628" y="940308"/>
            <a:ext cx="8537447" cy="535381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13</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1518285" cy="482600"/>
          </a:xfrm>
          <a:prstGeom prst="rect">
            <a:avLst/>
          </a:prstGeom>
        </p:spPr>
        <p:txBody>
          <a:bodyPr vert="horz" wrap="square" lIns="0" tIns="12700" rIns="0" bIns="0" rtlCol="0">
            <a:spAutoFit/>
          </a:bodyPr>
          <a:lstStyle/>
          <a:p>
            <a:pPr marL="12700">
              <a:lnSpc>
                <a:spcPct val="100000"/>
              </a:lnSpc>
              <a:spcBef>
                <a:spcPts val="100"/>
              </a:spcBef>
            </a:pPr>
            <a:r>
              <a:rPr sz="3000" b="0" dirty="0">
                <a:latin typeface="Calibri"/>
                <a:cs typeface="Calibri"/>
              </a:rPr>
              <a:t>A</a:t>
            </a:r>
            <a:r>
              <a:rPr sz="3000" b="0" spc="-5" dirty="0">
                <a:latin typeface="Calibri"/>
                <a:cs typeface="Calibri"/>
              </a:rPr>
              <a:t>pp</a:t>
            </a:r>
            <a:r>
              <a:rPr sz="3000" b="0" spc="-50" dirty="0">
                <a:latin typeface="Calibri"/>
                <a:cs typeface="Calibri"/>
              </a:rPr>
              <a:t>r</a:t>
            </a:r>
            <a:r>
              <a:rPr sz="3000" b="0" dirty="0">
                <a:latin typeface="Calibri"/>
                <a:cs typeface="Calibri"/>
              </a:rPr>
              <a:t>oach</a:t>
            </a:r>
            <a:endParaRPr sz="3000">
              <a:latin typeface="Calibri"/>
              <a:cs typeface="Calibri"/>
            </a:endParaRPr>
          </a:p>
        </p:txBody>
      </p:sp>
      <p:sp>
        <p:nvSpPr>
          <p:cNvPr id="3" name="object 3"/>
          <p:cNvSpPr txBox="1"/>
          <p:nvPr/>
        </p:nvSpPr>
        <p:spPr>
          <a:xfrm>
            <a:off x="831969" y="1511063"/>
            <a:ext cx="5429250" cy="3395345"/>
          </a:xfrm>
          <a:prstGeom prst="rect">
            <a:avLst/>
          </a:prstGeom>
        </p:spPr>
        <p:txBody>
          <a:bodyPr vert="horz" wrap="square" lIns="0" tIns="59690" rIns="0" bIns="0" rtlCol="0">
            <a:spAutoFit/>
          </a:bodyPr>
          <a:lstStyle/>
          <a:p>
            <a:pPr marL="241300" marR="5080" indent="-228600">
              <a:lnSpc>
                <a:spcPts val="3030"/>
              </a:lnSpc>
              <a:spcBef>
                <a:spcPts val="470"/>
              </a:spcBef>
              <a:buFont typeface="Arial"/>
              <a:buChar char="•"/>
              <a:tabLst>
                <a:tab pos="241300" algn="l"/>
              </a:tabLst>
            </a:pPr>
            <a:r>
              <a:rPr sz="2800" spc="-30" dirty="0">
                <a:solidFill>
                  <a:srgbClr val="444444"/>
                </a:solidFill>
                <a:latin typeface="Calibri"/>
                <a:cs typeface="Calibri"/>
              </a:rPr>
              <a:t>Traditional </a:t>
            </a:r>
            <a:r>
              <a:rPr sz="2800" spc="-15" dirty="0">
                <a:solidFill>
                  <a:srgbClr val="444444"/>
                </a:solidFill>
                <a:latin typeface="Calibri"/>
                <a:cs typeface="Calibri"/>
              </a:rPr>
              <a:t>productivity </a:t>
            </a:r>
            <a:r>
              <a:rPr sz="2800" spc="-10" dirty="0">
                <a:solidFill>
                  <a:srgbClr val="444444"/>
                </a:solidFill>
                <a:latin typeface="Calibri"/>
                <a:cs typeface="Calibri"/>
              </a:rPr>
              <a:t>thinking </a:t>
            </a:r>
            <a:r>
              <a:rPr sz="2800" spc="-5" dirty="0">
                <a:solidFill>
                  <a:srgbClr val="444444"/>
                </a:solidFill>
                <a:latin typeface="Calibri"/>
                <a:cs typeface="Calibri"/>
              </a:rPr>
              <a:t>not  </a:t>
            </a:r>
            <a:r>
              <a:rPr sz="2800" spc="-10" dirty="0">
                <a:solidFill>
                  <a:srgbClr val="444444"/>
                </a:solidFill>
                <a:latin typeface="Calibri"/>
                <a:cs typeface="Calibri"/>
              </a:rPr>
              <a:t>applicable </a:t>
            </a:r>
            <a:r>
              <a:rPr sz="2800" spc="-15" dirty="0">
                <a:solidFill>
                  <a:srgbClr val="444444"/>
                </a:solidFill>
                <a:latin typeface="Calibri"/>
                <a:cs typeface="Calibri"/>
              </a:rPr>
              <a:t>to </a:t>
            </a:r>
            <a:r>
              <a:rPr sz="2800" spc="-5" dirty="0">
                <a:solidFill>
                  <a:srgbClr val="444444"/>
                </a:solidFill>
                <a:latin typeface="Calibri"/>
                <a:cs typeface="Calibri"/>
              </a:rPr>
              <a:t>modern </a:t>
            </a:r>
            <a:r>
              <a:rPr sz="2800" spc="-10" dirty="0">
                <a:solidFill>
                  <a:srgbClr val="444444"/>
                </a:solidFill>
                <a:latin typeface="Calibri"/>
                <a:cs typeface="Calibri"/>
              </a:rPr>
              <a:t>office</a:t>
            </a:r>
            <a:r>
              <a:rPr sz="2800" spc="30" dirty="0">
                <a:solidFill>
                  <a:srgbClr val="444444"/>
                </a:solidFill>
                <a:latin typeface="Calibri"/>
                <a:cs typeface="Calibri"/>
              </a:rPr>
              <a:t> </a:t>
            </a:r>
            <a:r>
              <a:rPr sz="2800" spc="-10" dirty="0">
                <a:solidFill>
                  <a:srgbClr val="444444"/>
                </a:solidFill>
                <a:latin typeface="Calibri"/>
                <a:cs typeface="Calibri"/>
              </a:rPr>
              <a:t>work</a:t>
            </a:r>
            <a:endParaRPr sz="2800">
              <a:latin typeface="Calibri"/>
              <a:cs typeface="Calibri"/>
            </a:endParaRPr>
          </a:p>
          <a:p>
            <a:pPr marL="241300" marR="732790" indent="-228600">
              <a:lnSpc>
                <a:spcPts val="3030"/>
              </a:lnSpc>
              <a:spcBef>
                <a:spcPts val="994"/>
              </a:spcBef>
              <a:buFont typeface="Arial"/>
              <a:buChar char="•"/>
              <a:tabLst>
                <a:tab pos="241300" algn="l"/>
              </a:tabLst>
            </a:pPr>
            <a:r>
              <a:rPr sz="2800" spc="-10" dirty="0">
                <a:solidFill>
                  <a:srgbClr val="444444"/>
                </a:solidFill>
                <a:latin typeface="Calibri"/>
                <a:cs typeface="Calibri"/>
              </a:rPr>
              <a:t>Multiple metric approach </a:t>
            </a:r>
            <a:r>
              <a:rPr sz="2800" spc="-20" dirty="0">
                <a:solidFill>
                  <a:srgbClr val="444444"/>
                </a:solidFill>
                <a:latin typeface="Calibri"/>
                <a:cs typeface="Calibri"/>
              </a:rPr>
              <a:t>from  </a:t>
            </a:r>
            <a:r>
              <a:rPr sz="2800" spc="-10" dirty="0">
                <a:solidFill>
                  <a:srgbClr val="444444"/>
                </a:solidFill>
                <a:latin typeface="Calibri"/>
                <a:cs typeface="Calibri"/>
              </a:rPr>
              <a:t>CABA </a:t>
            </a:r>
            <a:r>
              <a:rPr sz="2800" spc="-5" dirty="0">
                <a:solidFill>
                  <a:srgbClr val="444444"/>
                </a:solidFill>
                <a:latin typeface="Calibri"/>
                <a:cs typeface="Calibri"/>
              </a:rPr>
              <a:t>and</a:t>
            </a:r>
            <a:r>
              <a:rPr sz="2800" spc="25" dirty="0">
                <a:solidFill>
                  <a:srgbClr val="444444"/>
                </a:solidFill>
                <a:latin typeface="Calibri"/>
                <a:cs typeface="Calibri"/>
              </a:rPr>
              <a:t> </a:t>
            </a:r>
            <a:r>
              <a:rPr sz="2800" spc="-15" dirty="0">
                <a:solidFill>
                  <a:srgbClr val="444444"/>
                </a:solidFill>
                <a:latin typeface="Calibri"/>
                <a:cs typeface="Calibri"/>
              </a:rPr>
              <a:t>WGBC</a:t>
            </a:r>
            <a:endParaRPr sz="2800">
              <a:latin typeface="Calibri"/>
              <a:cs typeface="Calibri"/>
            </a:endParaRPr>
          </a:p>
          <a:p>
            <a:pPr marL="241300" marR="2388870" indent="-228600">
              <a:lnSpc>
                <a:spcPts val="3030"/>
              </a:lnSpc>
              <a:spcBef>
                <a:spcPts val="985"/>
              </a:spcBef>
              <a:buFont typeface="Arial"/>
              <a:buChar char="•"/>
              <a:tabLst>
                <a:tab pos="241300" algn="l"/>
              </a:tabLst>
            </a:pPr>
            <a:r>
              <a:rPr sz="2800" spc="-5" dirty="0">
                <a:solidFill>
                  <a:srgbClr val="444444"/>
                </a:solidFill>
                <a:latin typeface="Calibri"/>
                <a:cs typeface="Calibri"/>
              </a:rPr>
              <a:t>Balanced </a:t>
            </a:r>
            <a:r>
              <a:rPr sz="2800" spc="-20" dirty="0">
                <a:solidFill>
                  <a:srgbClr val="444444"/>
                </a:solidFill>
                <a:latin typeface="Calibri"/>
                <a:cs typeface="Calibri"/>
              </a:rPr>
              <a:t>scorecard  </a:t>
            </a:r>
            <a:r>
              <a:rPr sz="2800" spc="-10" dirty="0">
                <a:solidFill>
                  <a:srgbClr val="444444"/>
                </a:solidFill>
                <a:latin typeface="Calibri"/>
                <a:cs typeface="Calibri"/>
              </a:rPr>
              <a:t>concept widely  accepted in </a:t>
            </a:r>
            <a:r>
              <a:rPr sz="2800" spc="-5" dirty="0">
                <a:solidFill>
                  <a:srgbClr val="444444"/>
                </a:solidFill>
                <a:latin typeface="Calibri"/>
                <a:cs typeface="Calibri"/>
              </a:rPr>
              <a:t>other  </a:t>
            </a:r>
            <a:r>
              <a:rPr sz="2800" spc="-20" dirty="0">
                <a:solidFill>
                  <a:srgbClr val="444444"/>
                </a:solidFill>
                <a:latin typeface="Calibri"/>
                <a:cs typeface="Calibri"/>
              </a:rPr>
              <a:t>contexts</a:t>
            </a:r>
            <a:endParaRPr sz="2800">
              <a:latin typeface="Calibri"/>
              <a:cs typeface="Calibri"/>
            </a:endParaRPr>
          </a:p>
        </p:txBody>
      </p:sp>
      <p:grpSp>
        <p:nvGrpSpPr>
          <p:cNvPr id="4" name="object 4"/>
          <p:cNvGrpSpPr/>
          <p:nvPr/>
        </p:nvGrpSpPr>
        <p:grpSpPr>
          <a:xfrm>
            <a:off x="8386572" y="1473708"/>
            <a:ext cx="3057525" cy="3910965"/>
            <a:chOff x="8386572" y="1473708"/>
            <a:chExt cx="3057525" cy="3910965"/>
          </a:xfrm>
        </p:grpSpPr>
        <p:sp>
          <p:nvSpPr>
            <p:cNvPr id="5" name="object 5"/>
            <p:cNvSpPr/>
            <p:nvPr/>
          </p:nvSpPr>
          <p:spPr>
            <a:xfrm>
              <a:off x="8386572" y="1473708"/>
              <a:ext cx="3057143" cy="39105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479535" y="1566672"/>
              <a:ext cx="2875453" cy="3731626"/>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5160264" y="2887979"/>
            <a:ext cx="2856230" cy="3910965"/>
            <a:chOff x="5160264" y="2887979"/>
            <a:chExt cx="2856230" cy="3910965"/>
          </a:xfrm>
        </p:grpSpPr>
        <p:sp>
          <p:nvSpPr>
            <p:cNvPr id="8" name="object 8"/>
            <p:cNvSpPr/>
            <p:nvPr/>
          </p:nvSpPr>
          <p:spPr>
            <a:xfrm>
              <a:off x="5160264" y="2887979"/>
              <a:ext cx="2855975" cy="391058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253227" y="2980943"/>
              <a:ext cx="2674579" cy="3727754"/>
            </a:xfrm>
            <a:prstGeom prst="rect">
              <a:avLst/>
            </a:prstGeom>
            <a:blipFill>
              <a:blip r:embed="rId6" cstate="print"/>
              <a:stretch>
                <a:fillRect/>
              </a:stretch>
            </a:blipFill>
          </p:spPr>
          <p:txBody>
            <a:bodyPr wrap="square" lIns="0" tIns="0" rIns="0" bIns="0" rtlCol="0"/>
            <a:lstStyle/>
            <a:p>
              <a:endParaRPr/>
            </a:p>
          </p:txBody>
        </p:sp>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14</a:t>
            </a:fld>
            <a:endParaRPr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4845" y="136781"/>
            <a:ext cx="8370570" cy="482600"/>
          </a:xfrm>
          <a:prstGeom prst="rect">
            <a:avLst/>
          </a:prstGeom>
        </p:spPr>
        <p:txBody>
          <a:bodyPr vert="horz" wrap="square" lIns="0" tIns="12700" rIns="0" bIns="0" rtlCol="0">
            <a:spAutoFit/>
          </a:bodyPr>
          <a:lstStyle/>
          <a:p>
            <a:pPr marL="12700">
              <a:lnSpc>
                <a:spcPct val="100000"/>
              </a:lnSpc>
              <a:spcBef>
                <a:spcPts val="100"/>
              </a:spcBef>
            </a:pPr>
            <a:r>
              <a:rPr sz="3000" b="0" spc="-10" dirty="0">
                <a:latin typeface="Calibri"/>
                <a:cs typeface="Calibri"/>
              </a:rPr>
              <a:t>Approach </a:t>
            </a:r>
            <a:r>
              <a:rPr sz="3000" b="0" dirty="0">
                <a:latin typeface="Calibri"/>
                <a:cs typeface="Calibri"/>
              </a:rPr>
              <a:t>– </a:t>
            </a:r>
            <a:r>
              <a:rPr sz="3000" b="0" spc="-5" dirty="0">
                <a:latin typeface="Calibri"/>
                <a:cs typeface="Calibri"/>
              </a:rPr>
              <a:t>analogy </a:t>
            </a:r>
            <a:r>
              <a:rPr sz="3000" b="0" spc="-15" dirty="0">
                <a:latin typeface="Calibri"/>
                <a:cs typeface="Calibri"/>
              </a:rPr>
              <a:t>to </a:t>
            </a:r>
            <a:r>
              <a:rPr sz="3000" b="0" spc="-10" dirty="0">
                <a:latin typeface="Calibri"/>
                <a:cs typeface="Calibri"/>
              </a:rPr>
              <a:t>improving energy</a:t>
            </a:r>
            <a:r>
              <a:rPr sz="3000" b="0" dirty="0">
                <a:latin typeface="Calibri"/>
                <a:cs typeface="Calibri"/>
              </a:rPr>
              <a:t> </a:t>
            </a:r>
            <a:r>
              <a:rPr sz="3000" b="0" spc="-10" dirty="0">
                <a:latin typeface="Calibri"/>
                <a:cs typeface="Calibri"/>
              </a:rPr>
              <a:t>performance</a:t>
            </a:r>
            <a:endParaRPr sz="3000">
              <a:latin typeface="Calibri"/>
              <a:cs typeface="Calibri"/>
            </a:endParaRPr>
          </a:p>
        </p:txBody>
      </p:sp>
      <p:sp>
        <p:nvSpPr>
          <p:cNvPr id="3" name="object 3"/>
          <p:cNvSpPr txBox="1"/>
          <p:nvPr/>
        </p:nvSpPr>
        <p:spPr>
          <a:xfrm>
            <a:off x="833206" y="1518089"/>
            <a:ext cx="7767955" cy="1858645"/>
          </a:xfrm>
          <a:prstGeom prst="rect">
            <a:avLst/>
          </a:prstGeom>
        </p:spPr>
        <p:txBody>
          <a:bodyPr vert="horz" wrap="square" lIns="0" tIns="12065" rIns="0" bIns="0" rtlCol="0">
            <a:spAutoFit/>
          </a:bodyPr>
          <a:lstStyle/>
          <a:p>
            <a:pPr marL="241300" indent="-228600">
              <a:lnSpc>
                <a:spcPts val="3204"/>
              </a:lnSpc>
              <a:spcBef>
                <a:spcPts val="95"/>
              </a:spcBef>
              <a:buFont typeface="Arial"/>
              <a:buChar char="•"/>
              <a:tabLst>
                <a:tab pos="241300" algn="l"/>
              </a:tabLst>
            </a:pPr>
            <a:r>
              <a:rPr sz="2800" spc="-5" dirty="0">
                <a:solidFill>
                  <a:srgbClr val="444444"/>
                </a:solidFill>
                <a:latin typeface="Calibri"/>
                <a:cs typeface="Calibri"/>
              </a:rPr>
              <a:t>Does </a:t>
            </a:r>
            <a:r>
              <a:rPr sz="2800" spc="-30" dirty="0">
                <a:solidFill>
                  <a:srgbClr val="444444"/>
                </a:solidFill>
                <a:latin typeface="Calibri"/>
                <a:cs typeface="Calibri"/>
              </a:rPr>
              <a:t>my </a:t>
            </a:r>
            <a:r>
              <a:rPr sz="2800" spc="-10" dirty="0">
                <a:solidFill>
                  <a:srgbClr val="444444"/>
                </a:solidFill>
                <a:latin typeface="Calibri"/>
                <a:cs typeface="Calibri"/>
              </a:rPr>
              <a:t>energy performance </a:t>
            </a:r>
            <a:r>
              <a:rPr sz="2800" spc="-5" dirty="0">
                <a:solidFill>
                  <a:srgbClr val="444444"/>
                </a:solidFill>
                <a:latin typeface="Calibri"/>
                <a:cs typeface="Calibri"/>
              </a:rPr>
              <a:t>need </a:t>
            </a:r>
            <a:r>
              <a:rPr sz="2800" spc="-15" dirty="0">
                <a:solidFill>
                  <a:srgbClr val="444444"/>
                </a:solidFill>
                <a:latin typeface="Calibri"/>
                <a:cs typeface="Calibri"/>
              </a:rPr>
              <a:t>to </a:t>
            </a:r>
            <a:r>
              <a:rPr sz="2800" spc="-5" dirty="0">
                <a:solidFill>
                  <a:srgbClr val="444444"/>
                </a:solidFill>
                <a:latin typeface="Calibri"/>
                <a:cs typeface="Calibri"/>
              </a:rPr>
              <a:t>be</a:t>
            </a:r>
            <a:r>
              <a:rPr sz="2800" spc="100" dirty="0">
                <a:solidFill>
                  <a:srgbClr val="444444"/>
                </a:solidFill>
                <a:latin typeface="Calibri"/>
                <a:cs typeface="Calibri"/>
              </a:rPr>
              <a:t> </a:t>
            </a:r>
            <a:r>
              <a:rPr sz="2800" spc="-20" dirty="0">
                <a:solidFill>
                  <a:srgbClr val="444444"/>
                </a:solidFill>
                <a:latin typeface="Calibri"/>
                <a:cs typeface="Calibri"/>
              </a:rPr>
              <a:t>improved?</a:t>
            </a:r>
            <a:endParaRPr sz="2800">
              <a:latin typeface="Calibri"/>
              <a:cs typeface="Calibri"/>
            </a:endParaRPr>
          </a:p>
          <a:p>
            <a:pPr marL="241300">
              <a:lnSpc>
                <a:spcPts val="3204"/>
              </a:lnSpc>
            </a:pPr>
            <a:r>
              <a:rPr sz="2800" spc="-5" dirty="0">
                <a:solidFill>
                  <a:srgbClr val="444444"/>
                </a:solidFill>
                <a:latin typeface="Wingdings"/>
                <a:cs typeface="Wingdings"/>
              </a:rPr>
              <a:t></a:t>
            </a:r>
            <a:r>
              <a:rPr sz="2800" spc="-75" dirty="0">
                <a:solidFill>
                  <a:srgbClr val="444444"/>
                </a:solidFill>
                <a:latin typeface="Times New Roman"/>
                <a:cs typeface="Times New Roman"/>
              </a:rPr>
              <a:t> </a:t>
            </a:r>
            <a:r>
              <a:rPr sz="2800" spc="-10" dirty="0">
                <a:solidFill>
                  <a:srgbClr val="444444"/>
                </a:solidFill>
                <a:latin typeface="Calibri"/>
                <a:cs typeface="Calibri"/>
              </a:rPr>
              <a:t>benchmarking</a:t>
            </a:r>
            <a:endParaRPr sz="2800">
              <a:latin typeface="Calibri"/>
              <a:cs typeface="Calibri"/>
            </a:endParaRPr>
          </a:p>
          <a:p>
            <a:pPr marL="241300" indent="-228600">
              <a:lnSpc>
                <a:spcPct val="100000"/>
              </a:lnSpc>
              <a:spcBef>
                <a:spcPts val="650"/>
              </a:spcBef>
              <a:buFont typeface="Arial"/>
              <a:buChar char="•"/>
              <a:tabLst>
                <a:tab pos="241300" algn="l"/>
              </a:tabLst>
            </a:pPr>
            <a:r>
              <a:rPr sz="2800" spc="-5" dirty="0">
                <a:solidFill>
                  <a:srgbClr val="444444"/>
                </a:solidFill>
                <a:latin typeface="Calibri"/>
                <a:cs typeface="Calibri"/>
              </a:rPr>
              <a:t>Assess </a:t>
            </a:r>
            <a:r>
              <a:rPr sz="2800" spc="-20" dirty="0">
                <a:solidFill>
                  <a:srgbClr val="444444"/>
                </a:solidFill>
                <a:latin typeface="Calibri"/>
                <a:cs typeface="Calibri"/>
              </a:rPr>
              <a:t>several strategies </a:t>
            </a:r>
            <a:r>
              <a:rPr sz="2800" spc="-15" dirty="0">
                <a:solidFill>
                  <a:srgbClr val="444444"/>
                </a:solidFill>
                <a:latin typeface="Calibri"/>
                <a:cs typeface="Calibri"/>
              </a:rPr>
              <a:t>to</a:t>
            </a:r>
            <a:r>
              <a:rPr sz="2800" spc="70" dirty="0">
                <a:solidFill>
                  <a:srgbClr val="444444"/>
                </a:solidFill>
                <a:latin typeface="Calibri"/>
                <a:cs typeface="Calibri"/>
              </a:rPr>
              <a:t> </a:t>
            </a:r>
            <a:r>
              <a:rPr sz="2800" spc="-20" dirty="0">
                <a:solidFill>
                  <a:srgbClr val="444444"/>
                </a:solidFill>
                <a:latin typeface="Calibri"/>
                <a:cs typeface="Calibri"/>
              </a:rPr>
              <a:t>improvement</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solidFill>
                  <a:srgbClr val="444444"/>
                </a:solidFill>
                <a:latin typeface="Calibri"/>
                <a:cs typeface="Calibri"/>
              </a:rPr>
              <a:t>Benefits often </a:t>
            </a:r>
            <a:r>
              <a:rPr sz="2800" spc="-20" dirty="0">
                <a:solidFill>
                  <a:srgbClr val="444444"/>
                </a:solidFill>
                <a:latin typeface="Calibri"/>
                <a:cs typeface="Calibri"/>
              </a:rPr>
              <a:t>better </a:t>
            </a:r>
            <a:r>
              <a:rPr sz="2800" spc="-15" dirty="0">
                <a:solidFill>
                  <a:srgbClr val="444444"/>
                </a:solidFill>
                <a:latin typeface="Calibri"/>
                <a:cs typeface="Calibri"/>
              </a:rPr>
              <a:t>expressed </a:t>
            </a:r>
            <a:r>
              <a:rPr sz="2800" spc="-10" dirty="0">
                <a:solidFill>
                  <a:srgbClr val="444444"/>
                </a:solidFill>
                <a:latin typeface="Calibri"/>
                <a:cs typeface="Calibri"/>
              </a:rPr>
              <a:t>in </a:t>
            </a:r>
            <a:r>
              <a:rPr sz="2800" spc="-15" dirty="0">
                <a:solidFill>
                  <a:srgbClr val="444444"/>
                </a:solidFill>
                <a:latin typeface="Calibri"/>
                <a:cs typeface="Calibri"/>
              </a:rPr>
              <a:t>equivalent</a:t>
            </a:r>
            <a:r>
              <a:rPr sz="2800" spc="135" dirty="0">
                <a:solidFill>
                  <a:srgbClr val="444444"/>
                </a:solidFill>
                <a:latin typeface="Calibri"/>
                <a:cs typeface="Calibri"/>
              </a:rPr>
              <a:t> </a:t>
            </a:r>
            <a:r>
              <a:rPr sz="2800" spc="-10" dirty="0">
                <a:solidFill>
                  <a:srgbClr val="444444"/>
                </a:solidFill>
                <a:latin typeface="Calibri"/>
                <a:cs typeface="Calibri"/>
              </a:rPr>
              <a:t>terms</a:t>
            </a:r>
            <a:endParaRPr sz="2800">
              <a:latin typeface="Calibri"/>
              <a:cs typeface="Calibri"/>
            </a:endParaRPr>
          </a:p>
        </p:txBody>
      </p:sp>
      <p:sp>
        <p:nvSpPr>
          <p:cNvPr id="4" name="object 4"/>
          <p:cNvSpPr/>
          <p:nvPr/>
        </p:nvSpPr>
        <p:spPr>
          <a:xfrm>
            <a:off x="2421635" y="3493008"/>
            <a:ext cx="2927603" cy="97535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833206" y="4443401"/>
            <a:ext cx="7766050" cy="1360805"/>
          </a:xfrm>
          <a:prstGeom prst="rect">
            <a:avLst/>
          </a:prstGeom>
        </p:spPr>
        <p:txBody>
          <a:bodyPr vert="horz" wrap="square" lIns="0" tIns="110489" rIns="0" bIns="0" rtlCol="0">
            <a:spAutoFit/>
          </a:bodyPr>
          <a:lstStyle/>
          <a:p>
            <a:pPr marL="2201545">
              <a:lnSpc>
                <a:spcPct val="100000"/>
              </a:lnSpc>
              <a:spcBef>
                <a:spcPts val="869"/>
              </a:spcBef>
              <a:tabLst>
                <a:tab pos="6087745" algn="l"/>
              </a:tabLst>
            </a:pPr>
            <a:r>
              <a:rPr sz="2700" baseline="3086" dirty="0">
                <a:solidFill>
                  <a:srgbClr val="7030A0"/>
                </a:solidFill>
                <a:latin typeface="Calibri"/>
                <a:cs typeface="Calibri"/>
              </a:rPr>
              <a:t># </a:t>
            </a:r>
            <a:r>
              <a:rPr sz="2700" spc="-22" baseline="3086" dirty="0">
                <a:solidFill>
                  <a:srgbClr val="7030A0"/>
                </a:solidFill>
                <a:latin typeface="Calibri"/>
                <a:cs typeface="Calibri"/>
              </a:rPr>
              <a:t>cars </a:t>
            </a:r>
            <a:r>
              <a:rPr sz="2700" spc="-7" baseline="3086" dirty="0">
                <a:solidFill>
                  <a:srgbClr val="7030A0"/>
                </a:solidFill>
                <a:latin typeface="Calibri"/>
                <a:cs typeface="Calibri"/>
              </a:rPr>
              <a:t>off</a:t>
            </a:r>
            <a:r>
              <a:rPr sz="2700" spc="37" baseline="3086" dirty="0">
                <a:solidFill>
                  <a:srgbClr val="7030A0"/>
                </a:solidFill>
                <a:latin typeface="Calibri"/>
                <a:cs typeface="Calibri"/>
              </a:rPr>
              <a:t> </a:t>
            </a:r>
            <a:r>
              <a:rPr sz="2700" spc="-7" baseline="3086" dirty="0">
                <a:solidFill>
                  <a:srgbClr val="7030A0"/>
                </a:solidFill>
                <a:latin typeface="Calibri"/>
                <a:cs typeface="Calibri"/>
              </a:rPr>
              <a:t>the</a:t>
            </a:r>
            <a:r>
              <a:rPr sz="2700" spc="15" baseline="3086" dirty="0">
                <a:solidFill>
                  <a:srgbClr val="7030A0"/>
                </a:solidFill>
                <a:latin typeface="Calibri"/>
                <a:cs typeface="Calibri"/>
              </a:rPr>
              <a:t> </a:t>
            </a:r>
            <a:r>
              <a:rPr sz="2700" spc="-15" baseline="3086" dirty="0">
                <a:solidFill>
                  <a:srgbClr val="7030A0"/>
                </a:solidFill>
                <a:latin typeface="Calibri"/>
                <a:cs typeface="Calibri"/>
              </a:rPr>
              <a:t>road	</a:t>
            </a:r>
            <a:r>
              <a:rPr sz="1800" spc="-5" dirty="0">
                <a:solidFill>
                  <a:srgbClr val="7030A0"/>
                </a:solidFill>
                <a:latin typeface="Calibri"/>
                <a:cs typeface="Calibri"/>
              </a:rPr>
              <a:t>Planting </a:t>
            </a:r>
            <a:r>
              <a:rPr sz="1800" dirty="0">
                <a:solidFill>
                  <a:srgbClr val="7030A0"/>
                </a:solidFill>
                <a:latin typeface="Calibri"/>
                <a:cs typeface="Calibri"/>
              </a:rPr>
              <a:t># </a:t>
            </a:r>
            <a:r>
              <a:rPr sz="1800" spc="-10" dirty="0">
                <a:solidFill>
                  <a:srgbClr val="7030A0"/>
                </a:solidFill>
                <a:latin typeface="Calibri"/>
                <a:cs typeface="Calibri"/>
              </a:rPr>
              <a:t>trees</a:t>
            </a:r>
            <a:endParaRPr sz="1800">
              <a:latin typeface="Calibri"/>
              <a:cs typeface="Calibri"/>
            </a:endParaRPr>
          </a:p>
          <a:p>
            <a:pPr marL="241300" marR="5080" indent="-228600">
              <a:lnSpc>
                <a:spcPts val="3030"/>
              </a:lnSpc>
              <a:spcBef>
                <a:spcPts val="1575"/>
              </a:spcBef>
              <a:buFont typeface="Arial"/>
              <a:buChar char="•"/>
              <a:tabLst>
                <a:tab pos="241300" algn="l"/>
              </a:tabLst>
            </a:pPr>
            <a:r>
              <a:rPr sz="2800" spc="-10" dirty="0">
                <a:solidFill>
                  <a:srgbClr val="444444"/>
                </a:solidFill>
                <a:latin typeface="Calibri"/>
                <a:cs typeface="Calibri"/>
              </a:rPr>
              <a:t>Apply this </a:t>
            </a:r>
            <a:r>
              <a:rPr sz="2800" spc="-15" dirty="0">
                <a:solidFill>
                  <a:srgbClr val="444444"/>
                </a:solidFill>
                <a:latin typeface="Calibri"/>
                <a:cs typeface="Calibri"/>
              </a:rPr>
              <a:t>process across </a:t>
            </a:r>
            <a:r>
              <a:rPr sz="2800" spc="-10" dirty="0">
                <a:solidFill>
                  <a:srgbClr val="444444"/>
                </a:solidFill>
                <a:latin typeface="Calibri"/>
                <a:cs typeface="Calibri"/>
              </a:rPr>
              <a:t>multiple metrics </a:t>
            </a:r>
            <a:r>
              <a:rPr sz="2800" spc="-20" dirty="0">
                <a:solidFill>
                  <a:srgbClr val="444444"/>
                </a:solidFill>
                <a:latin typeface="Calibri"/>
                <a:cs typeface="Calibri"/>
              </a:rPr>
              <a:t>related </a:t>
            </a:r>
            <a:r>
              <a:rPr sz="2800" spc="-15" dirty="0">
                <a:solidFill>
                  <a:srgbClr val="444444"/>
                </a:solidFill>
                <a:latin typeface="Calibri"/>
                <a:cs typeface="Calibri"/>
              </a:rPr>
              <a:t>to  </a:t>
            </a:r>
            <a:r>
              <a:rPr sz="2800" spc="-20" dirty="0">
                <a:solidFill>
                  <a:srgbClr val="444444"/>
                </a:solidFill>
                <a:latin typeface="Calibri"/>
                <a:cs typeface="Calibri"/>
              </a:rPr>
              <a:t>organizational </a:t>
            </a:r>
            <a:r>
              <a:rPr sz="2800" spc="-15" dirty="0">
                <a:solidFill>
                  <a:srgbClr val="444444"/>
                </a:solidFill>
                <a:latin typeface="Calibri"/>
                <a:cs typeface="Calibri"/>
              </a:rPr>
              <a:t>productivity</a:t>
            </a:r>
            <a:endParaRPr sz="2800">
              <a:latin typeface="Calibri"/>
              <a:cs typeface="Calibri"/>
            </a:endParaRPr>
          </a:p>
        </p:txBody>
      </p:sp>
      <p:sp>
        <p:nvSpPr>
          <p:cNvPr id="6" name="object 6"/>
          <p:cNvSpPr/>
          <p:nvPr/>
        </p:nvSpPr>
        <p:spPr>
          <a:xfrm>
            <a:off x="6451091" y="3418332"/>
            <a:ext cx="1904999" cy="1005839"/>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15</a:t>
            </a:fld>
            <a:endParaRPr dirty="0"/>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0725" y="356289"/>
            <a:ext cx="5459730" cy="482600"/>
          </a:xfrm>
          <a:prstGeom prst="rect">
            <a:avLst/>
          </a:prstGeom>
        </p:spPr>
        <p:txBody>
          <a:bodyPr vert="horz" wrap="square" lIns="0" tIns="12700" rIns="0" bIns="0" rtlCol="0">
            <a:spAutoFit/>
          </a:bodyPr>
          <a:lstStyle/>
          <a:p>
            <a:pPr marL="12700">
              <a:lnSpc>
                <a:spcPct val="100000"/>
              </a:lnSpc>
              <a:spcBef>
                <a:spcPts val="100"/>
              </a:spcBef>
            </a:pPr>
            <a:r>
              <a:rPr sz="3000" b="0" spc="-15" dirty="0">
                <a:latin typeface="Calibri"/>
                <a:cs typeface="Calibri"/>
              </a:rPr>
              <a:t>Organizational </a:t>
            </a:r>
            <a:r>
              <a:rPr sz="3000" b="0" spc="-10" dirty="0">
                <a:latin typeface="Calibri"/>
                <a:cs typeface="Calibri"/>
              </a:rPr>
              <a:t>Productivity</a:t>
            </a:r>
            <a:r>
              <a:rPr sz="3000" b="0" spc="-45" dirty="0">
                <a:latin typeface="Calibri"/>
                <a:cs typeface="Calibri"/>
              </a:rPr>
              <a:t> </a:t>
            </a:r>
            <a:r>
              <a:rPr sz="3000" b="0" spc="-5" dirty="0">
                <a:latin typeface="Calibri"/>
                <a:cs typeface="Calibri"/>
              </a:rPr>
              <a:t>Metrics</a:t>
            </a:r>
            <a:endParaRPr sz="3000">
              <a:latin typeface="Calibri"/>
              <a:cs typeface="Calibri"/>
            </a:endParaRPr>
          </a:p>
        </p:txBody>
      </p:sp>
      <p:sp>
        <p:nvSpPr>
          <p:cNvPr id="3" name="object 3"/>
          <p:cNvSpPr txBox="1"/>
          <p:nvPr/>
        </p:nvSpPr>
        <p:spPr>
          <a:xfrm>
            <a:off x="628016" y="1599973"/>
            <a:ext cx="4742815" cy="3604260"/>
          </a:xfrm>
          <a:prstGeom prst="rect">
            <a:avLst/>
          </a:prstGeom>
        </p:spPr>
        <p:txBody>
          <a:bodyPr vert="horz" wrap="square" lIns="0" tIns="97790" rIns="0" bIns="0" rtlCol="0">
            <a:spAutoFit/>
          </a:bodyPr>
          <a:lstStyle/>
          <a:p>
            <a:pPr marL="241300" indent="-228600">
              <a:lnSpc>
                <a:spcPct val="100000"/>
              </a:lnSpc>
              <a:spcBef>
                <a:spcPts val="770"/>
              </a:spcBef>
              <a:buFont typeface="Arial"/>
              <a:buChar char="•"/>
              <a:tabLst>
                <a:tab pos="241300" algn="l"/>
              </a:tabLst>
            </a:pPr>
            <a:r>
              <a:rPr sz="2800" spc="-15" dirty="0">
                <a:solidFill>
                  <a:srgbClr val="444444"/>
                </a:solidFill>
                <a:latin typeface="Calibri"/>
                <a:cs typeface="Calibri"/>
              </a:rPr>
              <a:t>Absenteeism</a:t>
            </a:r>
            <a:endParaRPr sz="2800">
              <a:latin typeface="Calibri"/>
              <a:cs typeface="Calibri"/>
            </a:endParaRPr>
          </a:p>
          <a:p>
            <a:pPr marL="241300" indent="-228600">
              <a:lnSpc>
                <a:spcPct val="100000"/>
              </a:lnSpc>
              <a:spcBef>
                <a:spcPts val="675"/>
              </a:spcBef>
              <a:buFont typeface="Arial"/>
              <a:buChar char="•"/>
              <a:tabLst>
                <a:tab pos="241300" algn="l"/>
              </a:tabLst>
            </a:pPr>
            <a:r>
              <a:rPr sz="2800" spc="-15" dirty="0">
                <a:solidFill>
                  <a:srgbClr val="444444"/>
                </a:solidFill>
                <a:latin typeface="Calibri"/>
                <a:cs typeface="Calibri"/>
              </a:rPr>
              <a:t>Employee </a:t>
            </a:r>
            <a:r>
              <a:rPr sz="2800" spc="-10" dirty="0">
                <a:solidFill>
                  <a:srgbClr val="444444"/>
                </a:solidFill>
                <a:latin typeface="Calibri"/>
                <a:cs typeface="Calibri"/>
              </a:rPr>
              <a:t>turnover</a:t>
            </a:r>
            <a:r>
              <a:rPr sz="2800" spc="25" dirty="0">
                <a:solidFill>
                  <a:srgbClr val="444444"/>
                </a:solidFill>
                <a:latin typeface="Calibri"/>
                <a:cs typeface="Calibri"/>
              </a:rPr>
              <a:t> </a:t>
            </a:r>
            <a:r>
              <a:rPr sz="2800" spc="-20" dirty="0">
                <a:solidFill>
                  <a:srgbClr val="444444"/>
                </a:solidFill>
                <a:latin typeface="Calibri"/>
                <a:cs typeface="Calibri"/>
              </a:rPr>
              <a:t>intent</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solidFill>
                  <a:srgbClr val="444444"/>
                </a:solidFill>
                <a:latin typeface="Calibri"/>
                <a:cs typeface="Calibri"/>
              </a:rPr>
              <a:t>Self-assessed</a:t>
            </a:r>
            <a:r>
              <a:rPr sz="2800" spc="20" dirty="0">
                <a:solidFill>
                  <a:srgbClr val="444444"/>
                </a:solidFill>
                <a:latin typeface="Calibri"/>
                <a:cs typeface="Calibri"/>
              </a:rPr>
              <a:t> </a:t>
            </a:r>
            <a:r>
              <a:rPr sz="2800" spc="-10" dirty="0">
                <a:solidFill>
                  <a:srgbClr val="444444"/>
                </a:solidFill>
                <a:latin typeface="Calibri"/>
                <a:cs typeface="Calibri"/>
              </a:rPr>
              <a:t>performance</a:t>
            </a:r>
            <a:endParaRPr sz="2800">
              <a:latin typeface="Calibri"/>
              <a:cs typeface="Calibri"/>
            </a:endParaRPr>
          </a:p>
          <a:p>
            <a:pPr marL="241300" indent="-228600">
              <a:lnSpc>
                <a:spcPct val="100000"/>
              </a:lnSpc>
              <a:spcBef>
                <a:spcPts val="660"/>
              </a:spcBef>
              <a:buFont typeface="Arial"/>
              <a:buChar char="•"/>
              <a:tabLst>
                <a:tab pos="241300" algn="l"/>
              </a:tabLst>
            </a:pPr>
            <a:r>
              <a:rPr sz="2800" spc="-5" dirty="0">
                <a:solidFill>
                  <a:srgbClr val="444444"/>
                </a:solidFill>
                <a:latin typeface="Calibri"/>
                <a:cs typeface="Calibri"/>
              </a:rPr>
              <a:t>Job</a:t>
            </a:r>
            <a:r>
              <a:rPr sz="2800" spc="5" dirty="0">
                <a:solidFill>
                  <a:srgbClr val="444444"/>
                </a:solidFill>
                <a:latin typeface="Calibri"/>
                <a:cs typeface="Calibri"/>
              </a:rPr>
              <a:t> </a:t>
            </a:r>
            <a:r>
              <a:rPr sz="2800" spc="-15" dirty="0">
                <a:solidFill>
                  <a:srgbClr val="444444"/>
                </a:solidFill>
                <a:latin typeface="Calibri"/>
                <a:cs typeface="Calibri"/>
              </a:rPr>
              <a:t>satisfaction</a:t>
            </a:r>
            <a:endParaRPr sz="2800">
              <a:latin typeface="Calibri"/>
              <a:cs typeface="Calibri"/>
            </a:endParaRPr>
          </a:p>
          <a:p>
            <a:pPr marL="241300" indent="-228600">
              <a:lnSpc>
                <a:spcPct val="100000"/>
              </a:lnSpc>
              <a:spcBef>
                <a:spcPts val="670"/>
              </a:spcBef>
              <a:buFont typeface="Arial"/>
              <a:buChar char="•"/>
              <a:tabLst>
                <a:tab pos="241300" algn="l"/>
              </a:tabLst>
            </a:pPr>
            <a:r>
              <a:rPr sz="2800" spc="-10" dirty="0">
                <a:solidFill>
                  <a:srgbClr val="444444"/>
                </a:solidFill>
                <a:latin typeface="Calibri"/>
                <a:cs typeface="Calibri"/>
              </a:rPr>
              <a:t>Health </a:t>
            </a:r>
            <a:r>
              <a:rPr sz="2800" spc="-5" dirty="0">
                <a:solidFill>
                  <a:srgbClr val="444444"/>
                </a:solidFill>
                <a:latin typeface="Calibri"/>
                <a:cs typeface="Calibri"/>
              </a:rPr>
              <a:t>and</a:t>
            </a:r>
            <a:r>
              <a:rPr sz="2800" spc="30" dirty="0">
                <a:solidFill>
                  <a:srgbClr val="444444"/>
                </a:solidFill>
                <a:latin typeface="Calibri"/>
                <a:cs typeface="Calibri"/>
              </a:rPr>
              <a:t> </a:t>
            </a:r>
            <a:r>
              <a:rPr sz="2800" spc="-10" dirty="0">
                <a:solidFill>
                  <a:srgbClr val="444444"/>
                </a:solidFill>
                <a:latin typeface="Calibri"/>
                <a:cs typeface="Calibri"/>
              </a:rPr>
              <a:t>well-being</a:t>
            </a:r>
            <a:endParaRPr sz="2800">
              <a:latin typeface="Calibri"/>
              <a:cs typeface="Calibri"/>
            </a:endParaRPr>
          </a:p>
          <a:p>
            <a:pPr marL="241300" indent="-228600">
              <a:lnSpc>
                <a:spcPct val="100000"/>
              </a:lnSpc>
              <a:spcBef>
                <a:spcPts val="660"/>
              </a:spcBef>
              <a:buFont typeface="Arial"/>
              <a:buChar char="•"/>
              <a:tabLst>
                <a:tab pos="241300" algn="l"/>
              </a:tabLst>
            </a:pPr>
            <a:r>
              <a:rPr sz="2800" spc="-10" dirty="0">
                <a:solidFill>
                  <a:srgbClr val="444444"/>
                </a:solidFill>
                <a:latin typeface="Calibri"/>
                <a:cs typeface="Calibri"/>
              </a:rPr>
              <a:t>(Complaints </a:t>
            </a:r>
            <a:r>
              <a:rPr sz="2800" spc="-15" dirty="0">
                <a:solidFill>
                  <a:srgbClr val="444444"/>
                </a:solidFill>
                <a:latin typeface="Calibri"/>
                <a:cs typeface="Calibri"/>
              </a:rPr>
              <a:t>to </a:t>
            </a:r>
            <a:r>
              <a:rPr sz="2800" spc="-5" dirty="0">
                <a:solidFill>
                  <a:srgbClr val="444444"/>
                </a:solidFill>
                <a:latin typeface="Calibri"/>
                <a:cs typeface="Calibri"/>
              </a:rPr>
              <a:t>the</a:t>
            </a:r>
            <a:r>
              <a:rPr sz="2800" spc="55" dirty="0">
                <a:solidFill>
                  <a:srgbClr val="444444"/>
                </a:solidFill>
                <a:latin typeface="Calibri"/>
                <a:cs typeface="Calibri"/>
              </a:rPr>
              <a:t> </a:t>
            </a:r>
            <a:r>
              <a:rPr sz="2800" spc="-10" dirty="0">
                <a:solidFill>
                  <a:srgbClr val="444444"/>
                </a:solidFill>
                <a:latin typeface="Calibri"/>
                <a:cs typeface="Calibri"/>
              </a:rPr>
              <a:t>FM)</a:t>
            </a:r>
            <a:endParaRPr sz="2800">
              <a:latin typeface="Calibri"/>
              <a:cs typeface="Calibri"/>
            </a:endParaRPr>
          </a:p>
          <a:p>
            <a:pPr marL="241300" indent="-228600">
              <a:lnSpc>
                <a:spcPct val="100000"/>
              </a:lnSpc>
              <a:spcBef>
                <a:spcPts val="660"/>
              </a:spcBef>
              <a:buFont typeface="Arial"/>
              <a:buChar char="•"/>
              <a:tabLst>
                <a:tab pos="241300" algn="l"/>
              </a:tabLst>
            </a:pPr>
            <a:r>
              <a:rPr sz="2800" spc="-5" dirty="0">
                <a:solidFill>
                  <a:srgbClr val="444444"/>
                </a:solidFill>
                <a:latin typeface="Calibri"/>
                <a:cs typeface="Calibri"/>
              </a:rPr>
              <a:t>Benchmark </a:t>
            </a:r>
            <a:r>
              <a:rPr sz="2800" spc="-10" dirty="0">
                <a:solidFill>
                  <a:srgbClr val="444444"/>
                </a:solidFill>
                <a:latin typeface="Calibri"/>
                <a:cs typeface="Calibri"/>
              </a:rPr>
              <a:t>developed </a:t>
            </a:r>
            <a:r>
              <a:rPr sz="2800" spc="-25" dirty="0">
                <a:solidFill>
                  <a:srgbClr val="444444"/>
                </a:solidFill>
                <a:latin typeface="Calibri"/>
                <a:cs typeface="Calibri"/>
              </a:rPr>
              <a:t>for</a:t>
            </a:r>
            <a:r>
              <a:rPr sz="2800" spc="5" dirty="0">
                <a:solidFill>
                  <a:srgbClr val="444444"/>
                </a:solidFill>
                <a:latin typeface="Calibri"/>
                <a:cs typeface="Calibri"/>
              </a:rPr>
              <a:t> </a:t>
            </a:r>
            <a:r>
              <a:rPr sz="2800" spc="-5" dirty="0">
                <a:solidFill>
                  <a:srgbClr val="444444"/>
                </a:solidFill>
                <a:latin typeface="Calibri"/>
                <a:cs typeface="Calibri"/>
              </a:rPr>
              <a:t>each</a:t>
            </a:r>
            <a:endParaRPr sz="2800">
              <a:latin typeface="Calibri"/>
              <a:cs typeface="Calibri"/>
            </a:endParaRPr>
          </a:p>
        </p:txBody>
      </p:sp>
      <p:sp>
        <p:nvSpPr>
          <p:cNvPr id="4" name="object 4"/>
          <p:cNvSpPr/>
          <p:nvPr/>
        </p:nvSpPr>
        <p:spPr>
          <a:xfrm>
            <a:off x="5853684" y="1386840"/>
            <a:ext cx="5637274" cy="375818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16</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8217" y="339284"/>
            <a:ext cx="3191510" cy="482600"/>
          </a:xfrm>
          <a:prstGeom prst="rect">
            <a:avLst/>
          </a:prstGeom>
        </p:spPr>
        <p:txBody>
          <a:bodyPr vert="horz" wrap="square" lIns="0" tIns="12700" rIns="0" bIns="0" rtlCol="0">
            <a:spAutoFit/>
          </a:bodyPr>
          <a:lstStyle/>
          <a:p>
            <a:pPr marL="12700">
              <a:lnSpc>
                <a:spcPct val="100000"/>
              </a:lnSpc>
              <a:spcBef>
                <a:spcPts val="100"/>
              </a:spcBef>
            </a:pPr>
            <a:r>
              <a:rPr sz="3000" b="0" spc="-20" dirty="0">
                <a:latin typeface="Calibri"/>
                <a:cs typeface="Calibri"/>
              </a:rPr>
              <a:t>Corporate</a:t>
            </a:r>
            <a:r>
              <a:rPr sz="3000" b="0" spc="-45" dirty="0">
                <a:latin typeface="Calibri"/>
                <a:cs typeface="Calibri"/>
              </a:rPr>
              <a:t> </a:t>
            </a:r>
            <a:r>
              <a:rPr sz="3000" b="0" spc="-15" dirty="0">
                <a:latin typeface="Calibri"/>
                <a:cs typeface="Calibri"/>
              </a:rPr>
              <a:t>Strategies</a:t>
            </a:r>
            <a:endParaRPr sz="3000">
              <a:latin typeface="Calibri"/>
              <a:cs typeface="Calibri"/>
            </a:endParaRPr>
          </a:p>
        </p:txBody>
      </p:sp>
      <p:sp>
        <p:nvSpPr>
          <p:cNvPr id="3" name="object 3"/>
          <p:cNvSpPr txBox="1"/>
          <p:nvPr/>
        </p:nvSpPr>
        <p:spPr>
          <a:xfrm>
            <a:off x="916942" y="1438607"/>
            <a:ext cx="8273415" cy="4676140"/>
          </a:xfrm>
          <a:prstGeom prst="rect">
            <a:avLst/>
          </a:prstGeom>
        </p:spPr>
        <p:txBody>
          <a:bodyPr vert="horz" wrap="square" lIns="0" tIns="53975" rIns="0" bIns="0" rtlCol="0">
            <a:spAutoFit/>
          </a:bodyPr>
          <a:lstStyle/>
          <a:p>
            <a:pPr marL="241300" indent="-228600">
              <a:lnSpc>
                <a:spcPct val="100000"/>
              </a:lnSpc>
              <a:spcBef>
                <a:spcPts val="425"/>
              </a:spcBef>
              <a:buFont typeface="Arial"/>
              <a:buChar char="•"/>
              <a:tabLst>
                <a:tab pos="241300" algn="l"/>
              </a:tabLst>
            </a:pPr>
            <a:r>
              <a:rPr sz="2800" spc="-15" dirty="0">
                <a:solidFill>
                  <a:srgbClr val="00B050"/>
                </a:solidFill>
                <a:latin typeface="Calibri"/>
                <a:cs typeface="Calibri"/>
              </a:rPr>
              <a:t>Better</a:t>
            </a:r>
            <a:r>
              <a:rPr sz="2800" spc="-20" dirty="0">
                <a:solidFill>
                  <a:srgbClr val="00B050"/>
                </a:solidFill>
                <a:latin typeface="Calibri"/>
                <a:cs typeface="Calibri"/>
              </a:rPr>
              <a:t> </a:t>
            </a:r>
            <a:r>
              <a:rPr sz="2800" spc="-10" dirty="0">
                <a:solidFill>
                  <a:srgbClr val="00B050"/>
                </a:solidFill>
                <a:latin typeface="Calibri"/>
                <a:cs typeface="Calibri"/>
              </a:rPr>
              <a:t>buildings</a:t>
            </a:r>
            <a:endParaRPr sz="2800">
              <a:latin typeface="Calibri"/>
              <a:cs typeface="Calibri"/>
            </a:endParaRPr>
          </a:p>
          <a:p>
            <a:pPr marL="241300" indent="-228600">
              <a:lnSpc>
                <a:spcPts val="3050"/>
              </a:lnSpc>
              <a:spcBef>
                <a:spcPts val="320"/>
              </a:spcBef>
              <a:buFont typeface="Arial"/>
              <a:buChar char="•"/>
              <a:tabLst>
                <a:tab pos="241300" algn="l"/>
              </a:tabLst>
            </a:pPr>
            <a:r>
              <a:rPr sz="2800" spc="-10" dirty="0">
                <a:solidFill>
                  <a:srgbClr val="444444"/>
                </a:solidFill>
                <a:latin typeface="Calibri"/>
                <a:cs typeface="Calibri"/>
              </a:rPr>
              <a:t>Office</a:t>
            </a:r>
            <a:r>
              <a:rPr sz="2800" spc="-15" dirty="0">
                <a:solidFill>
                  <a:srgbClr val="444444"/>
                </a:solidFill>
                <a:latin typeface="Calibri"/>
                <a:cs typeface="Calibri"/>
              </a:rPr>
              <a:t> </a:t>
            </a:r>
            <a:r>
              <a:rPr sz="2800" spc="-10" dirty="0">
                <a:solidFill>
                  <a:srgbClr val="444444"/>
                </a:solidFill>
                <a:latin typeface="Calibri"/>
                <a:cs typeface="Calibri"/>
              </a:rPr>
              <a:t>type</a:t>
            </a:r>
            <a:endParaRPr sz="2800">
              <a:latin typeface="Calibri"/>
              <a:cs typeface="Calibri"/>
            </a:endParaRPr>
          </a:p>
          <a:p>
            <a:pPr marL="241300">
              <a:lnSpc>
                <a:spcPts val="2810"/>
              </a:lnSpc>
            </a:pPr>
            <a:r>
              <a:rPr sz="2600" spc="-15" dirty="0">
                <a:solidFill>
                  <a:srgbClr val="444444"/>
                </a:solidFill>
                <a:latin typeface="Calibri"/>
                <a:cs typeface="Calibri"/>
              </a:rPr>
              <a:t>(private </a:t>
            </a:r>
            <a:r>
              <a:rPr sz="2600" spc="-10" dirty="0">
                <a:solidFill>
                  <a:srgbClr val="444444"/>
                </a:solidFill>
                <a:latin typeface="Calibri"/>
                <a:cs typeface="Calibri"/>
              </a:rPr>
              <a:t>vs</a:t>
            </a:r>
            <a:r>
              <a:rPr sz="2600" spc="-25" dirty="0">
                <a:solidFill>
                  <a:srgbClr val="444444"/>
                </a:solidFill>
                <a:latin typeface="Calibri"/>
                <a:cs typeface="Calibri"/>
              </a:rPr>
              <a:t> </a:t>
            </a:r>
            <a:r>
              <a:rPr sz="2600" spc="-5" dirty="0">
                <a:solidFill>
                  <a:srgbClr val="444444"/>
                </a:solidFill>
                <a:latin typeface="Calibri"/>
                <a:cs typeface="Calibri"/>
              </a:rPr>
              <a:t>open-plan)</a:t>
            </a:r>
            <a:endParaRPr sz="2600">
              <a:latin typeface="Calibri"/>
              <a:cs typeface="Calibri"/>
            </a:endParaRPr>
          </a:p>
          <a:p>
            <a:pPr marL="241300" indent="-228600">
              <a:lnSpc>
                <a:spcPct val="100000"/>
              </a:lnSpc>
              <a:spcBef>
                <a:spcPts val="330"/>
              </a:spcBef>
              <a:buFont typeface="Arial"/>
              <a:buChar char="•"/>
              <a:tabLst>
                <a:tab pos="241300" algn="l"/>
              </a:tabLst>
            </a:pPr>
            <a:r>
              <a:rPr sz="2800" spc="-20" dirty="0">
                <a:solidFill>
                  <a:srgbClr val="444444"/>
                </a:solidFill>
                <a:latin typeface="Calibri"/>
                <a:cs typeface="Calibri"/>
              </a:rPr>
              <a:t>Workplace </a:t>
            </a:r>
            <a:r>
              <a:rPr sz="2800" spc="-10" dirty="0">
                <a:solidFill>
                  <a:srgbClr val="444444"/>
                </a:solidFill>
                <a:latin typeface="Calibri"/>
                <a:cs typeface="Calibri"/>
              </a:rPr>
              <a:t>health</a:t>
            </a:r>
            <a:r>
              <a:rPr sz="2800" spc="40" dirty="0">
                <a:solidFill>
                  <a:srgbClr val="444444"/>
                </a:solidFill>
                <a:latin typeface="Calibri"/>
                <a:cs typeface="Calibri"/>
              </a:rPr>
              <a:t> </a:t>
            </a:r>
            <a:r>
              <a:rPr sz="2800" spc="-20" dirty="0">
                <a:solidFill>
                  <a:srgbClr val="444444"/>
                </a:solidFill>
                <a:latin typeface="Calibri"/>
                <a:cs typeface="Calibri"/>
              </a:rPr>
              <a:t>programs</a:t>
            </a:r>
            <a:endParaRPr sz="2800">
              <a:latin typeface="Calibri"/>
              <a:cs typeface="Calibri"/>
            </a:endParaRPr>
          </a:p>
          <a:p>
            <a:pPr marL="241300" indent="-228600">
              <a:lnSpc>
                <a:spcPct val="100000"/>
              </a:lnSpc>
              <a:spcBef>
                <a:spcPts val="325"/>
              </a:spcBef>
              <a:buFont typeface="Arial"/>
              <a:buChar char="•"/>
              <a:tabLst>
                <a:tab pos="241300" algn="l"/>
              </a:tabLst>
            </a:pPr>
            <a:r>
              <a:rPr sz="2800" spc="-5" dirty="0">
                <a:solidFill>
                  <a:srgbClr val="444444"/>
                </a:solidFill>
                <a:latin typeface="Calibri"/>
                <a:cs typeface="Calibri"/>
              </a:rPr>
              <a:t>Bonuses</a:t>
            </a:r>
            <a:endParaRPr sz="2800">
              <a:latin typeface="Calibri"/>
              <a:cs typeface="Calibri"/>
            </a:endParaRPr>
          </a:p>
          <a:p>
            <a:pPr marL="241300" indent="-228600">
              <a:lnSpc>
                <a:spcPct val="100000"/>
              </a:lnSpc>
              <a:spcBef>
                <a:spcPts val="325"/>
              </a:spcBef>
              <a:buFont typeface="Arial"/>
              <a:buChar char="•"/>
              <a:tabLst>
                <a:tab pos="241300" algn="l"/>
              </a:tabLst>
            </a:pPr>
            <a:r>
              <a:rPr sz="2800" spc="-15" dirty="0">
                <a:solidFill>
                  <a:srgbClr val="444444"/>
                </a:solidFill>
                <a:latin typeface="Calibri"/>
                <a:cs typeface="Calibri"/>
              </a:rPr>
              <a:t>Flexible </a:t>
            </a:r>
            <a:r>
              <a:rPr sz="2800" spc="-10" dirty="0">
                <a:solidFill>
                  <a:srgbClr val="444444"/>
                </a:solidFill>
                <a:latin typeface="Calibri"/>
                <a:cs typeface="Calibri"/>
              </a:rPr>
              <a:t>work</a:t>
            </a:r>
            <a:r>
              <a:rPr sz="2800" spc="35" dirty="0">
                <a:solidFill>
                  <a:srgbClr val="444444"/>
                </a:solidFill>
                <a:latin typeface="Calibri"/>
                <a:cs typeface="Calibri"/>
              </a:rPr>
              <a:t> </a:t>
            </a:r>
            <a:r>
              <a:rPr sz="2800" spc="-10" dirty="0">
                <a:solidFill>
                  <a:srgbClr val="444444"/>
                </a:solidFill>
                <a:latin typeface="Calibri"/>
                <a:cs typeface="Calibri"/>
              </a:rPr>
              <a:t>options</a:t>
            </a:r>
            <a:endParaRPr sz="2800">
              <a:latin typeface="Calibri"/>
              <a:cs typeface="Calibri"/>
            </a:endParaRPr>
          </a:p>
          <a:p>
            <a:pPr>
              <a:lnSpc>
                <a:spcPct val="100000"/>
              </a:lnSpc>
              <a:spcBef>
                <a:spcPts val="50"/>
              </a:spcBef>
              <a:buChar char="•"/>
            </a:pPr>
            <a:endParaRPr sz="3800">
              <a:latin typeface="Calibri"/>
              <a:cs typeface="Calibri"/>
            </a:endParaRPr>
          </a:p>
          <a:p>
            <a:pPr marL="241300" marR="5080" indent="-228600">
              <a:lnSpc>
                <a:spcPct val="80000"/>
              </a:lnSpc>
              <a:buFont typeface="Arial"/>
              <a:buChar char="•"/>
              <a:tabLst>
                <a:tab pos="241300" algn="l"/>
              </a:tabLst>
            </a:pPr>
            <a:r>
              <a:rPr sz="2800" spc="-20" dirty="0">
                <a:solidFill>
                  <a:srgbClr val="444444"/>
                </a:solidFill>
                <a:latin typeface="Calibri"/>
                <a:cs typeface="Calibri"/>
              </a:rPr>
              <a:t>Peer-reviewed literature synthesized </a:t>
            </a:r>
            <a:r>
              <a:rPr sz="2800" spc="-25" dirty="0">
                <a:solidFill>
                  <a:srgbClr val="444444"/>
                </a:solidFill>
                <a:latin typeface="Calibri"/>
                <a:cs typeface="Calibri"/>
              </a:rPr>
              <a:t>for effects </a:t>
            </a:r>
            <a:r>
              <a:rPr sz="2800" spc="-5" dirty="0">
                <a:solidFill>
                  <a:srgbClr val="444444"/>
                </a:solidFill>
                <a:latin typeface="Calibri"/>
                <a:cs typeface="Calibri"/>
              </a:rPr>
              <a:t>on each  </a:t>
            </a:r>
            <a:r>
              <a:rPr sz="2800" spc="-20" dirty="0">
                <a:solidFill>
                  <a:srgbClr val="444444"/>
                </a:solidFill>
                <a:latin typeface="Calibri"/>
                <a:cs typeface="Calibri"/>
              </a:rPr>
              <a:t>organizational </a:t>
            </a:r>
            <a:r>
              <a:rPr sz="2800" spc="-15" dirty="0">
                <a:solidFill>
                  <a:srgbClr val="444444"/>
                </a:solidFill>
                <a:latin typeface="Calibri"/>
                <a:cs typeface="Calibri"/>
              </a:rPr>
              <a:t>productivity</a:t>
            </a:r>
            <a:r>
              <a:rPr sz="2800" spc="55" dirty="0">
                <a:solidFill>
                  <a:srgbClr val="444444"/>
                </a:solidFill>
                <a:latin typeface="Calibri"/>
                <a:cs typeface="Calibri"/>
              </a:rPr>
              <a:t> </a:t>
            </a:r>
            <a:r>
              <a:rPr sz="2800" spc="-15" dirty="0">
                <a:solidFill>
                  <a:srgbClr val="444444"/>
                </a:solidFill>
                <a:latin typeface="Calibri"/>
                <a:cs typeface="Calibri"/>
              </a:rPr>
              <a:t>metric</a:t>
            </a:r>
            <a:endParaRPr sz="2800">
              <a:latin typeface="Calibri"/>
              <a:cs typeface="Calibri"/>
            </a:endParaRPr>
          </a:p>
          <a:p>
            <a:pPr marL="698500" lvl="1" indent="-228600">
              <a:lnSpc>
                <a:spcPts val="2785"/>
              </a:lnSpc>
              <a:buFont typeface="Arial"/>
              <a:buChar char="•"/>
              <a:tabLst>
                <a:tab pos="698500" algn="l"/>
              </a:tabLst>
            </a:pPr>
            <a:r>
              <a:rPr sz="2400" dirty="0">
                <a:solidFill>
                  <a:srgbClr val="444444"/>
                </a:solidFill>
                <a:latin typeface="Calibri"/>
                <a:cs typeface="Calibri"/>
              </a:rPr>
              <a:t>&gt; </a:t>
            </a:r>
            <a:r>
              <a:rPr sz="2400" spc="-5" dirty="0">
                <a:solidFill>
                  <a:srgbClr val="444444"/>
                </a:solidFill>
                <a:latin typeface="Calibri"/>
                <a:cs typeface="Calibri"/>
              </a:rPr>
              <a:t>4000 </a:t>
            </a:r>
            <a:r>
              <a:rPr sz="2400" spc="-10" dirty="0">
                <a:solidFill>
                  <a:srgbClr val="444444"/>
                </a:solidFill>
                <a:latin typeface="Calibri"/>
                <a:cs typeface="Calibri"/>
              </a:rPr>
              <a:t>abstracts, </a:t>
            </a:r>
            <a:r>
              <a:rPr sz="2400" spc="-5" dirty="0">
                <a:solidFill>
                  <a:srgbClr val="444444"/>
                </a:solidFill>
                <a:latin typeface="Calibri"/>
                <a:cs typeface="Calibri"/>
              </a:rPr>
              <a:t>and 500 full </a:t>
            </a:r>
            <a:r>
              <a:rPr sz="2400" spc="-10" dirty="0">
                <a:solidFill>
                  <a:srgbClr val="444444"/>
                </a:solidFill>
                <a:latin typeface="Calibri"/>
                <a:cs typeface="Calibri"/>
              </a:rPr>
              <a:t>publications</a:t>
            </a:r>
            <a:r>
              <a:rPr sz="2400" spc="-45" dirty="0">
                <a:solidFill>
                  <a:srgbClr val="444444"/>
                </a:solidFill>
                <a:latin typeface="Calibri"/>
                <a:cs typeface="Calibri"/>
              </a:rPr>
              <a:t> </a:t>
            </a:r>
            <a:r>
              <a:rPr sz="2400" spc="-10" dirty="0">
                <a:solidFill>
                  <a:srgbClr val="444444"/>
                </a:solidFill>
                <a:latin typeface="Calibri"/>
                <a:cs typeface="Calibri"/>
              </a:rPr>
              <a:t>reviewed</a:t>
            </a:r>
            <a:endParaRPr sz="2400">
              <a:latin typeface="Calibri"/>
              <a:cs typeface="Calibri"/>
            </a:endParaRPr>
          </a:p>
          <a:p>
            <a:pPr marL="698500" lvl="1" indent="-228600">
              <a:lnSpc>
                <a:spcPts val="2840"/>
              </a:lnSpc>
              <a:buFont typeface="Arial"/>
              <a:buChar char="•"/>
              <a:tabLst>
                <a:tab pos="698500" algn="l"/>
              </a:tabLst>
            </a:pPr>
            <a:r>
              <a:rPr sz="2400" spc="-5" dirty="0">
                <a:solidFill>
                  <a:srgbClr val="444444"/>
                </a:solidFill>
                <a:latin typeface="Calibri"/>
                <a:cs typeface="Calibri"/>
              </a:rPr>
              <a:t>Studies </a:t>
            </a:r>
            <a:r>
              <a:rPr sz="2400" spc="-15" dirty="0">
                <a:solidFill>
                  <a:srgbClr val="444444"/>
                </a:solidFill>
                <a:latin typeface="Calibri"/>
                <a:cs typeface="Calibri"/>
              </a:rPr>
              <a:t>from </a:t>
            </a:r>
            <a:r>
              <a:rPr sz="2400" spc="-10" dirty="0">
                <a:solidFill>
                  <a:srgbClr val="444444"/>
                </a:solidFill>
                <a:latin typeface="Calibri"/>
                <a:cs typeface="Calibri"/>
              </a:rPr>
              <a:t>real office </a:t>
            </a:r>
            <a:r>
              <a:rPr sz="2400" spc="-5" dirty="0">
                <a:solidFill>
                  <a:srgbClr val="444444"/>
                </a:solidFill>
                <a:latin typeface="Calibri"/>
                <a:cs typeface="Calibri"/>
              </a:rPr>
              <a:t>workplaces</a:t>
            </a:r>
            <a:r>
              <a:rPr sz="2400" spc="-20" dirty="0">
                <a:solidFill>
                  <a:srgbClr val="444444"/>
                </a:solidFill>
                <a:latin typeface="Calibri"/>
                <a:cs typeface="Calibri"/>
              </a:rPr>
              <a:t> </a:t>
            </a:r>
            <a:r>
              <a:rPr sz="2400" spc="-5" dirty="0">
                <a:solidFill>
                  <a:srgbClr val="444444"/>
                </a:solidFill>
                <a:latin typeface="Calibri"/>
                <a:cs typeface="Calibri"/>
              </a:rPr>
              <a:t>only</a:t>
            </a:r>
            <a:endParaRPr sz="2400">
              <a:latin typeface="Calibri"/>
              <a:cs typeface="Calibri"/>
            </a:endParaRPr>
          </a:p>
        </p:txBody>
      </p:sp>
      <p:sp>
        <p:nvSpPr>
          <p:cNvPr id="4" name="object 4"/>
          <p:cNvSpPr/>
          <p:nvPr/>
        </p:nvSpPr>
        <p:spPr>
          <a:xfrm>
            <a:off x="6280404" y="1267967"/>
            <a:ext cx="4335779" cy="332231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6189" y="328044"/>
            <a:ext cx="1128395" cy="482600"/>
          </a:xfrm>
          <a:prstGeom prst="rect">
            <a:avLst/>
          </a:prstGeom>
        </p:spPr>
        <p:txBody>
          <a:bodyPr vert="horz" wrap="square" lIns="0" tIns="12700" rIns="0" bIns="0" rtlCol="0">
            <a:spAutoFit/>
          </a:bodyPr>
          <a:lstStyle/>
          <a:p>
            <a:pPr marL="12700">
              <a:lnSpc>
                <a:spcPct val="100000"/>
              </a:lnSpc>
              <a:spcBef>
                <a:spcPts val="100"/>
              </a:spcBef>
            </a:pPr>
            <a:r>
              <a:rPr sz="3000" b="0" spc="-45" dirty="0">
                <a:latin typeface="Calibri"/>
                <a:cs typeface="Calibri"/>
              </a:rPr>
              <a:t>R</a:t>
            </a:r>
            <a:r>
              <a:rPr sz="3000" b="0" spc="-5" dirty="0">
                <a:latin typeface="Calibri"/>
                <a:cs typeface="Calibri"/>
              </a:rPr>
              <a:t>e</a:t>
            </a:r>
            <a:r>
              <a:rPr sz="3000" b="0" dirty="0">
                <a:latin typeface="Calibri"/>
                <a:cs typeface="Calibri"/>
              </a:rPr>
              <a:t>s</a:t>
            </a:r>
            <a:r>
              <a:rPr sz="3000" b="0" spc="-5" dirty="0">
                <a:latin typeface="Calibri"/>
                <a:cs typeface="Calibri"/>
              </a:rPr>
              <a:t>ul</a:t>
            </a:r>
            <a:r>
              <a:rPr sz="3000" b="0" dirty="0">
                <a:latin typeface="Calibri"/>
                <a:cs typeface="Calibri"/>
              </a:rPr>
              <a:t>ts</a:t>
            </a:r>
            <a:endParaRPr sz="3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graphicFrame>
        <p:nvGraphicFramePr>
          <p:cNvPr id="3" name="object 3"/>
          <p:cNvGraphicFramePr>
            <a:graphicFrameLocks noGrp="1"/>
          </p:cNvGraphicFramePr>
          <p:nvPr/>
        </p:nvGraphicFramePr>
        <p:xfrm>
          <a:off x="1184586" y="942213"/>
          <a:ext cx="9051921" cy="5303514"/>
        </p:xfrm>
        <a:graphic>
          <a:graphicData uri="http://schemas.openxmlformats.org/drawingml/2006/table">
            <a:tbl>
              <a:tblPr firstRow="1" bandRow="1">
                <a:tableStyleId>{2D5ABB26-0587-4C30-8999-92F81FD0307C}</a:tableStyleId>
              </a:tblPr>
              <a:tblGrid>
                <a:gridCol w="1188720">
                  <a:extLst>
                    <a:ext uri="{9D8B030D-6E8A-4147-A177-3AD203B41FA5}">
                      <a16:colId xmlns:a16="http://schemas.microsoft.com/office/drawing/2014/main" val="20000"/>
                    </a:ext>
                  </a:extLst>
                </a:gridCol>
                <a:gridCol w="1352550">
                  <a:extLst>
                    <a:ext uri="{9D8B030D-6E8A-4147-A177-3AD203B41FA5}">
                      <a16:colId xmlns:a16="http://schemas.microsoft.com/office/drawing/2014/main" val="20001"/>
                    </a:ext>
                  </a:extLst>
                </a:gridCol>
                <a:gridCol w="1140459">
                  <a:extLst>
                    <a:ext uri="{9D8B030D-6E8A-4147-A177-3AD203B41FA5}">
                      <a16:colId xmlns:a16="http://schemas.microsoft.com/office/drawing/2014/main" val="20002"/>
                    </a:ext>
                  </a:extLst>
                </a:gridCol>
                <a:gridCol w="1072514">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097279">
                  <a:extLst>
                    <a:ext uri="{9D8B030D-6E8A-4147-A177-3AD203B41FA5}">
                      <a16:colId xmlns:a16="http://schemas.microsoft.com/office/drawing/2014/main" val="20005"/>
                    </a:ext>
                  </a:extLst>
                </a:gridCol>
                <a:gridCol w="1097279">
                  <a:extLst>
                    <a:ext uri="{9D8B030D-6E8A-4147-A177-3AD203B41FA5}">
                      <a16:colId xmlns:a16="http://schemas.microsoft.com/office/drawing/2014/main" val="20006"/>
                    </a:ext>
                  </a:extLst>
                </a:gridCol>
                <a:gridCol w="1005840">
                  <a:extLst>
                    <a:ext uri="{9D8B030D-6E8A-4147-A177-3AD203B41FA5}">
                      <a16:colId xmlns:a16="http://schemas.microsoft.com/office/drawing/2014/main" val="20007"/>
                    </a:ext>
                  </a:extLst>
                </a:gridCol>
              </a:tblGrid>
              <a:tr h="118329">
                <a:tc gridSpan="2">
                  <a:txBody>
                    <a:bodyPr/>
                    <a:lstStyle/>
                    <a:p>
                      <a:pPr>
                        <a:lnSpc>
                          <a:spcPct val="100000"/>
                        </a:lnSpc>
                      </a:pPr>
                      <a:endParaRPr sz="600">
                        <a:latin typeface="Times New Roman"/>
                        <a:cs typeface="Times New Roman"/>
                      </a:endParaRPr>
                    </a:p>
                  </a:txBody>
                  <a:tcPr marL="0" marR="0" marT="0" marB="0">
                    <a:lnR w="76200">
                      <a:solidFill>
                        <a:srgbClr val="92D050"/>
                      </a:solidFill>
                      <a:prstDash val="solid"/>
                    </a:lnR>
                    <a:lnB w="12700">
                      <a:solidFill>
                        <a:srgbClr val="FFFFFF"/>
                      </a:solidFill>
                      <a:prstDash val="solid"/>
                    </a:lnB>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76200">
                      <a:solidFill>
                        <a:srgbClr val="92D050"/>
                      </a:solidFill>
                      <a:prstDash val="solid"/>
                    </a:lnL>
                    <a:lnR w="76200">
                      <a:solidFill>
                        <a:srgbClr val="92D050"/>
                      </a:solidFill>
                      <a:prstDash val="solid"/>
                    </a:lnR>
                    <a:lnT w="76200">
                      <a:solidFill>
                        <a:srgbClr val="92D050"/>
                      </a:solidFill>
                      <a:prstDash val="solid"/>
                    </a:lnT>
                    <a:lnB w="12700">
                      <a:solidFill>
                        <a:srgbClr val="FFFFFF"/>
                      </a:solidFill>
                      <a:prstDash val="solid"/>
                    </a:lnB>
                  </a:tcPr>
                </a:tc>
                <a:tc gridSpan="5">
                  <a:txBody>
                    <a:bodyPr/>
                    <a:lstStyle/>
                    <a:p>
                      <a:pPr>
                        <a:lnSpc>
                          <a:spcPct val="100000"/>
                        </a:lnSpc>
                      </a:pPr>
                      <a:endParaRPr sz="600">
                        <a:latin typeface="Times New Roman"/>
                        <a:cs typeface="Times New Roman"/>
                      </a:endParaRPr>
                    </a:p>
                  </a:txBody>
                  <a:tcPr marL="0" marR="0" marT="0" marB="0">
                    <a:lnL w="76200">
                      <a:solidFill>
                        <a:srgbClr val="92D050"/>
                      </a:solidFill>
                      <a:prstDash val="solid"/>
                    </a:lnL>
                    <a:lnB w="12700">
                      <a:solidFill>
                        <a:srgbClr val="FFFFFF"/>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75145">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45085" marR="437515">
                        <a:lnSpc>
                          <a:spcPct val="114999"/>
                        </a:lnSpc>
                        <a:spcBef>
                          <a:spcPts val="980"/>
                        </a:spcBef>
                      </a:pPr>
                      <a:r>
                        <a:rPr sz="1400" b="1" spc="-5" dirty="0">
                          <a:solidFill>
                            <a:srgbClr val="FFFFFF"/>
                          </a:solidFill>
                          <a:latin typeface="Arial"/>
                          <a:cs typeface="Arial"/>
                        </a:rPr>
                        <a:t>S</a:t>
                      </a:r>
                      <a:r>
                        <a:rPr sz="1400" b="1" dirty="0">
                          <a:solidFill>
                            <a:srgbClr val="FFFFFF"/>
                          </a:solidFill>
                          <a:latin typeface="Arial"/>
                          <a:cs typeface="Arial"/>
                        </a:rPr>
                        <a:t>t</a:t>
                      </a:r>
                      <a:r>
                        <a:rPr sz="1400" b="1" spc="5" dirty="0">
                          <a:solidFill>
                            <a:srgbClr val="FFFFFF"/>
                          </a:solidFill>
                          <a:latin typeface="Arial"/>
                          <a:cs typeface="Arial"/>
                        </a:rPr>
                        <a:t>r</a:t>
                      </a:r>
                      <a:r>
                        <a:rPr sz="1400" b="1" spc="-5" dirty="0">
                          <a:solidFill>
                            <a:srgbClr val="FFFFFF"/>
                          </a:solidFill>
                          <a:latin typeface="Arial"/>
                          <a:cs typeface="Arial"/>
                        </a:rPr>
                        <a:t>a</a:t>
                      </a:r>
                      <a:r>
                        <a:rPr sz="1400" b="1" dirty="0">
                          <a:solidFill>
                            <a:srgbClr val="FFFFFF"/>
                          </a:solidFill>
                          <a:latin typeface="Arial"/>
                          <a:cs typeface="Arial"/>
                        </a:rPr>
                        <a:t>t</a:t>
                      </a:r>
                      <a:r>
                        <a:rPr sz="1400" b="1" spc="-5" dirty="0">
                          <a:solidFill>
                            <a:srgbClr val="FFFFFF"/>
                          </a:solidFill>
                          <a:latin typeface="Arial"/>
                          <a:cs typeface="Arial"/>
                        </a:rPr>
                        <a:t>e</a:t>
                      </a:r>
                      <a:r>
                        <a:rPr sz="1400" b="1" spc="-10" dirty="0">
                          <a:solidFill>
                            <a:srgbClr val="FFFFFF"/>
                          </a:solidFill>
                          <a:latin typeface="Arial"/>
                          <a:cs typeface="Arial"/>
                        </a:rPr>
                        <a:t>g</a:t>
                      </a:r>
                      <a:r>
                        <a:rPr sz="1400" b="1" spc="5" dirty="0">
                          <a:solidFill>
                            <a:srgbClr val="FFFFFF"/>
                          </a:solidFill>
                          <a:latin typeface="Arial"/>
                          <a:cs typeface="Arial"/>
                        </a:rPr>
                        <a:t>i</a:t>
                      </a:r>
                      <a:r>
                        <a:rPr sz="1400" b="1" spc="-5" dirty="0">
                          <a:solidFill>
                            <a:srgbClr val="FFFFFF"/>
                          </a:solidFill>
                          <a:latin typeface="Arial"/>
                          <a:cs typeface="Arial"/>
                        </a:rPr>
                        <a:t>es  </a:t>
                      </a:r>
                      <a:r>
                        <a:rPr sz="1400" b="1" dirty="0">
                          <a:solidFill>
                            <a:srgbClr val="FFFFFF"/>
                          </a:solidFill>
                          <a:latin typeface="Arial"/>
                          <a:cs typeface="Arial"/>
                        </a:rPr>
                        <a:t>(IV)</a:t>
                      </a:r>
                      <a:r>
                        <a:rPr sz="1400" dirty="0">
                          <a:solidFill>
                            <a:srgbClr val="FFFFFF"/>
                          </a:solidFill>
                          <a:latin typeface="Wingdings"/>
                          <a:cs typeface="Wingdings"/>
                        </a:rPr>
                        <a:t></a:t>
                      </a:r>
                      <a:endParaRPr sz="1400">
                        <a:latin typeface="Wingdings"/>
                        <a:cs typeface="Wingdings"/>
                      </a:endParaRPr>
                    </a:p>
                  </a:txBody>
                  <a:tcPr marL="0" marR="0" marT="124460" marB="0">
                    <a:lnL w="12700">
                      <a:solidFill>
                        <a:srgbClr val="FFFFFF"/>
                      </a:solidFill>
                      <a:prstDash val="solid"/>
                    </a:lnL>
                    <a:lnR w="76200">
                      <a:solidFill>
                        <a:srgbClr val="92D050"/>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160655" marR="161290" indent="147320">
                        <a:lnSpc>
                          <a:spcPct val="114999"/>
                        </a:lnSpc>
                        <a:spcBef>
                          <a:spcPts val="980"/>
                        </a:spcBef>
                      </a:pPr>
                      <a:r>
                        <a:rPr sz="1400" b="1" spc="-5" dirty="0">
                          <a:solidFill>
                            <a:srgbClr val="FFFFFF"/>
                          </a:solidFill>
                          <a:latin typeface="Arial"/>
                          <a:cs typeface="Arial"/>
                        </a:rPr>
                        <a:t>Better  </a:t>
                      </a:r>
                      <a:r>
                        <a:rPr sz="1400" b="1" spc="-10" dirty="0">
                          <a:solidFill>
                            <a:srgbClr val="FFFFFF"/>
                          </a:solidFill>
                          <a:latin typeface="Arial"/>
                          <a:cs typeface="Arial"/>
                        </a:rPr>
                        <a:t>Bu</a:t>
                      </a:r>
                      <a:r>
                        <a:rPr sz="1400" b="1" spc="5" dirty="0">
                          <a:solidFill>
                            <a:srgbClr val="FFFFFF"/>
                          </a:solidFill>
                          <a:latin typeface="Arial"/>
                          <a:cs typeface="Arial"/>
                        </a:rPr>
                        <a:t>il</a:t>
                      </a:r>
                      <a:r>
                        <a:rPr sz="1400" b="1" spc="-10" dirty="0">
                          <a:solidFill>
                            <a:srgbClr val="FFFFFF"/>
                          </a:solidFill>
                          <a:latin typeface="Arial"/>
                          <a:cs typeface="Arial"/>
                        </a:rPr>
                        <a:t>d</a:t>
                      </a:r>
                      <a:r>
                        <a:rPr sz="1400" b="1" spc="5" dirty="0">
                          <a:solidFill>
                            <a:srgbClr val="FFFFFF"/>
                          </a:solidFill>
                          <a:latin typeface="Arial"/>
                          <a:cs typeface="Arial"/>
                        </a:rPr>
                        <a:t>i</a:t>
                      </a:r>
                      <a:r>
                        <a:rPr sz="1400" b="1" spc="-10" dirty="0">
                          <a:solidFill>
                            <a:srgbClr val="FFFFFF"/>
                          </a:solidFill>
                          <a:latin typeface="Arial"/>
                          <a:cs typeface="Arial"/>
                        </a:rPr>
                        <a:t>ngs</a:t>
                      </a:r>
                      <a:endParaRPr sz="1400">
                        <a:latin typeface="Arial"/>
                        <a:cs typeface="Arial"/>
                      </a:endParaRPr>
                    </a:p>
                  </a:txBody>
                  <a:tcPr marL="0" marR="0" marT="124460" marB="0">
                    <a:lnL w="76200">
                      <a:solidFill>
                        <a:srgbClr val="92D050"/>
                      </a:solidFill>
                      <a:prstDash val="solid"/>
                    </a:lnL>
                    <a:lnR w="76200">
                      <a:solidFill>
                        <a:srgbClr val="92D050"/>
                      </a:solidFill>
                      <a:prstDash val="solid"/>
                    </a:lnR>
                    <a:lnT w="12700">
                      <a:solidFill>
                        <a:srgbClr val="FFFFFF"/>
                      </a:solidFill>
                      <a:prstDash val="solid"/>
                    </a:lnT>
                    <a:lnB w="38100">
                      <a:solidFill>
                        <a:srgbClr val="FFFFFF"/>
                      </a:solidFill>
                      <a:prstDash val="solid"/>
                    </a:lnB>
                    <a:solidFill>
                      <a:srgbClr val="4F81BD"/>
                    </a:solidFill>
                  </a:tcPr>
                </a:tc>
                <a:tc>
                  <a:txBody>
                    <a:bodyPr/>
                    <a:lstStyle/>
                    <a:p>
                      <a:pPr>
                        <a:lnSpc>
                          <a:spcPct val="100000"/>
                        </a:lnSpc>
                        <a:spcBef>
                          <a:spcPts val="15"/>
                        </a:spcBef>
                      </a:pPr>
                      <a:endParaRPr sz="1900">
                        <a:latin typeface="Times New Roman"/>
                        <a:cs typeface="Times New Roman"/>
                      </a:endParaRPr>
                    </a:p>
                    <a:p>
                      <a:pPr marR="18415" algn="ctr">
                        <a:lnSpc>
                          <a:spcPct val="100000"/>
                        </a:lnSpc>
                      </a:pPr>
                      <a:r>
                        <a:rPr sz="1400" b="1" dirty="0">
                          <a:solidFill>
                            <a:srgbClr val="FFFFFF"/>
                          </a:solidFill>
                          <a:latin typeface="Arial"/>
                          <a:cs typeface="Arial"/>
                        </a:rPr>
                        <a:t>Office</a:t>
                      </a:r>
                      <a:r>
                        <a:rPr sz="1400" b="1" spc="-80" dirty="0">
                          <a:solidFill>
                            <a:srgbClr val="FFFFFF"/>
                          </a:solidFill>
                          <a:latin typeface="Arial"/>
                          <a:cs typeface="Arial"/>
                        </a:rPr>
                        <a:t> </a:t>
                      </a:r>
                      <a:r>
                        <a:rPr sz="1400" b="1" spc="-45" dirty="0">
                          <a:solidFill>
                            <a:srgbClr val="FFFFFF"/>
                          </a:solidFill>
                          <a:latin typeface="Arial"/>
                          <a:cs typeface="Arial"/>
                        </a:rPr>
                        <a:t>Type</a:t>
                      </a:r>
                      <a:endParaRPr sz="1400">
                        <a:latin typeface="Arial"/>
                        <a:cs typeface="Arial"/>
                      </a:endParaRPr>
                    </a:p>
                  </a:txBody>
                  <a:tcPr marL="0" marR="0" marT="1905" marB="0">
                    <a:lnL w="76200">
                      <a:solidFill>
                        <a:srgbClr val="92D050"/>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99060" marR="92075" algn="ctr">
                        <a:lnSpc>
                          <a:spcPct val="114999"/>
                        </a:lnSpc>
                        <a:spcBef>
                          <a:spcPts val="15"/>
                        </a:spcBef>
                      </a:pPr>
                      <a:r>
                        <a:rPr sz="1400" b="1" spc="-30" dirty="0">
                          <a:solidFill>
                            <a:srgbClr val="FFFFFF"/>
                          </a:solidFill>
                          <a:latin typeface="Arial"/>
                          <a:cs typeface="Arial"/>
                        </a:rPr>
                        <a:t>W</a:t>
                      </a:r>
                      <a:r>
                        <a:rPr sz="1400" b="1" spc="-10" dirty="0">
                          <a:solidFill>
                            <a:srgbClr val="FFFFFF"/>
                          </a:solidFill>
                          <a:latin typeface="Arial"/>
                          <a:cs typeface="Arial"/>
                        </a:rPr>
                        <a:t>o</a:t>
                      </a:r>
                      <a:r>
                        <a:rPr sz="1400" b="1" spc="5" dirty="0">
                          <a:solidFill>
                            <a:srgbClr val="FFFFFF"/>
                          </a:solidFill>
                          <a:latin typeface="Arial"/>
                          <a:cs typeface="Arial"/>
                        </a:rPr>
                        <a:t>r</a:t>
                      </a:r>
                      <a:r>
                        <a:rPr sz="1400" b="1" spc="-5" dirty="0">
                          <a:solidFill>
                            <a:srgbClr val="FFFFFF"/>
                          </a:solidFill>
                          <a:latin typeface="Arial"/>
                          <a:cs typeface="Arial"/>
                        </a:rPr>
                        <a:t>k</a:t>
                      </a:r>
                      <a:r>
                        <a:rPr sz="1400" b="1" spc="-10" dirty="0">
                          <a:solidFill>
                            <a:srgbClr val="FFFFFF"/>
                          </a:solidFill>
                          <a:latin typeface="Arial"/>
                          <a:cs typeface="Arial"/>
                        </a:rPr>
                        <a:t>p</a:t>
                      </a:r>
                      <a:r>
                        <a:rPr sz="1400" b="1" spc="5" dirty="0">
                          <a:solidFill>
                            <a:srgbClr val="FFFFFF"/>
                          </a:solidFill>
                          <a:latin typeface="Arial"/>
                          <a:cs typeface="Arial"/>
                        </a:rPr>
                        <a:t>l</a:t>
                      </a:r>
                      <a:r>
                        <a:rPr sz="1400" b="1" spc="-5" dirty="0">
                          <a:solidFill>
                            <a:srgbClr val="FFFFFF"/>
                          </a:solidFill>
                          <a:latin typeface="Arial"/>
                          <a:cs typeface="Arial"/>
                        </a:rPr>
                        <a:t>ac</a:t>
                      </a:r>
                      <a:r>
                        <a:rPr sz="1400" b="1" dirty="0">
                          <a:solidFill>
                            <a:srgbClr val="FFFFFF"/>
                          </a:solidFill>
                          <a:latin typeface="Arial"/>
                          <a:cs typeface="Arial"/>
                        </a:rPr>
                        <a:t>e  </a:t>
                      </a:r>
                      <a:r>
                        <a:rPr sz="1400" b="1" spc="-5" dirty="0">
                          <a:solidFill>
                            <a:srgbClr val="FFFFFF"/>
                          </a:solidFill>
                          <a:latin typeface="Arial"/>
                          <a:cs typeface="Arial"/>
                        </a:rPr>
                        <a:t>Health  Programs</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a:lnSpc>
                          <a:spcPct val="100000"/>
                        </a:lnSpc>
                        <a:spcBef>
                          <a:spcPts val="15"/>
                        </a:spcBef>
                      </a:pPr>
                      <a:endParaRPr sz="1900">
                        <a:latin typeface="Times New Roman"/>
                        <a:cs typeface="Times New Roman"/>
                      </a:endParaRPr>
                    </a:p>
                    <a:p>
                      <a:pPr algn="ctr">
                        <a:lnSpc>
                          <a:spcPct val="100000"/>
                        </a:lnSpc>
                      </a:pPr>
                      <a:r>
                        <a:rPr sz="1400" b="1" spc="-5" dirty="0">
                          <a:solidFill>
                            <a:srgbClr val="FFFFFF"/>
                          </a:solidFill>
                          <a:latin typeface="Arial"/>
                          <a:cs typeface="Arial"/>
                        </a:rPr>
                        <a:t>Bonuses</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marL="212090" marR="205740" indent="2540" algn="ctr">
                        <a:lnSpc>
                          <a:spcPct val="114999"/>
                        </a:lnSpc>
                        <a:spcBef>
                          <a:spcPts val="15"/>
                        </a:spcBef>
                      </a:pPr>
                      <a:r>
                        <a:rPr sz="1400" b="1" spc="-10" dirty="0">
                          <a:solidFill>
                            <a:srgbClr val="FFFFFF"/>
                          </a:solidFill>
                          <a:latin typeface="Arial"/>
                          <a:cs typeface="Arial"/>
                        </a:rPr>
                        <a:t>F</a:t>
                      </a:r>
                      <a:r>
                        <a:rPr sz="1400" b="1" spc="5" dirty="0">
                          <a:solidFill>
                            <a:srgbClr val="FFFFFF"/>
                          </a:solidFill>
                          <a:latin typeface="Arial"/>
                          <a:cs typeface="Arial"/>
                        </a:rPr>
                        <a:t>l</a:t>
                      </a:r>
                      <a:r>
                        <a:rPr sz="1400" b="1" spc="-5" dirty="0">
                          <a:solidFill>
                            <a:srgbClr val="FFFFFF"/>
                          </a:solidFill>
                          <a:latin typeface="Arial"/>
                          <a:cs typeface="Arial"/>
                        </a:rPr>
                        <a:t>ex</a:t>
                      </a:r>
                      <a:r>
                        <a:rPr sz="1400" b="1" spc="5" dirty="0">
                          <a:solidFill>
                            <a:srgbClr val="FFFFFF"/>
                          </a:solidFill>
                          <a:latin typeface="Arial"/>
                          <a:cs typeface="Arial"/>
                        </a:rPr>
                        <a:t>i</a:t>
                      </a:r>
                      <a:r>
                        <a:rPr sz="1400" b="1" spc="-10" dirty="0">
                          <a:solidFill>
                            <a:srgbClr val="FFFFFF"/>
                          </a:solidFill>
                          <a:latin typeface="Arial"/>
                          <a:cs typeface="Arial"/>
                        </a:rPr>
                        <a:t>b</a:t>
                      </a:r>
                      <a:r>
                        <a:rPr sz="1400" b="1" spc="5" dirty="0">
                          <a:solidFill>
                            <a:srgbClr val="FFFFFF"/>
                          </a:solidFill>
                          <a:latin typeface="Arial"/>
                          <a:cs typeface="Arial"/>
                        </a:rPr>
                        <a:t>le  </a:t>
                      </a:r>
                      <a:r>
                        <a:rPr sz="1400" b="1" spc="-10" dirty="0">
                          <a:solidFill>
                            <a:srgbClr val="FFFFFF"/>
                          </a:solidFill>
                          <a:latin typeface="Arial"/>
                          <a:cs typeface="Arial"/>
                        </a:rPr>
                        <a:t>Work  </a:t>
                      </a:r>
                      <a:r>
                        <a:rPr sz="1400" b="1" spc="-5" dirty="0">
                          <a:solidFill>
                            <a:srgbClr val="FFFFFF"/>
                          </a:solidFill>
                          <a:latin typeface="Arial"/>
                          <a:cs typeface="Arial"/>
                        </a:rPr>
                        <a:t>O</a:t>
                      </a:r>
                      <a:r>
                        <a:rPr sz="1400" b="1" spc="-10" dirty="0">
                          <a:solidFill>
                            <a:srgbClr val="FFFFFF"/>
                          </a:solidFill>
                          <a:latin typeface="Arial"/>
                          <a:cs typeface="Arial"/>
                        </a:rPr>
                        <a:t>p</a:t>
                      </a:r>
                      <a:r>
                        <a:rPr sz="1400" b="1" dirty="0">
                          <a:solidFill>
                            <a:srgbClr val="FFFFFF"/>
                          </a:solidFill>
                          <a:latin typeface="Arial"/>
                          <a:cs typeface="Arial"/>
                        </a:rPr>
                        <a:t>t</a:t>
                      </a:r>
                      <a:r>
                        <a:rPr sz="1400" b="1" spc="5" dirty="0">
                          <a:solidFill>
                            <a:srgbClr val="FFFFFF"/>
                          </a:solidFill>
                          <a:latin typeface="Arial"/>
                          <a:cs typeface="Arial"/>
                        </a:rPr>
                        <a:t>i</a:t>
                      </a:r>
                      <a:r>
                        <a:rPr sz="1400" b="1" spc="-10" dirty="0">
                          <a:solidFill>
                            <a:srgbClr val="FFFFFF"/>
                          </a:solidFill>
                          <a:latin typeface="Arial"/>
                          <a:cs typeface="Arial"/>
                        </a:rPr>
                        <a:t>ons</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extLst>
                  <a:ext uri="{0D108BD9-81ED-4DB2-BD59-A6C34878D82A}">
                    <a16:rowId xmlns:a16="http://schemas.microsoft.com/office/drawing/2014/main" val="10001"/>
                  </a:ext>
                </a:extLst>
              </a:tr>
              <a:tr h="529844">
                <a:tc>
                  <a:txBody>
                    <a:bodyPr/>
                    <a:lstStyle/>
                    <a:p>
                      <a:pPr algn="ctr">
                        <a:lnSpc>
                          <a:spcPct val="100000"/>
                        </a:lnSpc>
                        <a:spcBef>
                          <a:spcPts val="265"/>
                        </a:spcBef>
                      </a:pPr>
                      <a:r>
                        <a:rPr sz="1400" b="1" spc="-5" dirty="0">
                          <a:solidFill>
                            <a:srgbClr val="7030A0"/>
                          </a:solidFill>
                          <a:latin typeface="Arial"/>
                          <a:cs typeface="Arial"/>
                        </a:rPr>
                        <a:t>Benchmark</a:t>
                      </a:r>
                      <a:endParaRPr sz="1400">
                        <a:latin typeface="Arial"/>
                        <a:cs typeface="Arial"/>
                      </a:endParaRPr>
                    </a:p>
                    <a:p>
                      <a:pPr marL="635" algn="ctr">
                        <a:lnSpc>
                          <a:spcPct val="100000"/>
                        </a:lnSpc>
                        <a:spcBef>
                          <a:spcPts val="254"/>
                        </a:spcBef>
                      </a:pPr>
                      <a:r>
                        <a:rPr sz="1400" dirty="0">
                          <a:solidFill>
                            <a:srgbClr val="7030A0"/>
                          </a:solidFill>
                          <a:latin typeface="Wingdings"/>
                          <a:cs typeface="Wingdings"/>
                        </a:rPr>
                        <a:t></a:t>
                      </a:r>
                      <a:endParaRPr sz="1400">
                        <a:latin typeface="Wingdings"/>
                        <a:cs typeface="Wingdings"/>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201295" marR="173355" indent="59055">
                        <a:lnSpc>
                          <a:spcPct val="114999"/>
                        </a:lnSpc>
                        <a:spcBef>
                          <a:spcPts val="15"/>
                        </a:spcBef>
                      </a:pPr>
                      <a:r>
                        <a:rPr sz="1400" b="1" dirty="0">
                          <a:solidFill>
                            <a:srgbClr val="444444"/>
                          </a:solidFill>
                          <a:latin typeface="Arial"/>
                          <a:cs typeface="Arial"/>
                        </a:rPr>
                        <a:t>Metrics </a:t>
                      </a:r>
                      <a:r>
                        <a:rPr sz="1400" b="1" spc="-10" dirty="0">
                          <a:solidFill>
                            <a:srgbClr val="444444"/>
                          </a:solidFill>
                          <a:latin typeface="Arial"/>
                          <a:cs typeface="Arial"/>
                        </a:rPr>
                        <a:t>or  </a:t>
                      </a:r>
                      <a:r>
                        <a:rPr sz="1400" b="1" dirty="0">
                          <a:solidFill>
                            <a:srgbClr val="444444"/>
                          </a:solidFill>
                          <a:latin typeface="Arial"/>
                          <a:cs typeface="Arial"/>
                        </a:rPr>
                        <a:t>KPIs</a:t>
                      </a:r>
                      <a:r>
                        <a:rPr sz="1400" b="1" spc="-100" dirty="0">
                          <a:solidFill>
                            <a:srgbClr val="444444"/>
                          </a:solidFill>
                          <a:latin typeface="Arial"/>
                          <a:cs typeface="Arial"/>
                        </a:rPr>
                        <a:t> </a:t>
                      </a:r>
                      <a:r>
                        <a:rPr sz="1400" b="1" dirty="0">
                          <a:solidFill>
                            <a:srgbClr val="444444"/>
                          </a:solidFill>
                          <a:latin typeface="Arial"/>
                          <a:cs typeface="Arial"/>
                        </a:rPr>
                        <a:t>(DV)</a:t>
                      </a:r>
                      <a:r>
                        <a:rPr sz="1400" dirty="0">
                          <a:solidFill>
                            <a:srgbClr val="444444"/>
                          </a:solidFill>
                          <a:latin typeface="Wingdings"/>
                          <a:cs typeface="Wingdings"/>
                        </a:rPr>
                        <a:t></a:t>
                      </a:r>
                      <a:endParaRPr sz="1400">
                        <a:latin typeface="Wingdings"/>
                        <a:cs typeface="Wingdings"/>
                      </a:endParaRPr>
                    </a:p>
                  </a:txBody>
                  <a:tcPr marL="0" marR="0" marT="1905" marB="0">
                    <a:lnL w="12700">
                      <a:solidFill>
                        <a:srgbClr val="FFFFFF"/>
                      </a:solidFill>
                      <a:prstDash val="solid"/>
                    </a:lnL>
                    <a:lnR w="76200">
                      <a:solidFill>
                        <a:srgbClr val="92D050"/>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76200">
                      <a:solidFill>
                        <a:srgbClr val="92D050"/>
                      </a:solidFill>
                      <a:prstDash val="solid"/>
                    </a:lnL>
                    <a:lnR w="76200">
                      <a:solidFill>
                        <a:srgbClr val="92D050"/>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76200">
                      <a:solidFill>
                        <a:srgbClr val="92D050"/>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265"/>
                        </a:spcBef>
                      </a:pPr>
                      <a:r>
                        <a:rPr sz="1400" b="1" spc="-5" dirty="0">
                          <a:solidFill>
                            <a:srgbClr val="B22C12"/>
                          </a:solidFill>
                          <a:latin typeface="Arial"/>
                          <a:cs typeface="Arial"/>
                        </a:rPr>
                        <a:t>Unit</a:t>
                      </a:r>
                      <a:endParaRPr sz="1400">
                        <a:latin typeface="Arial"/>
                        <a:cs typeface="Arial"/>
                      </a:endParaRPr>
                    </a:p>
                    <a:p>
                      <a:pPr algn="ctr">
                        <a:lnSpc>
                          <a:spcPct val="100000"/>
                        </a:lnSpc>
                        <a:spcBef>
                          <a:spcPts val="254"/>
                        </a:spcBef>
                      </a:pPr>
                      <a:r>
                        <a:rPr sz="1400" dirty="0">
                          <a:solidFill>
                            <a:srgbClr val="B22C12"/>
                          </a:solidFill>
                          <a:latin typeface="Wingdings"/>
                          <a:cs typeface="Wingdings"/>
                        </a:rPr>
                        <a:t></a:t>
                      </a:r>
                      <a:endParaRPr sz="1400">
                        <a:latin typeface="Wingdings"/>
                        <a:cs typeface="Wingdings"/>
                      </a:endParaRPr>
                    </a:p>
                  </a:txBody>
                  <a:tcPr marL="0" marR="0" marT="3365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2"/>
                  </a:ext>
                </a:extLst>
              </a:tr>
              <a:tr h="458741">
                <a:tc>
                  <a:txBody>
                    <a:bodyPr/>
                    <a:lstStyle/>
                    <a:p>
                      <a:pPr algn="ctr">
                        <a:lnSpc>
                          <a:spcPct val="100000"/>
                        </a:lnSpc>
                        <a:spcBef>
                          <a:spcPts val="885"/>
                        </a:spcBef>
                      </a:pPr>
                      <a:r>
                        <a:rPr sz="1500" b="1" spc="-5" dirty="0">
                          <a:solidFill>
                            <a:srgbClr val="FFFFFF"/>
                          </a:solidFill>
                          <a:latin typeface="Arial"/>
                          <a:cs typeface="Arial"/>
                        </a:rPr>
                        <a:t>2 –</a:t>
                      </a:r>
                      <a:r>
                        <a:rPr sz="1500" b="1" spc="-25" dirty="0">
                          <a:solidFill>
                            <a:srgbClr val="FFFFFF"/>
                          </a:solidFill>
                          <a:latin typeface="Arial"/>
                          <a:cs typeface="Arial"/>
                        </a:rPr>
                        <a:t> </a:t>
                      </a:r>
                      <a:r>
                        <a:rPr sz="1500" b="1" dirty="0">
                          <a:solidFill>
                            <a:srgbClr val="FFFFFF"/>
                          </a:solidFill>
                          <a:latin typeface="Arial"/>
                          <a:cs typeface="Arial"/>
                        </a:rPr>
                        <a:t>15</a:t>
                      </a:r>
                      <a:endParaRPr sz="1500">
                        <a:latin typeface="Arial"/>
                        <a:cs typeface="Arial"/>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030A0"/>
                    </a:solidFill>
                  </a:tcPr>
                </a:tc>
                <a:tc>
                  <a:txBody>
                    <a:bodyPr/>
                    <a:lstStyle/>
                    <a:p>
                      <a:pPr marL="45085">
                        <a:lnSpc>
                          <a:spcPct val="100000"/>
                        </a:lnSpc>
                        <a:spcBef>
                          <a:spcPts val="955"/>
                        </a:spcBef>
                      </a:pPr>
                      <a:r>
                        <a:rPr sz="1400" spc="-5" dirty="0">
                          <a:solidFill>
                            <a:srgbClr val="444444"/>
                          </a:solidFill>
                          <a:latin typeface="Arial"/>
                          <a:cs typeface="Arial"/>
                        </a:rPr>
                        <a:t>Absenteeism</a:t>
                      </a:r>
                      <a:endParaRPr sz="1400">
                        <a:latin typeface="Arial"/>
                        <a:cs typeface="Arial"/>
                      </a:endParaRPr>
                    </a:p>
                  </a:txBody>
                  <a:tcPr marL="0" marR="0" marT="121285" marB="0">
                    <a:lnL w="12700">
                      <a:solidFill>
                        <a:srgbClr val="FFFFFF"/>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885"/>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dirty="0">
                          <a:solidFill>
                            <a:srgbClr val="444444"/>
                          </a:solidFill>
                          <a:latin typeface="Arial"/>
                          <a:cs typeface="Arial"/>
                        </a:rPr>
                        <a:t>0.4 </a:t>
                      </a:r>
                      <a:r>
                        <a:rPr sz="1500" b="1" spc="-5" dirty="0">
                          <a:solidFill>
                            <a:srgbClr val="444444"/>
                          </a:solidFill>
                          <a:latin typeface="Arial"/>
                          <a:cs typeface="Arial"/>
                        </a:rPr>
                        <a:t>–</a:t>
                      </a:r>
                      <a:r>
                        <a:rPr sz="1500" b="1" spc="-40" dirty="0">
                          <a:solidFill>
                            <a:srgbClr val="444444"/>
                          </a:solidFill>
                          <a:latin typeface="Arial"/>
                          <a:cs typeface="Arial"/>
                        </a:rPr>
                        <a:t> </a:t>
                      </a:r>
                      <a:r>
                        <a:rPr sz="1500" b="1" dirty="0">
                          <a:solidFill>
                            <a:srgbClr val="444444"/>
                          </a:solidFill>
                          <a:latin typeface="Arial"/>
                          <a:cs typeface="Arial"/>
                        </a:rPr>
                        <a:t>1.5</a:t>
                      </a:r>
                      <a:endParaRPr sz="1500">
                        <a:latin typeface="Arial"/>
                        <a:cs typeface="Arial"/>
                      </a:endParaRPr>
                    </a:p>
                  </a:txBody>
                  <a:tcPr marL="0" marR="0" marT="112395" marB="0">
                    <a:lnL w="76200">
                      <a:solidFill>
                        <a:srgbClr val="92D050"/>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17780" algn="ctr">
                        <a:lnSpc>
                          <a:spcPct val="100000"/>
                        </a:lnSpc>
                        <a:spcBef>
                          <a:spcPts val="885"/>
                        </a:spcBef>
                      </a:pPr>
                      <a:r>
                        <a:rPr sz="1500" dirty="0">
                          <a:solidFill>
                            <a:srgbClr val="444444"/>
                          </a:solidFill>
                          <a:latin typeface="Wingdings"/>
                          <a:cs typeface="Wingdings"/>
                        </a:rPr>
                        <a:t></a:t>
                      </a:r>
                      <a:r>
                        <a:rPr sz="1500" spc="20" dirty="0">
                          <a:solidFill>
                            <a:srgbClr val="444444"/>
                          </a:solidFill>
                          <a:latin typeface="Times New Roman"/>
                          <a:cs typeface="Times New Roman"/>
                        </a:rPr>
                        <a:t> </a:t>
                      </a:r>
                      <a:r>
                        <a:rPr sz="1500" b="1" dirty="0">
                          <a:solidFill>
                            <a:srgbClr val="444444"/>
                          </a:solidFill>
                          <a:latin typeface="Arial"/>
                          <a:cs typeface="Arial"/>
                        </a:rPr>
                        <a:t>3.2</a:t>
                      </a:r>
                      <a:endParaRPr sz="1500">
                        <a:latin typeface="Arial"/>
                        <a:cs typeface="Arial"/>
                      </a:endParaRPr>
                    </a:p>
                  </a:txBody>
                  <a:tcPr marL="0" marR="0" marT="112395" marB="0">
                    <a:lnL w="76200">
                      <a:solidFill>
                        <a:srgbClr val="92D05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885"/>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0 –</a:t>
                      </a:r>
                      <a:r>
                        <a:rPr sz="1500" b="1" spc="-10" dirty="0">
                          <a:solidFill>
                            <a:srgbClr val="444444"/>
                          </a:solidFill>
                          <a:latin typeface="Arial"/>
                          <a:cs typeface="Arial"/>
                        </a:rPr>
                        <a:t> </a:t>
                      </a:r>
                      <a:r>
                        <a:rPr sz="1500" b="1" dirty="0">
                          <a:solidFill>
                            <a:srgbClr val="444444"/>
                          </a:solidFill>
                          <a:latin typeface="Arial"/>
                          <a:cs typeface="Arial"/>
                        </a:rPr>
                        <a:t>1.8</a:t>
                      </a:r>
                      <a:endParaRPr sz="1500">
                        <a:latin typeface="Arial"/>
                        <a:cs typeface="Arial"/>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885"/>
                        </a:spcBef>
                      </a:pPr>
                      <a:r>
                        <a:rPr sz="1500" dirty="0">
                          <a:solidFill>
                            <a:srgbClr val="444444"/>
                          </a:solidFill>
                          <a:latin typeface="Wingdings"/>
                          <a:cs typeface="Wingdings"/>
                        </a:rPr>
                        <a:t></a:t>
                      </a:r>
                      <a:r>
                        <a:rPr sz="1500" spc="25" dirty="0">
                          <a:solidFill>
                            <a:srgbClr val="444444"/>
                          </a:solidFill>
                          <a:latin typeface="Times New Roman"/>
                          <a:cs typeface="Times New Roman"/>
                        </a:rPr>
                        <a:t> </a:t>
                      </a:r>
                      <a:r>
                        <a:rPr sz="1500" b="1" dirty="0">
                          <a:solidFill>
                            <a:srgbClr val="444444"/>
                          </a:solidFill>
                          <a:latin typeface="Arial"/>
                          <a:cs typeface="Arial"/>
                        </a:rPr>
                        <a:t>1.0</a:t>
                      </a:r>
                      <a:endParaRPr sz="1500">
                        <a:latin typeface="Arial"/>
                        <a:cs typeface="Arial"/>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705"/>
                        </a:spcBef>
                      </a:pPr>
                      <a:r>
                        <a:rPr sz="1800" dirty="0">
                          <a:solidFill>
                            <a:srgbClr val="444444"/>
                          </a:solidFill>
                          <a:latin typeface="Wingdings"/>
                          <a:cs typeface="Wingdings"/>
                        </a:rPr>
                        <a:t></a:t>
                      </a:r>
                      <a:endParaRPr sz="1800">
                        <a:latin typeface="Wingdings"/>
                        <a:cs typeface="Wingdings"/>
                      </a:endParaRPr>
                    </a:p>
                  </a:txBody>
                  <a:tcPr marL="0" marR="0" marT="895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gn="ctr">
                        <a:lnSpc>
                          <a:spcPct val="100000"/>
                        </a:lnSpc>
                        <a:spcBef>
                          <a:spcPts val="955"/>
                        </a:spcBef>
                      </a:pPr>
                      <a:r>
                        <a:rPr sz="1400" spc="-10" dirty="0">
                          <a:solidFill>
                            <a:srgbClr val="B22C12"/>
                          </a:solidFill>
                          <a:latin typeface="Arial"/>
                          <a:cs typeface="Arial"/>
                        </a:rPr>
                        <a:t>day/per/yr</a:t>
                      </a:r>
                      <a:endParaRPr sz="1400">
                        <a:latin typeface="Arial"/>
                        <a:cs typeface="Arial"/>
                      </a:endParaRPr>
                    </a:p>
                  </a:txBody>
                  <a:tcPr marL="0" marR="0" marT="1212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3"/>
                  </a:ext>
                </a:extLst>
              </a:tr>
              <a:tr h="640750">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b="1" dirty="0">
                          <a:solidFill>
                            <a:srgbClr val="FFFFFF"/>
                          </a:solidFill>
                          <a:latin typeface="Arial"/>
                          <a:cs typeface="Arial"/>
                        </a:rPr>
                        <a:t>18 </a:t>
                      </a:r>
                      <a:r>
                        <a:rPr sz="1500" b="1" spc="-5" dirty="0">
                          <a:solidFill>
                            <a:srgbClr val="FFFFFF"/>
                          </a:solidFill>
                          <a:latin typeface="Arial"/>
                          <a:cs typeface="Arial"/>
                        </a:rPr>
                        <a:t>–</a:t>
                      </a:r>
                      <a:r>
                        <a:rPr sz="1500" b="1" spc="-35" dirty="0">
                          <a:solidFill>
                            <a:srgbClr val="FFFFFF"/>
                          </a:solidFill>
                          <a:latin typeface="Arial"/>
                          <a:cs typeface="Arial"/>
                        </a:rPr>
                        <a:t> </a:t>
                      </a:r>
                      <a:r>
                        <a:rPr sz="1500" b="1" dirty="0">
                          <a:solidFill>
                            <a:srgbClr val="FFFFFF"/>
                          </a:solidFill>
                          <a:latin typeface="Arial"/>
                          <a:cs typeface="Arial"/>
                        </a:rPr>
                        <a:t>30</a:t>
                      </a:r>
                      <a:endParaRPr sz="15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030A0"/>
                    </a:solidFill>
                  </a:tcPr>
                </a:tc>
                <a:tc>
                  <a:txBody>
                    <a:bodyPr/>
                    <a:lstStyle/>
                    <a:p>
                      <a:pPr marL="45085" marR="189865">
                        <a:lnSpc>
                          <a:spcPct val="114999"/>
                        </a:lnSpc>
                        <a:spcBef>
                          <a:spcPts val="450"/>
                        </a:spcBef>
                      </a:pPr>
                      <a:r>
                        <a:rPr sz="1400" spc="-5" dirty="0">
                          <a:solidFill>
                            <a:srgbClr val="444444"/>
                          </a:solidFill>
                          <a:latin typeface="Arial"/>
                          <a:cs typeface="Arial"/>
                        </a:rPr>
                        <a:t>Employee  </a:t>
                      </a:r>
                      <a:r>
                        <a:rPr sz="1400" spc="-10" dirty="0">
                          <a:solidFill>
                            <a:srgbClr val="444444"/>
                          </a:solidFill>
                          <a:latin typeface="Arial"/>
                          <a:cs typeface="Arial"/>
                        </a:rPr>
                        <a:t>Turnover</a:t>
                      </a:r>
                      <a:r>
                        <a:rPr sz="1400" spc="-100" dirty="0">
                          <a:solidFill>
                            <a:srgbClr val="444444"/>
                          </a:solidFill>
                          <a:latin typeface="Arial"/>
                          <a:cs typeface="Arial"/>
                        </a:rPr>
                        <a:t> </a:t>
                      </a:r>
                      <a:r>
                        <a:rPr sz="1400" dirty="0">
                          <a:solidFill>
                            <a:srgbClr val="444444"/>
                          </a:solidFill>
                          <a:latin typeface="Arial"/>
                          <a:cs typeface="Arial"/>
                        </a:rPr>
                        <a:t>(int.)</a:t>
                      </a:r>
                      <a:endParaRPr sz="1400">
                        <a:latin typeface="Arial"/>
                        <a:cs typeface="Arial"/>
                      </a:endParaRPr>
                    </a:p>
                  </a:txBody>
                  <a:tcPr marL="0" marR="0" marT="57150" marB="0">
                    <a:lnL w="12700">
                      <a:solidFill>
                        <a:srgbClr val="FFFFFF"/>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dirty="0">
                          <a:solidFill>
                            <a:srgbClr val="444444"/>
                          </a:solidFill>
                          <a:latin typeface="Wingdings"/>
                          <a:cs typeface="Wingdings"/>
                        </a:rPr>
                        <a:t></a:t>
                      </a:r>
                      <a:r>
                        <a:rPr sz="1500" spc="25" dirty="0">
                          <a:solidFill>
                            <a:srgbClr val="444444"/>
                          </a:solidFill>
                          <a:latin typeface="Times New Roman"/>
                          <a:cs typeface="Times New Roman"/>
                        </a:rPr>
                        <a:t> </a:t>
                      </a:r>
                      <a:r>
                        <a:rPr sz="1500" b="1" dirty="0">
                          <a:solidFill>
                            <a:srgbClr val="444444"/>
                          </a:solidFill>
                          <a:latin typeface="Arial"/>
                          <a:cs typeface="Arial"/>
                        </a:rPr>
                        <a:t>1.3</a:t>
                      </a:r>
                      <a:endParaRPr sz="1500">
                        <a:latin typeface="Arial"/>
                        <a:cs typeface="Arial"/>
                      </a:endParaRPr>
                    </a:p>
                  </a:txBody>
                  <a:tcPr marL="0" marR="0" marT="5715" marB="0">
                    <a:lnL w="76200">
                      <a:solidFill>
                        <a:srgbClr val="92D050"/>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spcBef>
                          <a:spcPts val="45"/>
                        </a:spcBef>
                      </a:pPr>
                      <a:endParaRPr sz="1350">
                        <a:latin typeface="Times New Roman"/>
                        <a:cs typeface="Times New Roman"/>
                      </a:endParaRPr>
                    </a:p>
                    <a:p>
                      <a:pPr marR="18415" algn="ctr">
                        <a:lnSpc>
                          <a:spcPct val="100000"/>
                        </a:lnSpc>
                        <a:spcBef>
                          <a:spcPts val="5"/>
                        </a:spcBef>
                      </a:pPr>
                      <a:r>
                        <a:rPr sz="1500" dirty="0">
                          <a:solidFill>
                            <a:srgbClr val="444444"/>
                          </a:solidFill>
                          <a:latin typeface="Wingdings"/>
                          <a:cs typeface="Wingdings"/>
                        </a:rPr>
                        <a:t></a:t>
                      </a:r>
                      <a:r>
                        <a:rPr sz="1500" spc="25" dirty="0">
                          <a:solidFill>
                            <a:srgbClr val="444444"/>
                          </a:solidFill>
                          <a:latin typeface="Times New Roman"/>
                          <a:cs typeface="Times New Roman"/>
                        </a:rPr>
                        <a:t> </a:t>
                      </a:r>
                      <a:r>
                        <a:rPr sz="1500" b="1" dirty="0">
                          <a:solidFill>
                            <a:srgbClr val="444444"/>
                          </a:solidFill>
                          <a:latin typeface="Arial"/>
                          <a:cs typeface="Arial"/>
                        </a:rPr>
                        <a:t>18</a:t>
                      </a:r>
                      <a:endParaRPr sz="1500">
                        <a:latin typeface="Arial"/>
                        <a:cs typeface="Arial"/>
                      </a:endParaRPr>
                    </a:p>
                  </a:txBody>
                  <a:tcPr marL="0" marR="0" marT="5715" marB="0">
                    <a:lnL w="76200">
                      <a:solidFill>
                        <a:srgbClr val="92D05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b="1" dirty="0">
                          <a:solidFill>
                            <a:srgbClr val="444444"/>
                          </a:solidFill>
                          <a:latin typeface="Arial"/>
                          <a:cs typeface="Arial"/>
                        </a:rPr>
                        <a:t>0</a:t>
                      </a:r>
                      <a:endParaRPr sz="15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dirty="0">
                          <a:solidFill>
                            <a:srgbClr val="444444"/>
                          </a:solidFill>
                          <a:latin typeface="Wingdings"/>
                          <a:cs typeface="Wingdings"/>
                        </a:rPr>
                        <a:t></a:t>
                      </a:r>
                      <a:endParaRPr sz="1500">
                        <a:latin typeface="Wingdings"/>
                        <a:cs typeface="Wingdings"/>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50">
                        <a:latin typeface="Times New Roman"/>
                        <a:cs typeface="Times New Roman"/>
                      </a:endParaRPr>
                    </a:p>
                    <a:p>
                      <a:pPr algn="ctr">
                        <a:lnSpc>
                          <a:spcPct val="100000"/>
                        </a:lnSpc>
                      </a:pPr>
                      <a:r>
                        <a:rPr sz="1400" dirty="0">
                          <a:solidFill>
                            <a:srgbClr val="B22C12"/>
                          </a:solidFill>
                          <a:latin typeface="Arial"/>
                          <a:cs typeface="Arial"/>
                        </a:rPr>
                        <a:t>0 –</a:t>
                      </a:r>
                      <a:r>
                        <a:rPr sz="1400" spc="-50" dirty="0">
                          <a:solidFill>
                            <a:srgbClr val="B22C12"/>
                          </a:solidFill>
                          <a:latin typeface="Arial"/>
                          <a:cs typeface="Arial"/>
                        </a:rPr>
                        <a:t> </a:t>
                      </a:r>
                      <a:r>
                        <a:rPr sz="1400" spc="-5" dirty="0">
                          <a:solidFill>
                            <a:srgbClr val="B22C12"/>
                          </a:solidFill>
                          <a:latin typeface="Arial"/>
                          <a:cs typeface="Arial"/>
                        </a:rPr>
                        <a:t>100</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4"/>
                  </a:ext>
                </a:extLst>
              </a:tr>
              <a:tr h="640751">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b="1" dirty="0">
                          <a:solidFill>
                            <a:srgbClr val="7030A0"/>
                          </a:solidFill>
                          <a:latin typeface="Arial"/>
                          <a:cs typeface="Arial"/>
                        </a:rPr>
                        <a:t>0</a:t>
                      </a:r>
                      <a:endParaRPr sz="15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45085" marR="179070">
                        <a:lnSpc>
                          <a:spcPct val="114999"/>
                        </a:lnSpc>
                        <a:spcBef>
                          <a:spcPts val="450"/>
                        </a:spcBef>
                      </a:pPr>
                      <a:r>
                        <a:rPr sz="1400" dirty="0">
                          <a:solidFill>
                            <a:srgbClr val="444444"/>
                          </a:solidFill>
                          <a:latin typeface="Arial"/>
                          <a:cs typeface="Arial"/>
                        </a:rPr>
                        <a:t>S</a:t>
                      </a:r>
                      <a:r>
                        <a:rPr sz="1400" spc="-5" dirty="0">
                          <a:solidFill>
                            <a:srgbClr val="444444"/>
                          </a:solidFill>
                          <a:latin typeface="Arial"/>
                          <a:cs typeface="Arial"/>
                        </a:rPr>
                        <a:t>e</a:t>
                      </a:r>
                      <a:r>
                        <a:rPr sz="1400" dirty="0">
                          <a:solidFill>
                            <a:srgbClr val="444444"/>
                          </a:solidFill>
                          <a:latin typeface="Arial"/>
                          <a:cs typeface="Arial"/>
                        </a:rPr>
                        <a:t>lf-</a:t>
                      </a:r>
                      <a:r>
                        <a:rPr sz="1400" spc="-5" dirty="0">
                          <a:solidFill>
                            <a:srgbClr val="444444"/>
                          </a:solidFill>
                          <a:latin typeface="Arial"/>
                          <a:cs typeface="Arial"/>
                        </a:rPr>
                        <a:t>a</a:t>
                      </a:r>
                      <a:r>
                        <a:rPr sz="1400" spc="5" dirty="0">
                          <a:solidFill>
                            <a:srgbClr val="444444"/>
                          </a:solidFill>
                          <a:latin typeface="Arial"/>
                          <a:cs typeface="Arial"/>
                        </a:rPr>
                        <a:t>ss</a:t>
                      </a:r>
                      <a:r>
                        <a:rPr sz="1400" spc="-15" dirty="0">
                          <a:solidFill>
                            <a:srgbClr val="444444"/>
                          </a:solidFill>
                          <a:latin typeface="Arial"/>
                          <a:cs typeface="Arial"/>
                        </a:rPr>
                        <a:t>e</a:t>
                      </a:r>
                      <a:r>
                        <a:rPr sz="1400" spc="5" dirty="0">
                          <a:solidFill>
                            <a:srgbClr val="444444"/>
                          </a:solidFill>
                          <a:latin typeface="Arial"/>
                          <a:cs typeface="Arial"/>
                        </a:rPr>
                        <a:t>s</a:t>
                      </a:r>
                      <a:r>
                        <a:rPr sz="1400" spc="-10" dirty="0">
                          <a:solidFill>
                            <a:srgbClr val="444444"/>
                          </a:solidFill>
                          <a:latin typeface="Arial"/>
                          <a:cs typeface="Arial"/>
                        </a:rPr>
                        <a:t>s</a:t>
                      </a:r>
                      <a:r>
                        <a:rPr sz="1400" spc="-5" dirty="0">
                          <a:solidFill>
                            <a:srgbClr val="444444"/>
                          </a:solidFill>
                          <a:latin typeface="Arial"/>
                          <a:cs typeface="Arial"/>
                        </a:rPr>
                        <a:t>e</a:t>
                      </a:r>
                      <a:r>
                        <a:rPr sz="1400" dirty="0">
                          <a:solidFill>
                            <a:srgbClr val="444444"/>
                          </a:solidFill>
                          <a:latin typeface="Arial"/>
                          <a:cs typeface="Arial"/>
                        </a:rPr>
                        <a:t>d  </a:t>
                      </a:r>
                      <a:r>
                        <a:rPr sz="1400" spc="-5" dirty="0">
                          <a:solidFill>
                            <a:srgbClr val="444444"/>
                          </a:solidFill>
                          <a:latin typeface="Arial"/>
                          <a:cs typeface="Arial"/>
                        </a:rPr>
                        <a:t>Performance</a:t>
                      </a:r>
                      <a:endParaRPr sz="1400">
                        <a:latin typeface="Arial"/>
                        <a:cs typeface="Arial"/>
                      </a:endParaRPr>
                    </a:p>
                  </a:txBody>
                  <a:tcPr marL="0" marR="0" marT="57150" marB="0">
                    <a:lnL w="12700">
                      <a:solidFill>
                        <a:srgbClr val="FFFFFF"/>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2 – </a:t>
                      </a:r>
                      <a:r>
                        <a:rPr sz="1500" b="1" dirty="0">
                          <a:solidFill>
                            <a:srgbClr val="444444"/>
                          </a:solidFill>
                          <a:latin typeface="Arial"/>
                          <a:cs typeface="Arial"/>
                        </a:rPr>
                        <a:t>10</a:t>
                      </a:r>
                      <a:endParaRPr sz="1500">
                        <a:latin typeface="Arial"/>
                        <a:cs typeface="Arial"/>
                      </a:endParaRPr>
                    </a:p>
                  </a:txBody>
                  <a:tcPr marL="0" marR="0" marT="5715" marB="0">
                    <a:lnL w="76200">
                      <a:solidFill>
                        <a:srgbClr val="92D050"/>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spcBef>
                          <a:spcPts val="45"/>
                        </a:spcBef>
                      </a:pPr>
                      <a:endParaRPr sz="1350">
                        <a:latin typeface="Times New Roman"/>
                        <a:cs typeface="Times New Roman"/>
                      </a:endParaRPr>
                    </a:p>
                    <a:p>
                      <a:pPr marR="18415" algn="ctr">
                        <a:lnSpc>
                          <a:spcPct val="100000"/>
                        </a:lnSpc>
                        <a:spcBef>
                          <a:spcPts val="5"/>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dirty="0">
                          <a:solidFill>
                            <a:srgbClr val="444444"/>
                          </a:solidFill>
                          <a:latin typeface="Arial"/>
                          <a:cs typeface="Arial"/>
                        </a:rPr>
                        <a:t>8– 15</a:t>
                      </a:r>
                      <a:endParaRPr sz="1500">
                        <a:latin typeface="Arial"/>
                        <a:cs typeface="Arial"/>
                      </a:endParaRPr>
                    </a:p>
                  </a:txBody>
                  <a:tcPr marL="0" marR="0" marT="5715" marB="0">
                    <a:lnL w="76200">
                      <a:solidFill>
                        <a:srgbClr val="92D05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0 – </a:t>
                      </a:r>
                      <a:r>
                        <a:rPr sz="1500" b="1" dirty="0">
                          <a:solidFill>
                            <a:srgbClr val="444444"/>
                          </a:solidFill>
                          <a:latin typeface="Arial"/>
                          <a:cs typeface="Arial"/>
                        </a:rPr>
                        <a:t>10</a:t>
                      </a:r>
                      <a:endParaRPr sz="1500">
                        <a:latin typeface="Arial"/>
                        <a:cs typeface="Arial"/>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spcBef>
                          <a:spcPts val="45"/>
                        </a:spcBef>
                      </a:pPr>
                      <a:endParaRPr sz="1350">
                        <a:latin typeface="Times New Roman"/>
                        <a:cs typeface="Times New Roman"/>
                      </a:endParaRPr>
                    </a:p>
                    <a:p>
                      <a:pPr algn="ctr">
                        <a:lnSpc>
                          <a:spcPct val="100000"/>
                        </a:lnSpc>
                        <a:spcBef>
                          <a:spcPts val="5"/>
                        </a:spcBef>
                      </a:pPr>
                      <a:r>
                        <a:rPr sz="1500" dirty="0">
                          <a:solidFill>
                            <a:srgbClr val="444444"/>
                          </a:solidFill>
                          <a:latin typeface="Wingdings"/>
                          <a:cs typeface="Wingdings"/>
                        </a:rPr>
                        <a:t></a:t>
                      </a:r>
                      <a:endParaRPr sz="1500">
                        <a:latin typeface="Wingdings"/>
                        <a:cs typeface="Wingdings"/>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450">
                        <a:latin typeface="Times New Roman"/>
                        <a:cs typeface="Times New Roman"/>
                      </a:endParaRPr>
                    </a:p>
                    <a:p>
                      <a:pPr algn="ctr">
                        <a:lnSpc>
                          <a:spcPct val="100000"/>
                        </a:lnSpc>
                      </a:pPr>
                      <a:r>
                        <a:rPr sz="1400" dirty="0">
                          <a:solidFill>
                            <a:srgbClr val="B22C12"/>
                          </a:solidFill>
                          <a:latin typeface="Arial"/>
                          <a:cs typeface="Arial"/>
                        </a:rPr>
                        <a:t>%</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5"/>
                  </a:ext>
                </a:extLst>
              </a:tr>
              <a:tr h="469978">
                <a:tc>
                  <a:txBody>
                    <a:bodyPr/>
                    <a:lstStyle/>
                    <a:p>
                      <a:pPr algn="ctr">
                        <a:lnSpc>
                          <a:spcPct val="100000"/>
                        </a:lnSpc>
                        <a:spcBef>
                          <a:spcPts val="930"/>
                        </a:spcBef>
                      </a:pPr>
                      <a:r>
                        <a:rPr sz="1500" b="1" dirty="0">
                          <a:solidFill>
                            <a:srgbClr val="FFFFFF"/>
                          </a:solidFill>
                          <a:latin typeface="Arial"/>
                          <a:cs typeface="Arial"/>
                        </a:rPr>
                        <a:t>60 </a:t>
                      </a:r>
                      <a:r>
                        <a:rPr sz="1500" b="1" spc="-5" dirty="0">
                          <a:solidFill>
                            <a:srgbClr val="FFFFFF"/>
                          </a:solidFill>
                          <a:latin typeface="Arial"/>
                          <a:cs typeface="Arial"/>
                        </a:rPr>
                        <a:t>–</a:t>
                      </a:r>
                      <a:r>
                        <a:rPr sz="1500" b="1" spc="-35" dirty="0">
                          <a:solidFill>
                            <a:srgbClr val="FFFFFF"/>
                          </a:solidFill>
                          <a:latin typeface="Arial"/>
                          <a:cs typeface="Arial"/>
                        </a:rPr>
                        <a:t> </a:t>
                      </a:r>
                      <a:r>
                        <a:rPr sz="1500" b="1" dirty="0">
                          <a:solidFill>
                            <a:srgbClr val="FFFFFF"/>
                          </a:solidFill>
                          <a:latin typeface="Arial"/>
                          <a:cs typeface="Arial"/>
                        </a:rPr>
                        <a:t>80</a:t>
                      </a:r>
                      <a:endParaRPr sz="1500">
                        <a:latin typeface="Arial"/>
                        <a:cs typeface="Arial"/>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030A0"/>
                    </a:solidFill>
                  </a:tcPr>
                </a:tc>
                <a:tc>
                  <a:txBody>
                    <a:bodyPr/>
                    <a:lstStyle/>
                    <a:p>
                      <a:pPr marL="45085">
                        <a:lnSpc>
                          <a:spcPct val="100000"/>
                        </a:lnSpc>
                        <a:spcBef>
                          <a:spcPts val="994"/>
                        </a:spcBef>
                      </a:pPr>
                      <a:r>
                        <a:rPr sz="1400" dirty="0">
                          <a:solidFill>
                            <a:srgbClr val="444444"/>
                          </a:solidFill>
                          <a:latin typeface="Arial"/>
                          <a:cs typeface="Arial"/>
                        </a:rPr>
                        <a:t>Job</a:t>
                      </a:r>
                      <a:r>
                        <a:rPr sz="1400" spc="-65" dirty="0">
                          <a:solidFill>
                            <a:srgbClr val="444444"/>
                          </a:solidFill>
                          <a:latin typeface="Arial"/>
                          <a:cs typeface="Arial"/>
                        </a:rPr>
                        <a:t> </a:t>
                      </a:r>
                      <a:r>
                        <a:rPr sz="1400" dirty="0">
                          <a:solidFill>
                            <a:srgbClr val="444444"/>
                          </a:solidFill>
                          <a:latin typeface="Arial"/>
                          <a:cs typeface="Arial"/>
                        </a:rPr>
                        <a:t>Satisfaction</a:t>
                      </a:r>
                      <a:endParaRPr sz="1400">
                        <a:latin typeface="Arial"/>
                        <a:cs typeface="Arial"/>
                      </a:endParaRPr>
                    </a:p>
                  </a:txBody>
                  <a:tcPr marL="0" marR="0" marT="126364" marB="0">
                    <a:lnL w="12700">
                      <a:solidFill>
                        <a:srgbClr val="FFFFFF"/>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R="635" algn="ctr">
                        <a:lnSpc>
                          <a:spcPct val="100000"/>
                        </a:lnSpc>
                        <a:spcBef>
                          <a:spcPts val="930"/>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4 –</a:t>
                      </a:r>
                      <a:r>
                        <a:rPr sz="1500" b="1" dirty="0">
                          <a:solidFill>
                            <a:srgbClr val="444444"/>
                          </a:solidFill>
                          <a:latin typeface="Arial"/>
                          <a:cs typeface="Arial"/>
                        </a:rPr>
                        <a:t> </a:t>
                      </a:r>
                      <a:r>
                        <a:rPr sz="1500" b="1" spc="-5" dirty="0">
                          <a:solidFill>
                            <a:srgbClr val="444444"/>
                          </a:solidFill>
                          <a:latin typeface="Arial"/>
                          <a:cs typeface="Arial"/>
                        </a:rPr>
                        <a:t>9</a:t>
                      </a:r>
                      <a:endParaRPr sz="1500">
                        <a:latin typeface="Arial"/>
                        <a:cs typeface="Arial"/>
                      </a:endParaRPr>
                    </a:p>
                  </a:txBody>
                  <a:tcPr marL="0" marR="0" marT="118110" marB="0">
                    <a:lnL w="76200">
                      <a:solidFill>
                        <a:srgbClr val="92D050"/>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R="18415" algn="ctr">
                        <a:lnSpc>
                          <a:spcPct val="100000"/>
                        </a:lnSpc>
                        <a:spcBef>
                          <a:spcPts val="930"/>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5 –</a:t>
                      </a:r>
                      <a:r>
                        <a:rPr sz="1500" b="1" spc="-10" dirty="0">
                          <a:solidFill>
                            <a:srgbClr val="444444"/>
                          </a:solidFill>
                          <a:latin typeface="Arial"/>
                          <a:cs typeface="Arial"/>
                        </a:rPr>
                        <a:t> </a:t>
                      </a:r>
                      <a:r>
                        <a:rPr sz="1500" b="1" dirty="0">
                          <a:solidFill>
                            <a:srgbClr val="444444"/>
                          </a:solidFill>
                          <a:latin typeface="Arial"/>
                          <a:cs typeface="Arial"/>
                        </a:rPr>
                        <a:t>10</a:t>
                      </a:r>
                      <a:endParaRPr sz="1500">
                        <a:latin typeface="Arial"/>
                        <a:cs typeface="Arial"/>
                      </a:endParaRPr>
                    </a:p>
                  </a:txBody>
                  <a:tcPr marL="0" marR="0" marT="118110" marB="0">
                    <a:lnL w="76200">
                      <a:solidFill>
                        <a:srgbClr val="92D05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930"/>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0 – </a:t>
                      </a:r>
                      <a:r>
                        <a:rPr sz="1500" b="1" dirty="0">
                          <a:solidFill>
                            <a:srgbClr val="444444"/>
                          </a:solidFill>
                          <a:latin typeface="Arial"/>
                          <a:cs typeface="Arial"/>
                        </a:rPr>
                        <a:t>12</a:t>
                      </a:r>
                      <a:endParaRPr sz="1500">
                        <a:latin typeface="Arial"/>
                        <a:cs typeface="Arial"/>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930"/>
                        </a:spcBef>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0 – </a:t>
                      </a:r>
                      <a:r>
                        <a:rPr sz="1500" b="1" dirty="0">
                          <a:solidFill>
                            <a:srgbClr val="444444"/>
                          </a:solidFill>
                          <a:latin typeface="Arial"/>
                          <a:cs typeface="Arial"/>
                        </a:rPr>
                        <a:t>10</a:t>
                      </a:r>
                      <a:endParaRPr sz="1500">
                        <a:latin typeface="Arial"/>
                        <a:cs typeface="Arial"/>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gn="ctr">
                        <a:lnSpc>
                          <a:spcPct val="100000"/>
                        </a:lnSpc>
                        <a:spcBef>
                          <a:spcPts val="994"/>
                        </a:spcBef>
                      </a:pPr>
                      <a:r>
                        <a:rPr sz="1400" dirty="0">
                          <a:solidFill>
                            <a:srgbClr val="B22C12"/>
                          </a:solidFill>
                          <a:latin typeface="Arial"/>
                          <a:cs typeface="Arial"/>
                        </a:rPr>
                        <a:t>0 –</a:t>
                      </a:r>
                      <a:r>
                        <a:rPr sz="1400" spc="-50" dirty="0">
                          <a:solidFill>
                            <a:srgbClr val="B22C12"/>
                          </a:solidFill>
                          <a:latin typeface="Arial"/>
                          <a:cs typeface="Arial"/>
                        </a:rPr>
                        <a:t> </a:t>
                      </a:r>
                      <a:r>
                        <a:rPr sz="1400" spc="-5" dirty="0">
                          <a:solidFill>
                            <a:srgbClr val="B22C12"/>
                          </a:solidFill>
                          <a:latin typeface="Arial"/>
                          <a:cs typeface="Arial"/>
                        </a:rPr>
                        <a:t>100</a:t>
                      </a:r>
                      <a:endParaRPr sz="1400">
                        <a:latin typeface="Arial"/>
                        <a:cs typeface="Arial"/>
                      </a:endParaRPr>
                    </a:p>
                  </a:txBody>
                  <a:tcPr marL="0" marR="0" marT="12636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6"/>
                  </a:ext>
                </a:extLst>
              </a:tr>
              <a:tr h="775145">
                <a:tc>
                  <a:txBody>
                    <a:bodyPr/>
                    <a:lstStyle/>
                    <a:p>
                      <a:pPr>
                        <a:lnSpc>
                          <a:spcPct val="100000"/>
                        </a:lnSpc>
                      </a:pPr>
                      <a:endParaRPr sz="1850">
                        <a:latin typeface="Times New Roman"/>
                        <a:cs typeface="Times New Roman"/>
                      </a:endParaRPr>
                    </a:p>
                    <a:p>
                      <a:pPr algn="ctr">
                        <a:lnSpc>
                          <a:spcPct val="100000"/>
                        </a:lnSpc>
                      </a:pPr>
                      <a:r>
                        <a:rPr sz="1500" b="1" dirty="0">
                          <a:solidFill>
                            <a:srgbClr val="7030A0"/>
                          </a:solidFill>
                          <a:latin typeface="Arial"/>
                          <a:cs typeface="Arial"/>
                        </a:rPr>
                        <a:t>30 </a:t>
                      </a:r>
                      <a:r>
                        <a:rPr sz="1500" b="1" spc="-5" dirty="0">
                          <a:solidFill>
                            <a:srgbClr val="7030A0"/>
                          </a:solidFill>
                          <a:latin typeface="Arial"/>
                          <a:cs typeface="Arial"/>
                        </a:rPr>
                        <a:t>–</a:t>
                      </a:r>
                      <a:r>
                        <a:rPr sz="1500" b="1" spc="-35" dirty="0">
                          <a:solidFill>
                            <a:srgbClr val="7030A0"/>
                          </a:solidFill>
                          <a:latin typeface="Arial"/>
                          <a:cs typeface="Arial"/>
                        </a:rPr>
                        <a:t> </a:t>
                      </a:r>
                      <a:r>
                        <a:rPr sz="1500" b="1" dirty="0">
                          <a:solidFill>
                            <a:srgbClr val="7030A0"/>
                          </a:solidFill>
                          <a:latin typeface="Arial"/>
                          <a:cs typeface="Arial"/>
                        </a:rPr>
                        <a:t>60</a:t>
                      </a:r>
                      <a:endParaRPr sz="15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45085" marR="368935">
                        <a:lnSpc>
                          <a:spcPct val="114999"/>
                        </a:lnSpc>
                        <a:spcBef>
                          <a:spcPts val="15"/>
                        </a:spcBef>
                      </a:pPr>
                      <a:r>
                        <a:rPr sz="1400" spc="-5" dirty="0">
                          <a:solidFill>
                            <a:srgbClr val="444444"/>
                          </a:solidFill>
                          <a:latin typeface="Arial"/>
                          <a:cs typeface="Arial"/>
                        </a:rPr>
                        <a:t>Health </a:t>
                      </a:r>
                      <a:r>
                        <a:rPr sz="1400" dirty="0">
                          <a:solidFill>
                            <a:srgbClr val="444444"/>
                          </a:solidFill>
                          <a:latin typeface="Arial"/>
                          <a:cs typeface="Arial"/>
                        </a:rPr>
                        <a:t>&amp;  </a:t>
                      </a:r>
                      <a:r>
                        <a:rPr sz="1400" spc="-5" dirty="0">
                          <a:solidFill>
                            <a:srgbClr val="444444"/>
                          </a:solidFill>
                          <a:latin typeface="Arial"/>
                          <a:cs typeface="Arial"/>
                        </a:rPr>
                        <a:t>Well-being  </a:t>
                      </a:r>
                      <a:r>
                        <a:rPr sz="1400" dirty="0">
                          <a:solidFill>
                            <a:srgbClr val="444444"/>
                          </a:solidFill>
                          <a:latin typeface="Arial"/>
                          <a:cs typeface="Arial"/>
                        </a:rPr>
                        <a:t>(</a:t>
                      </a:r>
                      <a:r>
                        <a:rPr sz="1400" spc="5" dirty="0">
                          <a:solidFill>
                            <a:srgbClr val="444444"/>
                          </a:solidFill>
                          <a:latin typeface="Arial"/>
                          <a:cs typeface="Arial"/>
                        </a:rPr>
                        <a:t>s</a:t>
                      </a:r>
                      <a:r>
                        <a:rPr sz="1400" spc="-20" dirty="0">
                          <a:solidFill>
                            <a:srgbClr val="444444"/>
                          </a:solidFill>
                          <a:latin typeface="Arial"/>
                          <a:cs typeface="Arial"/>
                        </a:rPr>
                        <a:t>y</a:t>
                      </a:r>
                      <a:r>
                        <a:rPr sz="1400" spc="-10" dirty="0">
                          <a:solidFill>
                            <a:srgbClr val="444444"/>
                          </a:solidFill>
                          <a:latin typeface="Arial"/>
                          <a:cs typeface="Arial"/>
                        </a:rPr>
                        <a:t>m</a:t>
                      </a:r>
                      <a:r>
                        <a:rPr sz="1400" spc="-5" dirty="0">
                          <a:solidFill>
                            <a:srgbClr val="444444"/>
                          </a:solidFill>
                          <a:latin typeface="Arial"/>
                          <a:cs typeface="Arial"/>
                        </a:rPr>
                        <a:t>p</a:t>
                      </a:r>
                      <a:r>
                        <a:rPr sz="1400" spc="5" dirty="0">
                          <a:solidFill>
                            <a:srgbClr val="444444"/>
                          </a:solidFill>
                          <a:latin typeface="Arial"/>
                          <a:cs typeface="Arial"/>
                        </a:rPr>
                        <a:t>t</a:t>
                      </a:r>
                      <a:r>
                        <a:rPr sz="1400" spc="-5" dirty="0">
                          <a:solidFill>
                            <a:srgbClr val="444444"/>
                          </a:solidFill>
                          <a:latin typeface="Arial"/>
                          <a:cs typeface="Arial"/>
                        </a:rPr>
                        <a:t>o</a:t>
                      </a:r>
                      <a:r>
                        <a:rPr sz="1400" spc="-10" dirty="0">
                          <a:solidFill>
                            <a:srgbClr val="444444"/>
                          </a:solidFill>
                          <a:latin typeface="Arial"/>
                          <a:cs typeface="Arial"/>
                        </a:rPr>
                        <a:t>m</a:t>
                      </a:r>
                      <a:r>
                        <a:rPr sz="1400" spc="5" dirty="0">
                          <a:solidFill>
                            <a:srgbClr val="444444"/>
                          </a:solidFill>
                          <a:latin typeface="Arial"/>
                          <a:cs typeface="Arial"/>
                        </a:rPr>
                        <a:t>s)</a:t>
                      </a:r>
                      <a:endParaRPr sz="1400">
                        <a:latin typeface="Arial"/>
                        <a:cs typeface="Arial"/>
                      </a:endParaRPr>
                    </a:p>
                  </a:txBody>
                  <a:tcPr marL="0" marR="0" marT="1905" marB="0">
                    <a:lnL w="12700">
                      <a:solidFill>
                        <a:srgbClr val="FFFFFF"/>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50">
                        <a:latin typeface="Times New Roman"/>
                        <a:cs typeface="Times New Roman"/>
                      </a:endParaRPr>
                    </a:p>
                    <a:p>
                      <a:pPr marR="635" algn="ctr">
                        <a:lnSpc>
                          <a:spcPct val="100000"/>
                        </a:lnSpc>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5 –</a:t>
                      </a:r>
                      <a:r>
                        <a:rPr sz="1500" b="1" dirty="0">
                          <a:solidFill>
                            <a:srgbClr val="444444"/>
                          </a:solidFill>
                          <a:latin typeface="Arial"/>
                          <a:cs typeface="Arial"/>
                        </a:rPr>
                        <a:t> </a:t>
                      </a:r>
                      <a:r>
                        <a:rPr sz="1500" b="1" spc="-5" dirty="0">
                          <a:solidFill>
                            <a:srgbClr val="444444"/>
                          </a:solidFill>
                          <a:latin typeface="Arial"/>
                          <a:cs typeface="Arial"/>
                        </a:rPr>
                        <a:t>9</a:t>
                      </a:r>
                      <a:endParaRPr sz="1500">
                        <a:latin typeface="Arial"/>
                        <a:cs typeface="Arial"/>
                      </a:endParaRPr>
                    </a:p>
                  </a:txBody>
                  <a:tcPr marL="0" marR="0" marT="0" marB="0">
                    <a:lnL w="76200">
                      <a:solidFill>
                        <a:srgbClr val="92D050"/>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850">
                        <a:latin typeface="Times New Roman"/>
                        <a:cs typeface="Times New Roman"/>
                      </a:endParaRPr>
                    </a:p>
                    <a:p>
                      <a:pPr marR="16510" algn="ctr">
                        <a:lnSpc>
                          <a:spcPct val="100000"/>
                        </a:lnSpc>
                      </a:pPr>
                      <a:r>
                        <a:rPr sz="1500" dirty="0">
                          <a:solidFill>
                            <a:srgbClr val="444444"/>
                          </a:solidFill>
                          <a:latin typeface="Wingdings"/>
                          <a:cs typeface="Wingdings"/>
                        </a:rPr>
                        <a:t></a:t>
                      </a:r>
                      <a:endParaRPr sz="1500">
                        <a:latin typeface="Wingdings"/>
                        <a:cs typeface="Wingdings"/>
                      </a:endParaRPr>
                    </a:p>
                  </a:txBody>
                  <a:tcPr marL="0" marR="0" marT="0" marB="0">
                    <a:lnL w="76200">
                      <a:solidFill>
                        <a:srgbClr val="92D05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spcBef>
                          <a:spcPts val="15"/>
                        </a:spcBef>
                      </a:pPr>
                      <a:endParaRPr sz="1900">
                        <a:latin typeface="Times New Roman"/>
                        <a:cs typeface="Times New Roman"/>
                      </a:endParaRPr>
                    </a:p>
                    <a:p>
                      <a:pPr algn="ctr">
                        <a:lnSpc>
                          <a:spcPct val="100000"/>
                        </a:lnSpc>
                      </a:pPr>
                      <a:r>
                        <a:rPr sz="1400" dirty="0">
                          <a:solidFill>
                            <a:srgbClr val="B22C12"/>
                          </a:solidFill>
                          <a:latin typeface="Arial"/>
                          <a:cs typeface="Arial"/>
                        </a:rPr>
                        <a:t>0 –</a:t>
                      </a:r>
                      <a:r>
                        <a:rPr sz="1400" spc="-50" dirty="0">
                          <a:solidFill>
                            <a:srgbClr val="B22C12"/>
                          </a:solidFill>
                          <a:latin typeface="Arial"/>
                          <a:cs typeface="Arial"/>
                        </a:rPr>
                        <a:t> </a:t>
                      </a:r>
                      <a:r>
                        <a:rPr sz="1400" spc="-5" dirty="0">
                          <a:solidFill>
                            <a:srgbClr val="B22C12"/>
                          </a:solidFill>
                          <a:latin typeface="Arial"/>
                          <a:cs typeface="Arial"/>
                        </a:rPr>
                        <a:t>100</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extLst>
                  <a:ext uri="{0D108BD9-81ED-4DB2-BD59-A6C34878D82A}">
                    <a16:rowId xmlns:a16="http://schemas.microsoft.com/office/drawing/2014/main" val="10007"/>
                  </a:ext>
                </a:extLst>
              </a:tr>
              <a:tr h="775144">
                <a:tc>
                  <a:txBody>
                    <a:bodyPr/>
                    <a:lstStyle/>
                    <a:p>
                      <a:pPr>
                        <a:lnSpc>
                          <a:spcPct val="100000"/>
                        </a:lnSpc>
                      </a:pPr>
                      <a:endParaRPr sz="1850">
                        <a:latin typeface="Times New Roman"/>
                        <a:cs typeface="Times New Roman"/>
                      </a:endParaRPr>
                    </a:p>
                    <a:p>
                      <a:pPr algn="ctr">
                        <a:lnSpc>
                          <a:spcPct val="100000"/>
                        </a:lnSpc>
                      </a:pPr>
                      <a:r>
                        <a:rPr sz="1500" b="1" dirty="0">
                          <a:solidFill>
                            <a:srgbClr val="FFFFFF"/>
                          </a:solidFill>
                          <a:latin typeface="Arial"/>
                          <a:cs typeface="Arial"/>
                        </a:rPr>
                        <a:t>55 </a:t>
                      </a:r>
                      <a:r>
                        <a:rPr sz="1500" b="1" spc="-5" dirty="0">
                          <a:solidFill>
                            <a:srgbClr val="FFFFFF"/>
                          </a:solidFill>
                          <a:latin typeface="Arial"/>
                          <a:cs typeface="Arial"/>
                        </a:rPr>
                        <a:t>–</a:t>
                      </a:r>
                      <a:r>
                        <a:rPr sz="1500" b="1" spc="-35" dirty="0">
                          <a:solidFill>
                            <a:srgbClr val="FFFFFF"/>
                          </a:solidFill>
                          <a:latin typeface="Arial"/>
                          <a:cs typeface="Arial"/>
                        </a:rPr>
                        <a:t> </a:t>
                      </a:r>
                      <a:r>
                        <a:rPr sz="1500" b="1" dirty="0">
                          <a:solidFill>
                            <a:srgbClr val="FFFFFF"/>
                          </a:solidFill>
                          <a:latin typeface="Arial"/>
                          <a:cs typeface="Arial"/>
                        </a:rPr>
                        <a:t>75</a:t>
                      </a:r>
                      <a:endParaRPr sz="15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7030A0"/>
                    </a:solidFill>
                  </a:tcPr>
                </a:tc>
                <a:tc>
                  <a:txBody>
                    <a:bodyPr/>
                    <a:lstStyle/>
                    <a:p>
                      <a:pPr marL="45085" marR="459105">
                        <a:lnSpc>
                          <a:spcPct val="114999"/>
                        </a:lnSpc>
                        <a:spcBef>
                          <a:spcPts val="15"/>
                        </a:spcBef>
                      </a:pPr>
                      <a:r>
                        <a:rPr sz="1400" spc="-5" dirty="0">
                          <a:solidFill>
                            <a:srgbClr val="444444"/>
                          </a:solidFill>
                          <a:latin typeface="Arial"/>
                          <a:cs typeface="Arial"/>
                        </a:rPr>
                        <a:t>Health </a:t>
                      </a:r>
                      <a:r>
                        <a:rPr sz="1400" dirty="0">
                          <a:solidFill>
                            <a:srgbClr val="444444"/>
                          </a:solidFill>
                          <a:latin typeface="Arial"/>
                          <a:cs typeface="Arial"/>
                        </a:rPr>
                        <a:t>&amp;  </a:t>
                      </a:r>
                      <a:r>
                        <a:rPr sz="1400" spc="-10" dirty="0">
                          <a:solidFill>
                            <a:srgbClr val="444444"/>
                          </a:solidFill>
                          <a:latin typeface="Arial"/>
                          <a:cs typeface="Arial"/>
                        </a:rPr>
                        <a:t>W</a:t>
                      </a:r>
                      <a:r>
                        <a:rPr sz="1400" spc="-5" dirty="0">
                          <a:solidFill>
                            <a:srgbClr val="444444"/>
                          </a:solidFill>
                          <a:latin typeface="Arial"/>
                          <a:cs typeface="Arial"/>
                        </a:rPr>
                        <a:t>e</a:t>
                      </a:r>
                      <a:r>
                        <a:rPr sz="1400" dirty="0">
                          <a:solidFill>
                            <a:srgbClr val="444444"/>
                          </a:solidFill>
                          <a:latin typeface="Arial"/>
                          <a:cs typeface="Arial"/>
                        </a:rPr>
                        <a:t>ll-</a:t>
                      </a:r>
                      <a:r>
                        <a:rPr sz="1400" spc="-5" dirty="0">
                          <a:solidFill>
                            <a:srgbClr val="444444"/>
                          </a:solidFill>
                          <a:latin typeface="Arial"/>
                          <a:cs typeface="Arial"/>
                        </a:rPr>
                        <a:t>be</a:t>
                      </a:r>
                      <a:r>
                        <a:rPr sz="1400" dirty="0">
                          <a:solidFill>
                            <a:srgbClr val="444444"/>
                          </a:solidFill>
                          <a:latin typeface="Arial"/>
                          <a:cs typeface="Arial"/>
                        </a:rPr>
                        <a:t>i</a:t>
                      </a:r>
                      <a:r>
                        <a:rPr sz="1400" spc="-15" dirty="0">
                          <a:solidFill>
                            <a:srgbClr val="444444"/>
                          </a:solidFill>
                          <a:latin typeface="Arial"/>
                          <a:cs typeface="Arial"/>
                        </a:rPr>
                        <a:t>n</a:t>
                      </a:r>
                      <a:r>
                        <a:rPr sz="1400" dirty="0">
                          <a:solidFill>
                            <a:srgbClr val="444444"/>
                          </a:solidFill>
                          <a:latin typeface="Arial"/>
                          <a:cs typeface="Arial"/>
                        </a:rPr>
                        <a:t>g  </a:t>
                      </a:r>
                      <a:r>
                        <a:rPr sz="1400" spc="-5" dirty="0">
                          <a:solidFill>
                            <a:srgbClr val="444444"/>
                          </a:solidFill>
                          <a:latin typeface="Arial"/>
                          <a:cs typeface="Arial"/>
                        </a:rPr>
                        <a:t>(overall)</a:t>
                      </a:r>
                      <a:endParaRPr sz="1400">
                        <a:latin typeface="Arial"/>
                        <a:cs typeface="Arial"/>
                      </a:endParaRPr>
                    </a:p>
                  </a:txBody>
                  <a:tcPr marL="0" marR="0" marT="1905" marB="0">
                    <a:lnL w="12700">
                      <a:solidFill>
                        <a:srgbClr val="FFFFFF"/>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50">
                        <a:latin typeface="Times New Roman"/>
                        <a:cs typeface="Times New Roman"/>
                      </a:endParaRPr>
                    </a:p>
                    <a:p>
                      <a:pPr algn="ctr">
                        <a:lnSpc>
                          <a:spcPct val="100000"/>
                        </a:lnSpc>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5" dirty="0">
                          <a:solidFill>
                            <a:srgbClr val="444444"/>
                          </a:solidFill>
                          <a:latin typeface="Arial"/>
                          <a:cs typeface="Arial"/>
                        </a:rPr>
                        <a:t>6 – </a:t>
                      </a:r>
                      <a:r>
                        <a:rPr sz="1500" b="1" dirty="0">
                          <a:solidFill>
                            <a:srgbClr val="444444"/>
                          </a:solidFill>
                          <a:latin typeface="Arial"/>
                          <a:cs typeface="Arial"/>
                        </a:rPr>
                        <a:t>10</a:t>
                      </a:r>
                      <a:endParaRPr sz="1500">
                        <a:latin typeface="Arial"/>
                        <a:cs typeface="Arial"/>
                      </a:endParaRPr>
                    </a:p>
                  </a:txBody>
                  <a:tcPr marL="0" marR="0" marT="0" marB="0">
                    <a:lnL w="76200">
                      <a:solidFill>
                        <a:srgbClr val="92D050"/>
                      </a:solidFill>
                      <a:prstDash val="solid"/>
                    </a:lnL>
                    <a:lnR w="76200">
                      <a:solidFill>
                        <a:srgbClr val="92D050"/>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50">
                        <a:latin typeface="Times New Roman"/>
                        <a:cs typeface="Times New Roman"/>
                      </a:endParaRPr>
                    </a:p>
                    <a:p>
                      <a:pPr marR="17145" algn="ctr">
                        <a:lnSpc>
                          <a:spcPct val="100000"/>
                        </a:lnSpc>
                      </a:pPr>
                      <a:r>
                        <a:rPr sz="1500" dirty="0">
                          <a:solidFill>
                            <a:srgbClr val="444444"/>
                          </a:solidFill>
                          <a:latin typeface="Wingdings"/>
                          <a:cs typeface="Wingdings"/>
                        </a:rPr>
                        <a:t></a:t>
                      </a:r>
                      <a:r>
                        <a:rPr sz="1500" dirty="0">
                          <a:solidFill>
                            <a:srgbClr val="444444"/>
                          </a:solidFill>
                          <a:latin typeface="Times New Roman"/>
                          <a:cs typeface="Times New Roman"/>
                        </a:rPr>
                        <a:t> </a:t>
                      </a:r>
                      <a:r>
                        <a:rPr sz="1500" b="1" spc="-45" dirty="0">
                          <a:solidFill>
                            <a:srgbClr val="444444"/>
                          </a:solidFill>
                          <a:latin typeface="Arial"/>
                          <a:cs typeface="Arial"/>
                        </a:rPr>
                        <a:t>11 </a:t>
                      </a:r>
                      <a:r>
                        <a:rPr sz="1500" b="1" spc="-5" dirty="0">
                          <a:solidFill>
                            <a:srgbClr val="444444"/>
                          </a:solidFill>
                          <a:latin typeface="Arial"/>
                          <a:cs typeface="Arial"/>
                        </a:rPr>
                        <a:t>–</a:t>
                      </a:r>
                      <a:r>
                        <a:rPr sz="1500" b="1" spc="25" dirty="0">
                          <a:solidFill>
                            <a:srgbClr val="444444"/>
                          </a:solidFill>
                          <a:latin typeface="Arial"/>
                          <a:cs typeface="Arial"/>
                        </a:rPr>
                        <a:t> </a:t>
                      </a:r>
                      <a:r>
                        <a:rPr sz="1500" b="1" dirty="0">
                          <a:solidFill>
                            <a:srgbClr val="444444"/>
                          </a:solidFill>
                          <a:latin typeface="Arial"/>
                          <a:cs typeface="Arial"/>
                        </a:rPr>
                        <a:t>12</a:t>
                      </a:r>
                      <a:endParaRPr sz="1500">
                        <a:latin typeface="Arial"/>
                        <a:cs typeface="Arial"/>
                      </a:endParaRPr>
                    </a:p>
                  </a:txBody>
                  <a:tcPr marL="0" marR="0" marT="0" marB="0">
                    <a:lnL w="76200">
                      <a:solidFill>
                        <a:srgbClr val="92D05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50">
                        <a:latin typeface="Times New Roman"/>
                        <a:cs typeface="Times New Roman"/>
                      </a:endParaRPr>
                    </a:p>
                    <a:p>
                      <a:pPr algn="ctr">
                        <a:lnSpc>
                          <a:spcPct val="100000"/>
                        </a:lnSpc>
                      </a:pPr>
                      <a:r>
                        <a:rPr sz="1500" b="1" dirty="0">
                          <a:solidFill>
                            <a:srgbClr val="444444"/>
                          </a:solidFill>
                          <a:latin typeface="Arial"/>
                          <a:cs typeface="Arial"/>
                        </a:rPr>
                        <a:t>0</a:t>
                      </a:r>
                      <a:endParaRPr sz="15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850">
                        <a:latin typeface="Times New Roman"/>
                        <a:cs typeface="Times New Roman"/>
                      </a:endParaRPr>
                    </a:p>
                    <a:p>
                      <a:pPr algn="ctr">
                        <a:lnSpc>
                          <a:spcPct val="100000"/>
                        </a:lnSpc>
                      </a:pPr>
                      <a:r>
                        <a:rPr sz="1500" dirty="0">
                          <a:solidFill>
                            <a:srgbClr val="444444"/>
                          </a:solidFill>
                          <a:latin typeface="Wingdings"/>
                          <a:cs typeface="Wingdings"/>
                        </a:rPr>
                        <a:t></a:t>
                      </a:r>
                      <a:r>
                        <a:rPr sz="1500" spc="25" dirty="0">
                          <a:solidFill>
                            <a:srgbClr val="444444"/>
                          </a:solidFill>
                          <a:latin typeface="Times New Roman"/>
                          <a:cs typeface="Times New Roman"/>
                        </a:rPr>
                        <a:t> </a:t>
                      </a:r>
                      <a:r>
                        <a:rPr sz="1500" b="1" spc="-5" dirty="0">
                          <a:solidFill>
                            <a:srgbClr val="444444"/>
                          </a:solidFill>
                          <a:latin typeface="Arial"/>
                          <a:cs typeface="Arial"/>
                        </a:rPr>
                        <a:t>6</a:t>
                      </a:r>
                      <a:endParaRPr sz="15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spcBef>
                          <a:spcPts val="15"/>
                        </a:spcBef>
                      </a:pPr>
                      <a:endParaRPr sz="1900">
                        <a:latin typeface="Times New Roman"/>
                        <a:cs typeface="Times New Roman"/>
                      </a:endParaRPr>
                    </a:p>
                    <a:p>
                      <a:pPr algn="ctr">
                        <a:lnSpc>
                          <a:spcPct val="100000"/>
                        </a:lnSpc>
                      </a:pPr>
                      <a:r>
                        <a:rPr sz="1400" dirty="0">
                          <a:solidFill>
                            <a:srgbClr val="B22C12"/>
                          </a:solidFill>
                          <a:latin typeface="Arial"/>
                          <a:cs typeface="Arial"/>
                        </a:rPr>
                        <a:t>0 –</a:t>
                      </a:r>
                      <a:r>
                        <a:rPr sz="1400" spc="-50" dirty="0">
                          <a:solidFill>
                            <a:srgbClr val="B22C12"/>
                          </a:solidFill>
                          <a:latin typeface="Arial"/>
                          <a:cs typeface="Arial"/>
                        </a:rPr>
                        <a:t> </a:t>
                      </a:r>
                      <a:r>
                        <a:rPr sz="1400" spc="-5" dirty="0">
                          <a:solidFill>
                            <a:srgbClr val="B22C12"/>
                          </a:solidFill>
                          <a:latin typeface="Arial"/>
                          <a:cs typeface="Arial"/>
                        </a:rPr>
                        <a:t>100</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extLst>
                  <a:ext uri="{0D108BD9-81ED-4DB2-BD59-A6C34878D82A}">
                    <a16:rowId xmlns:a16="http://schemas.microsoft.com/office/drawing/2014/main" val="10008"/>
                  </a:ext>
                </a:extLst>
              </a:tr>
              <a:tr h="119687">
                <a:tc gridSpan="2">
                  <a:txBody>
                    <a:bodyPr/>
                    <a:lstStyle/>
                    <a:p>
                      <a:pPr>
                        <a:lnSpc>
                          <a:spcPct val="100000"/>
                        </a:lnSpc>
                      </a:pPr>
                      <a:endParaRPr sz="600">
                        <a:latin typeface="Times New Roman"/>
                        <a:cs typeface="Times New Roman"/>
                      </a:endParaRPr>
                    </a:p>
                  </a:txBody>
                  <a:tcPr marL="0" marR="0" marT="0" marB="0">
                    <a:lnR w="76200">
                      <a:solidFill>
                        <a:srgbClr val="92D050"/>
                      </a:solidFill>
                      <a:prstDash val="solid"/>
                    </a:lnR>
                    <a:lnT w="12700">
                      <a:solidFill>
                        <a:srgbClr val="FFFFFF"/>
                      </a:solidFill>
                      <a:prstDash val="solid"/>
                    </a:lnT>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76200">
                      <a:solidFill>
                        <a:srgbClr val="92D050"/>
                      </a:solidFill>
                      <a:prstDash val="solid"/>
                    </a:lnL>
                    <a:lnR w="76200">
                      <a:solidFill>
                        <a:srgbClr val="92D050"/>
                      </a:solidFill>
                      <a:prstDash val="solid"/>
                    </a:lnR>
                    <a:lnT w="12700">
                      <a:solidFill>
                        <a:srgbClr val="FFFFFF"/>
                      </a:solidFill>
                      <a:prstDash val="solid"/>
                    </a:lnT>
                    <a:lnB w="76200">
                      <a:solidFill>
                        <a:srgbClr val="92D050"/>
                      </a:solidFill>
                      <a:prstDash val="solid"/>
                    </a:lnB>
                  </a:tcPr>
                </a:tc>
                <a:tc gridSpan="5">
                  <a:txBody>
                    <a:bodyPr/>
                    <a:lstStyle/>
                    <a:p>
                      <a:pPr>
                        <a:lnSpc>
                          <a:spcPct val="100000"/>
                        </a:lnSpc>
                      </a:pPr>
                      <a:endParaRPr sz="600">
                        <a:latin typeface="Times New Roman"/>
                        <a:cs typeface="Times New Roman"/>
                      </a:endParaRPr>
                    </a:p>
                  </a:txBody>
                  <a:tcPr marL="0" marR="0" marT="0" marB="0">
                    <a:lnL w="76200">
                      <a:solidFill>
                        <a:srgbClr val="92D050"/>
                      </a:solidFill>
                      <a:prstDash val="solid"/>
                    </a:lnL>
                    <a:lnT w="12700">
                      <a:solidFill>
                        <a:srgbClr val="FFFFFF"/>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42" y="328044"/>
            <a:ext cx="2279650" cy="482600"/>
          </a:xfrm>
          <a:prstGeom prst="rect">
            <a:avLst/>
          </a:prstGeom>
        </p:spPr>
        <p:txBody>
          <a:bodyPr vert="horz" wrap="square" lIns="0" tIns="12700" rIns="0" bIns="0" rtlCol="0">
            <a:spAutoFit/>
          </a:bodyPr>
          <a:lstStyle/>
          <a:p>
            <a:pPr marL="12700">
              <a:lnSpc>
                <a:spcPct val="100000"/>
              </a:lnSpc>
              <a:spcBef>
                <a:spcPts val="100"/>
              </a:spcBef>
            </a:pPr>
            <a:r>
              <a:rPr sz="3000" b="0" spc="-15" dirty="0">
                <a:latin typeface="Calibri"/>
                <a:cs typeface="Calibri"/>
              </a:rPr>
              <a:t>Research</a:t>
            </a:r>
            <a:r>
              <a:rPr sz="3000" b="0" spc="-100" dirty="0">
                <a:latin typeface="Calibri"/>
                <a:cs typeface="Calibri"/>
              </a:rPr>
              <a:t> </a:t>
            </a:r>
            <a:r>
              <a:rPr sz="3000" b="0" spc="-5" dirty="0">
                <a:latin typeface="Calibri"/>
                <a:cs typeface="Calibri"/>
              </a:rPr>
              <a:t>Gaps</a:t>
            </a:r>
            <a:endParaRPr sz="3000">
              <a:latin typeface="Calibri"/>
              <a:cs typeface="Calibri"/>
            </a:endParaRPr>
          </a:p>
        </p:txBody>
      </p:sp>
      <p:sp>
        <p:nvSpPr>
          <p:cNvPr id="3" name="object 3"/>
          <p:cNvSpPr txBox="1"/>
          <p:nvPr/>
        </p:nvSpPr>
        <p:spPr>
          <a:xfrm>
            <a:off x="916942" y="1580191"/>
            <a:ext cx="8356600" cy="4545330"/>
          </a:xfrm>
          <a:prstGeom prst="rect">
            <a:avLst/>
          </a:prstGeom>
        </p:spPr>
        <p:txBody>
          <a:bodyPr vert="horz" wrap="square" lIns="0" tIns="89535" rIns="0" bIns="0" rtlCol="0">
            <a:spAutoFit/>
          </a:bodyPr>
          <a:lstStyle/>
          <a:p>
            <a:pPr marL="240665" marR="2421890" indent="-228600">
              <a:lnSpc>
                <a:spcPts val="2500"/>
              </a:lnSpc>
              <a:spcBef>
                <a:spcPts val="705"/>
              </a:spcBef>
              <a:buFont typeface="Arial"/>
              <a:buChar char="•"/>
              <a:tabLst>
                <a:tab pos="241300" algn="l"/>
              </a:tabLst>
            </a:pPr>
            <a:r>
              <a:rPr sz="2600" spc="-5" dirty="0">
                <a:solidFill>
                  <a:srgbClr val="444444"/>
                </a:solidFill>
                <a:latin typeface="Calibri"/>
                <a:cs typeface="Calibri"/>
              </a:rPr>
              <a:t>New </a:t>
            </a:r>
            <a:r>
              <a:rPr sz="2600" spc="-10" dirty="0">
                <a:solidFill>
                  <a:srgbClr val="444444"/>
                </a:solidFill>
                <a:latin typeface="Calibri"/>
                <a:cs typeface="Calibri"/>
              </a:rPr>
              <a:t>outcomes </a:t>
            </a:r>
            <a:r>
              <a:rPr sz="2600" spc="-25" dirty="0">
                <a:solidFill>
                  <a:srgbClr val="444444"/>
                </a:solidFill>
                <a:latin typeface="Calibri"/>
                <a:cs typeface="Calibri"/>
              </a:rPr>
              <a:t>for </a:t>
            </a:r>
            <a:r>
              <a:rPr sz="2600" spc="-5" dirty="0">
                <a:solidFill>
                  <a:srgbClr val="444444"/>
                </a:solidFill>
                <a:latin typeface="Calibri"/>
                <a:cs typeface="Calibri"/>
              </a:rPr>
              <a:t>high-profile concepts;  </a:t>
            </a:r>
            <a:r>
              <a:rPr sz="2600" spc="5" dirty="0">
                <a:solidFill>
                  <a:srgbClr val="444444"/>
                </a:solidFill>
                <a:latin typeface="Calibri"/>
                <a:cs typeface="Calibri"/>
              </a:rPr>
              <a:t>e.g., </a:t>
            </a:r>
            <a:r>
              <a:rPr sz="2600" spc="-10" dirty="0">
                <a:solidFill>
                  <a:srgbClr val="444444"/>
                </a:solidFill>
                <a:latin typeface="Calibri"/>
                <a:cs typeface="Calibri"/>
              </a:rPr>
              <a:t>employee engagement, </a:t>
            </a:r>
            <a:r>
              <a:rPr sz="2600" spc="-25" dirty="0">
                <a:solidFill>
                  <a:srgbClr val="444444"/>
                </a:solidFill>
                <a:latin typeface="Calibri"/>
                <a:cs typeface="Calibri"/>
              </a:rPr>
              <a:t>creativity,  </a:t>
            </a:r>
            <a:r>
              <a:rPr sz="2600" spc="-5" dirty="0">
                <a:solidFill>
                  <a:srgbClr val="444444"/>
                </a:solidFill>
                <a:latin typeface="Calibri"/>
                <a:cs typeface="Calibri"/>
              </a:rPr>
              <a:t>new </a:t>
            </a:r>
            <a:r>
              <a:rPr sz="2600" spc="-10" dirty="0">
                <a:solidFill>
                  <a:srgbClr val="444444"/>
                </a:solidFill>
                <a:latin typeface="Calibri"/>
                <a:cs typeface="Calibri"/>
              </a:rPr>
              <a:t>employee attraction, communication,  </a:t>
            </a:r>
            <a:r>
              <a:rPr sz="2600" dirty="0">
                <a:solidFill>
                  <a:srgbClr val="444444"/>
                </a:solidFill>
                <a:latin typeface="Calibri"/>
                <a:cs typeface="Calibri"/>
              </a:rPr>
              <a:t>and</a:t>
            </a:r>
            <a:r>
              <a:rPr sz="2600" spc="-20" dirty="0">
                <a:solidFill>
                  <a:srgbClr val="444444"/>
                </a:solidFill>
                <a:latin typeface="Calibri"/>
                <a:cs typeface="Calibri"/>
              </a:rPr>
              <a:t> </a:t>
            </a:r>
            <a:r>
              <a:rPr sz="2600" spc="-10" dirty="0">
                <a:solidFill>
                  <a:srgbClr val="444444"/>
                </a:solidFill>
                <a:latin typeface="Calibri"/>
                <a:cs typeface="Calibri"/>
              </a:rPr>
              <a:t>presenteeism</a:t>
            </a:r>
            <a:endParaRPr sz="2600">
              <a:latin typeface="Calibri"/>
              <a:cs typeface="Calibri"/>
            </a:endParaRPr>
          </a:p>
          <a:p>
            <a:pPr marL="241300" indent="-228600">
              <a:lnSpc>
                <a:spcPct val="100000"/>
              </a:lnSpc>
              <a:spcBef>
                <a:spcPts val="375"/>
              </a:spcBef>
              <a:buFont typeface="Arial"/>
              <a:buChar char="•"/>
              <a:tabLst>
                <a:tab pos="241300" algn="l"/>
              </a:tabLst>
            </a:pPr>
            <a:r>
              <a:rPr sz="2600" spc="-5" dirty="0">
                <a:solidFill>
                  <a:srgbClr val="444444"/>
                </a:solidFill>
                <a:latin typeface="Calibri"/>
                <a:cs typeface="Calibri"/>
              </a:rPr>
              <a:t>Analysis of </a:t>
            </a:r>
            <a:r>
              <a:rPr sz="2600" spc="-10" dirty="0">
                <a:solidFill>
                  <a:srgbClr val="444444"/>
                </a:solidFill>
                <a:latin typeface="Calibri"/>
                <a:cs typeface="Calibri"/>
              </a:rPr>
              <a:t>archived </a:t>
            </a:r>
            <a:r>
              <a:rPr sz="2600" dirty="0">
                <a:solidFill>
                  <a:srgbClr val="444444"/>
                </a:solidFill>
                <a:latin typeface="Calibri"/>
                <a:cs typeface="Calibri"/>
              </a:rPr>
              <a:t>FM </a:t>
            </a:r>
            <a:r>
              <a:rPr sz="2600" spc="-10" dirty="0">
                <a:solidFill>
                  <a:srgbClr val="444444"/>
                </a:solidFill>
                <a:latin typeface="Calibri"/>
                <a:cs typeface="Calibri"/>
              </a:rPr>
              <a:t>complaints</a:t>
            </a:r>
            <a:r>
              <a:rPr sz="2600" spc="-50" dirty="0">
                <a:solidFill>
                  <a:srgbClr val="444444"/>
                </a:solidFill>
                <a:latin typeface="Calibri"/>
                <a:cs typeface="Calibri"/>
              </a:rPr>
              <a:t> </a:t>
            </a:r>
            <a:r>
              <a:rPr sz="2600" spc="-15" dirty="0">
                <a:solidFill>
                  <a:srgbClr val="444444"/>
                </a:solidFill>
                <a:latin typeface="Calibri"/>
                <a:cs typeface="Calibri"/>
              </a:rPr>
              <a:t>data</a:t>
            </a:r>
            <a:endParaRPr sz="2600">
              <a:latin typeface="Calibri"/>
              <a:cs typeface="Calibri"/>
            </a:endParaRPr>
          </a:p>
          <a:p>
            <a:pPr marL="241300" marR="3042285" indent="-228600">
              <a:lnSpc>
                <a:spcPts val="2500"/>
              </a:lnSpc>
              <a:spcBef>
                <a:spcPts val="985"/>
              </a:spcBef>
              <a:buFont typeface="Arial"/>
              <a:buChar char="•"/>
              <a:tabLst>
                <a:tab pos="241300" algn="l"/>
              </a:tabLst>
            </a:pPr>
            <a:r>
              <a:rPr sz="2600" spc="-5" dirty="0">
                <a:solidFill>
                  <a:srgbClr val="444444"/>
                </a:solidFill>
                <a:latin typeface="Calibri"/>
                <a:cs typeface="Calibri"/>
              </a:rPr>
              <a:t>Longitudinal </a:t>
            </a:r>
            <a:r>
              <a:rPr sz="2600" spc="-15" dirty="0">
                <a:solidFill>
                  <a:srgbClr val="444444"/>
                </a:solidFill>
                <a:latin typeface="Calibri"/>
                <a:cs typeface="Calibri"/>
              </a:rPr>
              <a:t>data </a:t>
            </a:r>
            <a:r>
              <a:rPr sz="2600" spc="-5" dirty="0">
                <a:solidFill>
                  <a:srgbClr val="444444"/>
                </a:solidFill>
                <a:latin typeface="Calibri"/>
                <a:cs typeface="Calibri"/>
              </a:rPr>
              <a:t>analysis </a:t>
            </a:r>
            <a:r>
              <a:rPr sz="2600" spc="-15" dirty="0">
                <a:solidFill>
                  <a:srgbClr val="444444"/>
                </a:solidFill>
                <a:latin typeface="Calibri"/>
                <a:cs typeface="Calibri"/>
              </a:rPr>
              <a:t>to </a:t>
            </a:r>
            <a:r>
              <a:rPr sz="2600" spc="-10" dirty="0">
                <a:solidFill>
                  <a:srgbClr val="444444"/>
                </a:solidFill>
                <a:latin typeface="Calibri"/>
                <a:cs typeface="Calibri"/>
              </a:rPr>
              <a:t>establish  </a:t>
            </a:r>
            <a:r>
              <a:rPr sz="2600" spc="-5" dirty="0">
                <a:solidFill>
                  <a:srgbClr val="444444"/>
                </a:solidFill>
                <a:latin typeface="Calibri"/>
                <a:cs typeface="Calibri"/>
              </a:rPr>
              <a:t>causation </a:t>
            </a:r>
            <a:r>
              <a:rPr sz="2600" dirty="0">
                <a:solidFill>
                  <a:srgbClr val="444444"/>
                </a:solidFill>
                <a:latin typeface="Calibri"/>
                <a:cs typeface="Calibri"/>
              </a:rPr>
              <a:t>and </a:t>
            </a:r>
            <a:r>
              <a:rPr sz="2600" spc="-10" dirty="0">
                <a:solidFill>
                  <a:srgbClr val="444444"/>
                </a:solidFill>
                <a:latin typeface="Calibri"/>
                <a:cs typeface="Calibri"/>
              </a:rPr>
              <a:t>persistence </a:t>
            </a:r>
            <a:r>
              <a:rPr sz="2600" spc="-5" dirty="0">
                <a:solidFill>
                  <a:srgbClr val="444444"/>
                </a:solidFill>
                <a:latin typeface="Calibri"/>
                <a:cs typeface="Calibri"/>
              </a:rPr>
              <a:t>of</a:t>
            </a:r>
            <a:r>
              <a:rPr sz="2600" spc="-95" dirty="0">
                <a:solidFill>
                  <a:srgbClr val="444444"/>
                </a:solidFill>
                <a:latin typeface="Calibri"/>
                <a:cs typeface="Calibri"/>
              </a:rPr>
              <a:t> </a:t>
            </a:r>
            <a:r>
              <a:rPr sz="2600" spc="-20" dirty="0">
                <a:solidFill>
                  <a:srgbClr val="444444"/>
                </a:solidFill>
                <a:latin typeface="Calibri"/>
                <a:cs typeface="Calibri"/>
              </a:rPr>
              <a:t>effects</a:t>
            </a:r>
            <a:endParaRPr sz="2600">
              <a:latin typeface="Calibri"/>
              <a:cs typeface="Calibri"/>
            </a:endParaRPr>
          </a:p>
          <a:p>
            <a:pPr marL="241300" indent="-228600">
              <a:lnSpc>
                <a:spcPct val="100000"/>
              </a:lnSpc>
              <a:spcBef>
                <a:spcPts val="390"/>
              </a:spcBef>
              <a:buFont typeface="Arial"/>
              <a:buChar char="•"/>
              <a:tabLst>
                <a:tab pos="241300" algn="l"/>
              </a:tabLst>
            </a:pPr>
            <a:r>
              <a:rPr sz="2600" spc="-5" dirty="0">
                <a:solidFill>
                  <a:srgbClr val="444444"/>
                </a:solidFill>
                <a:latin typeface="Calibri"/>
                <a:cs typeface="Calibri"/>
              </a:rPr>
              <a:t>Measures of </a:t>
            </a:r>
            <a:r>
              <a:rPr sz="2600" i="1" spc="-5" dirty="0">
                <a:solidFill>
                  <a:srgbClr val="444444"/>
                </a:solidFill>
                <a:latin typeface="Calibri"/>
                <a:cs typeface="Calibri"/>
              </a:rPr>
              <a:t>in-situ </a:t>
            </a:r>
            <a:r>
              <a:rPr sz="2600" spc="-5" dirty="0">
                <a:solidFill>
                  <a:srgbClr val="444444"/>
                </a:solidFill>
                <a:latin typeface="Calibri"/>
                <a:cs typeface="Calibri"/>
              </a:rPr>
              <a:t>job</a:t>
            </a:r>
            <a:r>
              <a:rPr sz="2600" spc="-30" dirty="0">
                <a:solidFill>
                  <a:srgbClr val="444444"/>
                </a:solidFill>
                <a:latin typeface="Calibri"/>
                <a:cs typeface="Calibri"/>
              </a:rPr>
              <a:t> </a:t>
            </a:r>
            <a:r>
              <a:rPr sz="2600" spc="-10" dirty="0">
                <a:solidFill>
                  <a:srgbClr val="444444"/>
                </a:solidFill>
                <a:latin typeface="Calibri"/>
                <a:cs typeface="Calibri"/>
              </a:rPr>
              <a:t>performance</a:t>
            </a:r>
            <a:endParaRPr sz="2600">
              <a:latin typeface="Calibri"/>
              <a:cs typeface="Calibri"/>
            </a:endParaRPr>
          </a:p>
          <a:p>
            <a:pPr marL="240665" marR="5080" indent="-228600">
              <a:lnSpc>
                <a:spcPts val="2500"/>
              </a:lnSpc>
              <a:spcBef>
                <a:spcPts val="969"/>
              </a:spcBef>
              <a:buFont typeface="Arial"/>
              <a:buChar char="•"/>
              <a:tabLst>
                <a:tab pos="241300" algn="l"/>
              </a:tabLst>
            </a:pPr>
            <a:r>
              <a:rPr sz="2600" spc="-15" dirty="0">
                <a:solidFill>
                  <a:srgbClr val="444444"/>
                </a:solidFill>
                <a:latin typeface="Calibri"/>
                <a:cs typeface="Calibri"/>
              </a:rPr>
              <a:t>Leverage </a:t>
            </a:r>
            <a:r>
              <a:rPr sz="2600" spc="-10" dirty="0">
                <a:solidFill>
                  <a:srgbClr val="444444"/>
                </a:solidFill>
                <a:latin typeface="Calibri"/>
                <a:cs typeface="Calibri"/>
              </a:rPr>
              <a:t>Internet </a:t>
            </a:r>
            <a:r>
              <a:rPr sz="2600" spc="-5" dirty="0">
                <a:solidFill>
                  <a:srgbClr val="444444"/>
                </a:solidFill>
                <a:latin typeface="Calibri"/>
                <a:cs typeface="Calibri"/>
              </a:rPr>
              <a:t>of Things </a:t>
            </a:r>
            <a:r>
              <a:rPr sz="2600" dirty="0">
                <a:solidFill>
                  <a:srgbClr val="444444"/>
                </a:solidFill>
                <a:latin typeface="Calibri"/>
                <a:cs typeface="Calibri"/>
              </a:rPr>
              <a:t>(IoT), and </a:t>
            </a:r>
            <a:r>
              <a:rPr sz="2600" spc="-10" dirty="0">
                <a:solidFill>
                  <a:srgbClr val="444444"/>
                </a:solidFill>
                <a:latin typeface="Calibri"/>
                <a:cs typeface="Calibri"/>
              </a:rPr>
              <a:t>wearables, </a:t>
            </a:r>
            <a:r>
              <a:rPr sz="2600" spc="-15" dirty="0">
                <a:solidFill>
                  <a:srgbClr val="444444"/>
                </a:solidFill>
                <a:latin typeface="Calibri"/>
                <a:cs typeface="Calibri"/>
              </a:rPr>
              <a:t>to </a:t>
            </a:r>
            <a:r>
              <a:rPr sz="2600" dirty="0">
                <a:solidFill>
                  <a:srgbClr val="444444"/>
                </a:solidFill>
                <a:latin typeface="Calibri"/>
                <a:cs typeface="Calibri"/>
              </a:rPr>
              <a:t>enhance  </a:t>
            </a:r>
            <a:r>
              <a:rPr sz="2600" spc="-10" dirty="0">
                <a:solidFill>
                  <a:srgbClr val="444444"/>
                </a:solidFill>
                <a:latin typeface="Calibri"/>
                <a:cs typeface="Calibri"/>
              </a:rPr>
              <a:t>existing </a:t>
            </a:r>
            <a:r>
              <a:rPr sz="2600" spc="-5" dirty="0">
                <a:solidFill>
                  <a:srgbClr val="444444"/>
                </a:solidFill>
                <a:latin typeface="Calibri"/>
                <a:cs typeface="Calibri"/>
              </a:rPr>
              <a:t>metrics, or </a:t>
            </a:r>
            <a:r>
              <a:rPr sz="2600" spc="-15" dirty="0">
                <a:solidFill>
                  <a:srgbClr val="444444"/>
                </a:solidFill>
                <a:latin typeface="Calibri"/>
                <a:cs typeface="Calibri"/>
              </a:rPr>
              <a:t>to </a:t>
            </a:r>
            <a:r>
              <a:rPr sz="2600" spc="-10" dirty="0">
                <a:solidFill>
                  <a:srgbClr val="444444"/>
                </a:solidFill>
                <a:latin typeface="Calibri"/>
                <a:cs typeface="Calibri"/>
              </a:rPr>
              <a:t>develop </a:t>
            </a:r>
            <a:r>
              <a:rPr sz="2600" spc="-5" dirty="0">
                <a:solidFill>
                  <a:srgbClr val="444444"/>
                </a:solidFill>
                <a:latin typeface="Calibri"/>
                <a:cs typeface="Calibri"/>
              </a:rPr>
              <a:t>new</a:t>
            </a:r>
            <a:r>
              <a:rPr sz="2600" spc="-50" dirty="0">
                <a:solidFill>
                  <a:srgbClr val="444444"/>
                </a:solidFill>
                <a:latin typeface="Calibri"/>
                <a:cs typeface="Calibri"/>
              </a:rPr>
              <a:t> </a:t>
            </a:r>
            <a:r>
              <a:rPr sz="2600" spc="-5" dirty="0">
                <a:solidFill>
                  <a:srgbClr val="444444"/>
                </a:solidFill>
                <a:latin typeface="Calibri"/>
                <a:cs typeface="Calibri"/>
              </a:rPr>
              <a:t>metrics</a:t>
            </a:r>
            <a:endParaRPr sz="2600">
              <a:latin typeface="Calibri"/>
              <a:cs typeface="Calibri"/>
            </a:endParaRPr>
          </a:p>
          <a:p>
            <a:pPr marL="241300" marR="2075814" indent="-228600">
              <a:lnSpc>
                <a:spcPts val="2500"/>
              </a:lnSpc>
              <a:spcBef>
                <a:spcPts val="1000"/>
              </a:spcBef>
              <a:buFont typeface="Arial"/>
              <a:buChar char="•"/>
              <a:tabLst>
                <a:tab pos="241300" algn="l"/>
              </a:tabLst>
            </a:pPr>
            <a:r>
              <a:rPr sz="2600" spc="-5" dirty="0">
                <a:solidFill>
                  <a:srgbClr val="444444"/>
                </a:solidFill>
                <a:latin typeface="Calibri"/>
                <a:cs typeface="Calibri"/>
              </a:rPr>
              <a:t>Common measurement scales, </a:t>
            </a:r>
            <a:r>
              <a:rPr sz="2600" dirty="0">
                <a:solidFill>
                  <a:srgbClr val="444444"/>
                </a:solidFill>
                <a:latin typeface="Calibri"/>
                <a:cs typeface="Calibri"/>
              </a:rPr>
              <a:t>and</a:t>
            </a:r>
            <a:r>
              <a:rPr sz="2600" spc="-114" dirty="0">
                <a:solidFill>
                  <a:srgbClr val="444444"/>
                </a:solidFill>
                <a:latin typeface="Calibri"/>
                <a:cs typeface="Calibri"/>
              </a:rPr>
              <a:t> </a:t>
            </a:r>
            <a:r>
              <a:rPr sz="2600" spc="-5" dirty="0">
                <a:solidFill>
                  <a:srgbClr val="444444"/>
                </a:solidFill>
                <a:latin typeface="Calibri"/>
                <a:cs typeface="Calibri"/>
              </a:rPr>
              <a:t>reporting  </a:t>
            </a:r>
            <a:r>
              <a:rPr sz="2600" spc="-15" dirty="0">
                <a:solidFill>
                  <a:srgbClr val="444444"/>
                </a:solidFill>
                <a:latin typeface="Calibri"/>
                <a:cs typeface="Calibri"/>
              </a:rPr>
              <a:t>formats</a:t>
            </a:r>
            <a:endParaRPr sz="2600">
              <a:latin typeface="Calibri"/>
              <a:cs typeface="Calibri"/>
            </a:endParaRPr>
          </a:p>
        </p:txBody>
      </p:sp>
      <p:sp>
        <p:nvSpPr>
          <p:cNvPr id="4" name="object 4"/>
          <p:cNvSpPr/>
          <p:nvPr/>
        </p:nvSpPr>
        <p:spPr>
          <a:xfrm>
            <a:off x="8112252" y="1389888"/>
            <a:ext cx="2805683" cy="302513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19</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8527" y="1083530"/>
            <a:ext cx="8917305" cy="3392170"/>
          </a:xfrm>
          <a:prstGeom prst="rect">
            <a:avLst/>
          </a:prstGeom>
        </p:spPr>
        <p:txBody>
          <a:bodyPr vert="horz" wrap="square" lIns="0" tIns="129539" rIns="0" bIns="0" rtlCol="0">
            <a:spAutoFit/>
          </a:bodyPr>
          <a:lstStyle/>
          <a:p>
            <a:pPr marL="12700">
              <a:lnSpc>
                <a:spcPct val="100000"/>
              </a:lnSpc>
              <a:spcBef>
                <a:spcPts val="1019"/>
              </a:spcBef>
            </a:pPr>
            <a:r>
              <a:rPr sz="2800" b="1" spc="-15" dirty="0">
                <a:solidFill>
                  <a:srgbClr val="E83E1D"/>
                </a:solidFill>
                <a:latin typeface="Calibri"/>
                <a:cs typeface="Calibri"/>
              </a:rPr>
              <a:t>CABA </a:t>
            </a:r>
            <a:r>
              <a:rPr sz="2800" b="1" spc="-10" dirty="0">
                <a:solidFill>
                  <a:srgbClr val="E83E1D"/>
                </a:solidFill>
                <a:latin typeface="Calibri"/>
                <a:cs typeface="Calibri"/>
              </a:rPr>
              <a:t>(Continential </a:t>
            </a:r>
            <a:r>
              <a:rPr sz="2800" b="1" spc="-15" dirty="0">
                <a:solidFill>
                  <a:srgbClr val="E83E1D"/>
                </a:solidFill>
                <a:latin typeface="Calibri"/>
                <a:cs typeface="Calibri"/>
              </a:rPr>
              <a:t>Automated </a:t>
            </a:r>
            <a:r>
              <a:rPr sz="2800" b="1" spc="-10" dirty="0">
                <a:solidFill>
                  <a:srgbClr val="E83E1D"/>
                </a:solidFill>
                <a:latin typeface="Calibri"/>
                <a:cs typeface="Calibri"/>
              </a:rPr>
              <a:t>Buildings</a:t>
            </a:r>
            <a:r>
              <a:rPr sz="2800" b="1" spc="150" dirty="0">
                <a:solidFill>
                  <a:srgbClr val="E83E1D"/>
                </a:solidFill>
                <a:latin typeface="Calibri"/>
                <a:cs typeface="Calibri"/>
              </a:rPr>
              <a:t> </a:t>
            </a:r>
            <a:r>
              <a:rPr sz="2800" b="1" spc="-10" dirty="0">
                <a:solidFill>
                  <a:srgbClr val="E83E1D"/>
                </a:solidFill>
                <a:latin typeface="Calibri"/>
                <a:cs typeface="Calibri"/>
              </a:rPr>
              <a:t>Association)</a:t>
            </a:r>
            <a:endParaRPr sz="2800">
              <a:latin typeface="Calibri"/>
              <a:cs typeface="Calibri"/>
            </a:endParaRPr>
          </a:p>
          <a:p>
            <a:pPr marL="996315">
              <a:lnSpc>
                <a:spcPct val="100000"/>
              </a:lnSpc>
              <a:spcBef>
                <a:spcPts val="790"/>
              </a:spcBef>
            </a:pPr>
            <a:r>
              <a:rPr sz="2400" b="1" spc="-5" dirty="0">
                <a:solidFill>
                  <a:srgbClr val="444444"/>
                </a:solidFill>
                <a:latin typeface="Calibri"/>
                <a:cs typeface="Calibri"/>
              </a:rPr>
              <a:t>Vision</a:t>
            </a:r>
            <a:endParaRPr sz="2400">
              <a:latin typeface="Calibri"/>
              <a:cs typeface="Calibri"/>
            </a:endParaRPr>
          </a:p>
          <a:p>
            <a:pPr marL="1224915" marR="135890" indent="-228600">
              <a:lnSpc>
                <a:spcPts val="2590"/>
              </a:lnSpc>
              <a:spcBef>
                <a:spcPts val="1050"/>
              </a:spcBef>
              <a:buFont typeface="Arial"/>
              <a:buChar char="•"/>
              <a:tabLst>
                <a:tab pos="1225550" algn="l"/>
              </a:tabLst>
            </a:pPr>
            <a:r>
              <a:rPr sz="2400" spc="-10" dirty="0">
                <a:solidFill>
                  <a:srgbClr val="444444"/>
                </a:solidFill>
                <a:latin typeface="Calibri"/>
                <a:cs typeface="Calibri"/>
              </a:rPr>
              <a:t>CABA advances </a:t>
            </a:r>
            <a:r>
              <a:rPr sz="2400" dirty="0">
                <a:solidFill>
                  <a:srgbClr val="444444"/>
                </a:solidFill>
                <a:latin typeface="Calibri"/>
                <a:cs typeface="Calibri"/>
              </a:rPr>
              <a:t>the </a:t>
            </a:r>
            <a:r>
              <a:rPr sz="2400" spc="-10" dirty="0">
                <a:solidFill>
                  <a:srgbClr val="444444"/>
                </a:solidFill>
                <a:latin typeface="Calibri"/>
                <a:cs typeface="Calibri"/>
              </a:rPr>
              <a:t>connected </a:t>
            </a:r>
            <a:r>
              <a:rPr sz="2400" spc="-5" dirty="0">
                <a:solidFill>
                  <a:srgbClr val="444444"/>
                </a:solidFill>
                <a:latin typeface="Calibri"/>
                <a:cs typeface="Calibri"/>
              </a:rPr>
              <a:t>home and </a:t>
            </a:r>
            <a:r>
              <a:rPr sz="2400" spc="-10" dirty="0">
                <a:solidFill>
                  <a:srgbClr val="444444"/>
                </a:solidFill>
                <a:latin typeface="Calibri"/>
                <a:cs typeface="Calibri"/>
              </a:rPr>
              <a:t>intelligent </a:t>
            </a:r>
            <a:r>
              <a:rPr sz="2400" spc="-5" dirty="0">
                <a:solidFill>
                  <a:srgbClr val="444444"/>
                </a:solidFill>
                <a:latin typeface="Calibri"/>
                <a:cs typeface="Calibri"/>
              </a:rPr>
              <a:t>buildings  </a:t>
            </a:r>
            <a:r>
              <a:rPr sz="2400" spc="-10" dirty="0">
                <a:solidFill>
                  <a:srgbClr val="444444"/>
                </a:solidFill>
                <a:latin typeface="Calibri"/>
                <a:cs typeface="Calibri"/>
              </a:rPr>
              <a:t>sectors.</a:t>
            </a:r>
            <a:endParaRPr sz="2400">
              <a:latin typeface="Calibri"/>
              <a:cs typeface="Calibri"/>
            </a:endParaRPr>
          </a:p>
          <a:p>
            <a:pPr marL="996315">
              <a:lnSpc>
                <a:spcPct val="100000"/>
              </a:lnSpc>
              <a:spcBef>
                <a:spcPts val="670"/>
              </a:spcBef>
            </a:pPr>
            <a:r>
              <a:rPr sz="2400" b="1" spc="-5" dirty="0">
                <a:solidFill>
                  <a:srgbClr val="444444"/>
                </a:solidFill>
                <a:latin typeface="Calibri"/>
                <a:cs typeface="Calibri"/>
              </a:rPr>
              <a:t>Mission</a:t>
            </a:r>
            <a:endParaRPr sz="2400">
              <a:latin typeface="Calibri"/>
              <a:cs typeface="Calibri"/>
            </a:endParaRPr>
          </a:p>
          <a:p>
            <a:pPr marL="1224915" marR="5080" indent="-228600" algn="just">
              <a:lnSpc>
                <a:spcPts val="2590"/>
              </a:lnSpc>
              <a:spcBef>
                <a:spcPts val="1040"/>
              </a:spcBef>
              <a:buFont typeface="Arial"/>
              <a:buChar char="•"/>
              <a:tabLst>
                <a:tab pos="1225550" algn="l"/>
              </a:tabLst>
            </a:pPr>
            <a:r>
              <a:rPr sz="2400" spc="-10" dirty="0">
                <a:solidFill>
                  <a:srgbClr val="444444"/>
                </a:solidFill>
                <a:latin typeface="Calibri"/>
                <a:cs typeface="Calibri"/>
              </a:rPr>
              <a:t>CABA </a:t>
            </a:r>
            <a:r>
              <a:rPr sz="2400" dirty="0">
                <a:solidFill>
                  <a:srgbClr val="444444"/>
                </a:solidFill>
                <a:latin typeface="Calibri"/>
                <a:cs typeface="Calibri"/>
              </a:rPr>
              <a:t>enables </a:t>
            </a:r>
            <a:r>
              <a:rPr sz="2400" spc="-15" dirty="0">
                <a:solidFill>
                  <a:srgbClr val="444444"/>
                </a:solidFill>
                <a:latin typeface="Calibri"/>
                <a:cs typeface="Calibri"/>
              </a:rPr>
              <a:t>organizations </a:t>
            </a:r>
            <a:r>
              <a:rPr sz="2400" dirty="0">
                <a:solidFill>
                  <a:srgbClr val="444444"/>
                </a:solidFill>
                <a:latin typeface="Calibri"/>
                <a:cs typeface="Calibri"/>
              </a:rPr>
              <a:t>and </a:t>
            </a:r>
            <a:r>
              <a:rPr sz="2400" spc="-5" dirty="0">
                <a:solidFill>
                  <a:srgbClr val="444444"/>
                </a:solidFill>
                <a:latin typeface="Calibri"/>
                <a:cs typeface="Calibri"/>
              </a:rPr>
              <a:t>individuals </a:t>
            </a:r>
            <a:r>
              <a:rPr sz="2400" spc="-15" dirty="0">
                <a:solidFill>
                  <a:srgbClr val="444444"/>
                </a:solidFill>
                <a:latin typeface="Calibri"/>
                <a:cs typeface="Calibri"/>
              </a:rPr>
              <a:t>to </a:t>
            </a:r>
            <a:r>
              <a:rPr sz="2400" spc="-20" dirty="0">
                <a:solidFill>
                  <a:srgbClr val="444444"/>
                </a:solidFill>
                <a:latin typeface="Calibri"/>
                <a:cs typeface="Calibri"/>
              </a:rPr>
              <a:t>make </a:t>
            </a:r>
            <a:r>
              <a:rPr sz="2400" spc="-10" dirty="0">
                <a:solidFill>
                  <a:srgbClr val="444444"/>
                </a:solidFill>
                <a:latin typeface="Calibri"/>
                <a:cs typeface="Calibri"/>
              </a:rPr>
              <a:t>informed  </a:t>
            </a:r>
            <a:r>
              <a:rPr sz="2400" spc="-5" dirty="0">
                <a:solidFill>
                  <a:srgbClr val="444444"/>
                </a:solidFill>
                <a:latin typeface="Calibri"/>
                <a:cs typeface="Calibri"/>
              </a:rPr>
              <a:t>decisions about </a:t>
            </a:r>
            <a:r>
              <a:rPr sz="2400" dirty="0">
                <a:solidFill>
                  <a:srgbClr val="444444"/>
                </a:solidFill>
                <a:latin typeface="Calibri"/>
                <a:cs typeface="Calibri"/>
              </a:rPr>
              <a:t>the </a:t>
            </a:r>
            <a:r>
              <a:rPr sz="2400" spc="-15" dirty="0">
                <a:solidFill>
                  <a:srgbClr val="444444"/>
                </a:solidFill>
                <a:latin typeface="Calibri"/>
                <a:cs typeface="Calibri"/>
              </a:rPr>
              <a:t>integration </a:t>
            </a:r>
            <a:r>
              <a:rPr sz="2400" spc="-5" dirty="0">
                <a:solidFill>
                  <a:srgbClr val="444444"/>
                </a:solidFill>
                <a:latin typeface="Calibri"/>
                <a:cs typeface="Calibri"/>
              </a:rPr>
              <a:t>of </a:t>
            </a:r>
            <a:r>
              <a:rPr sz="2400" spc="-20" dirty="0">
                <a:solidFill>
                  <a:srgbClr val="444444"/>
                </a:solidFill>
                <a:latin typeface="Calibri"/>
                <a:cs typeface="Calibri"/>
              </a:rPr>
              <a:t>technology, </a:t>
            </a:r>
            <a:r>
              <a:rPr sz="2400" spc="-15" dirty="0">
                <a:solidFill>
                  <a:srgbClr val="444444"/>
                </a:solidFill>
                <a:latin typeface="Calibri"/>
                <a:cs typeface="Calibri"/>
              </a:rPr>
              <a:t>ecosystems </a:t>
            </a:r>
            <a:r>
              <a:rPr sz="2400" spc="-5" dirty="0">
                <a:solidFill>
                  <a:srgbClr val="444444"/>
                </a:solidFill>
                <a:latin typeface="Calibri"/>
                <a:cs typeface="Calibri"/>
              </a:rPr>
              <a:t>and  </a:t>
            </a:r>
            <a:r>
              <a:rPr sz="2400" spc="-10" dirty="0">
                <a:solidFill>
                  <a:srgbClr val="444444"/>
                </a:solidFill>
                <a:latin typeface="Calibri"/>
                <a:cs typeface="Calibri"/>
              </a:rPr>
              <a:t>connected lifestyles </a:t>
            </a:r>
            <a:r>
              <a:rPr sz="2400" dirty="0">
                <a:solidFill>
                  <a:srgbClr val="444444"/>
                </a:solidFill>
                <a:latin typeface="Calibri"/>
                <a:cs typeface="Calibri"/>
              </a:rPr>
              <a:t>in </a:t>
            </a:r>
            <a:r>
              <a:rPr sz="2400" spc="-5" dirty="0">
                <a:solidFill>
                  <a:srgbClr val="444444"/>
                </a:solidFill>
                <a:latin typeface="Calibri"/>
                <a:cs typeface="Calibri"/>
              </a:rPr>
              <a:t>homes and</a:t>
            </a:r>
            <a:r>
              <a:rPr sz="2400" spc="-40" dirty="0">
                <a:solidFill>
                  <a:srgbClr val="444444"/>
                </a:solidFill>
                <a:latin typeface="Calibri"/>
                <a:cs typeface="Calibri"/>
              </a:rPr>
              <a:t> </a:t>
            </a:r>
            <a:r>
              <a:rPr sz="2400" spc="-5" dirty="0">
                <a:solidFill>
                  <a:srgbClr val="444444"/>
                </a:solidFill>
                <a:latin typeface="Calibri"/>
                <a:cs typeface="Calibri"/>
              </a:rPr>
              <a:t>buildings.</a:t>
            </a:r>
            <a:endParaRPr sz="2400">
              <a:latin typeface="Calibri"/>
              <a:cs typeface="Calibri"/>
            </a:endParaRPr>
          </a:p>
        </p:txBody>
      </p:sp>
      <p:sp>
        <p:nvSpPr>
          <p:cNvPr id="3" name="object 3"/>
          <p:cNvSpPr txBox="1">
            <a:spLocks noGrp="1"/>
          </p:cNvSpPr>
          <p:nvPr>
            <p:ph type="title"/>
          </p:nvPr>
        </p:nvSpPr>
        <p:spPr>
          <a:xfrm>
            <a:off x="916939" y="328040"/>
            <a:ext cx="2827020" cy="482600"/>
          </a:xfrm>
          <a:prstGeom prst="rect">
            <a:avLst/>
          </a:prstGeom>
        </p:spPr>
        <p:txBody>
          <a:bodyPr vert="horz" wrap="square" lIns="0" tIns="12700" rIns="0" bIns="0" rtlCol="0">
            <a:spAutoFit/>
          </a:bodyPr>
          <a:lstStyle/>
          <a:p>
            <a:pPr marL="12700">
              <a:lnSpc>
                <a:spcPct val="100000"/>
              </a:lnSpc>
              <a:spcBef>
                <a:spcPts val="100"/>
              </a:spcBef>
            </a:pPr>
            <a:r>
              <a:rPr sz="3000" b="0" spc="-5" dirty="0">
                <a:latin typeface="Calibri"/>
                <a:cs typeface="Calibri"/>
              </a:rPr>
              <a:t>Overview </a:t>
            </a:r>
            <a:r>
              <a:rPr sz="3000" b="0" dirty="0">
                <a:latin typeface="Calibri"/>
                <a:cs typeface="Calibri"/>
              </a:rPr>
              <a:t>of</a:t>
            </a:r>
            <a:r>
              <a:rPr sz="3000" b="0" spc="-85" dirty="0">
                <a:latin typeface="Calibri"/>
                <a:cs typeface="Calibri"/>
              </a:rPr>
              <a:t> </a:t>
            </a:r>
            <a:r>
              <a:rPr sz="3000" b="0" spc="-10" dirty="0">
                <a:latin typeface="Calibri"/>
                <a:cs typeface="Calibri"/>
              </a:rPr>
              <a:t>CABA</a:t>
            </a:r>
            <a:endParaRPr sz="3000">
              <a:latin typeface="Calibri"/>
              <a:cs typeface="Calibri"/>
            </a:endParaRPr>
          </a:p>
        </p:txBody>
      </p:sp>
      <p:grpSp>
        <p:nvGrpSpPr>
          <p:cNvPr id="4" name="object 4"/>
          <p:cNvGrpSpPr/>
          <p:nvPr/>
        </p:nvGrpSpPr>
        <p:grpSpPr>
          <a:xfrm>
            <a:off x="2977896" y="4515611"/>
            <a:ext cx="2639695" cy="1931035"/>
            <a:chOff x="2977896" y="4515611"/>
            <a:chExt cx="2639695" cy="1931035"/>
          </a:xfrm>
        </p:grpSpPr>
        <p:sp>
          <p:nvSpPr>
            <p:cNvPr id="5" name="object 5"/>
            <p:cNvSpPr/>
            <p:nvPr/>
          </p:nvSpPr>
          <p:spPr>
            <a:xfrm>
              <a:off x="3585971" y="4515611"/>
              <a:ext cx="1152143" cy="11521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977896" y="5625083"/>
              <a:ext cx="2639567" cy="821435"/>
            </a:xfrm>
            <a:prstGeom prst="rect">
              <a:avLst/>
            </a:prstGeom>
            <a:blipFill>
              <a:blip r:embed="rId4" cstate="print"/>
              <a:stretch>
                <a:fillRect/>
              </a:stretch>
            </a:blipFill>
          </p:spPr>
          <p:txBody>
            <a:bodyPr wrap="square" lIns="0" tIns="0" rIns="0" bIns="0" rtlCol="0"/>
            <a:lstStyle/>
            <a:p>
              <a:endParaRPr/>
            </a:p>
          </p:txBody>
        </p:sp>
      </p:grpSp>
      <p:grpSp>
        <p:nvGrpSpPr>
          <p:cNvPr id="7" name="object 7"/>
          <p:cNvGrpSpPr/>
          <p:nvPr/>
        </p:nvGrpSpPr>
        <p:grpSpPr>
          <a:xfrm>
            <a:off x="5850635" y="4564123"/>
            <a:ext cx="2903220" cy="1963420"/>
            <a:chOff x="5850635" y="4564123"/>
            <a:chExt cx="2903220" cy="1963420"/>
          </a:xfrm>
        </p:grpSpPr>
        <p:sp>
          <p:nvSpPr>
            <p:cNvPr id="8" name="object 8"/>
            <p:cNvSpPr/>
            <p:nvPr/>
          </p:nvSpPr>
          <p:spPr>
            <a:xfrm>
              <a:off x="6660794" y="4564123"/>
              <a:ext cx="941374" cy="106724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850635" y="5625084"/>
              <a:ext cx="2903219" cy="902207"/>
            </a:xfrm>
            <a:prstGeom prst="rect">
              <a:avLst/>
            </a:prstGeom>
            <a:blipFill>
              <a:blip r:embed="rId6" cstate="print"/>
              <a:stretch>
                <a:fillRect/>
              </a:stretch>
            </a:blipFill>
          </p:spPr>
          <p:txBody>
            <a:bodyPr wrap="square" lIns="0" tIns="0" rIns="0" bIns="0" rtlCol="0"/>
            <a:lstStyle/>
            <a:p>
              <a:endParaRPr/>
            </a:p>
          </p:txBody>
        </p:sp>
      </p:grpSp>
      <p:sp>
        <p:nvSpPr>
          <p:cNvPr id="10" name="object 10"/>
          <p:cNvSpPr txBox="1"/>
          <p:nvPr/>
        </p:nvSpPr>
        <p:spPr>
          <a:xfrm>
            <a:off x="886727" y="6457396"/>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E83E1D"/>
                </a:solidFill>
                <a:latin typeface="Calibri"/>
                <a:cs typeface="Calibri"/>
              </a:rPr>
              <a:t>2</a:t>
            </a:fld>
            <a:endParaRPr sz="120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1736" y="324058"/>
            <a:ext cx="1350645" cy="482600"/>
          </a:xfrm>
          <a:prstGeom prst="rect">
            <a:avLst/>
          </a:prstGeom>
        </p:spPr>
        <p:txBody>
          <a:bodyPr vert="horz" wrap="square" lIns="0" tIns="12700" rIns="0" bIns="0" rtlCol="0">
            <a:spAutoFit/>
          </a:bodyPr>
          <a:lstStyle/>
          <a:p>
            <a:pPr marL="12700">
              <a:lnSpc>
                <a:spcPct val="100000"/>
              </a:lnSpc>
              <a:spcBef>
                <a:spcPts val="100"/>
              </a:spcBef>
            </a:pPr>
            <a:r>
              <a:rPr sz="3000" spc="-5" dirty="0"/>
              <a:t>Phase</a:t>
            </a:r>
            <a:r>
              <a:rPr sz="3000" spc="-75" dirty="0"/>
              <a:t> </a:t>
            </a:r>
            <a:r>
              <a:rPr sz="3000" dirty="0"/>
              <a:t>2:</a:t>
            </a:r>
            <a:endParaRPr sz="3000"/>
          </a:p>
        </p:txBody>
      </p:sp>
      <p:sp>
        <p:nvSpPr>
          <p:cNvPr id="3" name="object 3"/>
          <p:cNvSpPr txBox="1"/>
          <p:nvPr/>
        </p:nvSpPr>
        <p:spPr>
          <a:xfrm>
            <a:off x="2803870" y="324058"/>
            <a:ext cx="1650364" cy="482600"/>
          </a:xfrm>
          <a:prstGeom prst="rect">
            <a:avLst/>
          </a:prstGeom>
        </p:spPr>
        <p:txBody>
          <a:bodyPr vert="horz" wrap="square" lIns="0" tIns="12700" rIns="0" bIns="0" rtlCol="0">
            <a:spAutoFit/>
          </a:bodyPr>
          <a:lstStyle/>
          <a:p>
            <a:pPr marL="12700">
              <a:lnSpc>
                <a:spcPct val="100000"/>
              </a:lnSpc>
              <a:spcBef>
                <a:spcPts val="100"/>
              </a:spcBef>
            </a:pPr>
            <a:r>
              <a:rPr sz="3000" b="1" spc="-60" dirty="0">
                <a:solidFill>
                  <a:srgbClr val="FFFFFF"/>
                </a:solidFill>
                <a:latin typeface="Calibri"/>
                <a:cs typeface="Calibri"/>
              </a:rPr>
              <a:t>Task</a:t>
            </a:r>
            <a:r>
              <a:rPr sz="3000" b="1" spc="-85" dirty="0">
                <a:solidFill>
                  <a:srgbClr val="FFFFFF"/>
                </a:solidFill>
                <a:latin typeface="Calibri"/>
                <a:cs typeface="Calibri"/>
              </a:rPr>
              <a:t> </a:t>
            </a:r>
            <a:r>
              <a:rPr sz="3000" b="1" spc="-20" dirty="0">
                <a:solidFill>
                  <a:srgbClr val="FFFFFF"/>
                </a:solidFill>
                <a:latin typeface="Calibri"/>
                <a:cs typeface="Calibri"/>
              </a:rPr>
              <a:t>Force</a:t>
            </a:r>
            <a:endParaRPr sz="3000">
              <a:latin typeface="Calibri"/>
              <a:cs typeface="Calibri"/>
            </a:endParaRPr>
          </a:p>
        </p:txBody>
      </p:sp>
      <p:sp>
        <p:nvSpPr>
          <p:cNvPr id="4" name="object 4"/>
          <p:cNvSpPr/>
          <p:nvPr/>
        </p:nvSpPr>
        <p:spPr>
          <a:xfrm>
            <a:off x="7277100" y="3098304"/>
            <a:ext cx="3773423" cy="166724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221736" y="1618727"/>
            <a:ext cx="6461125" cy="441452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444444"/>
                </a:solidFill>
                <a:latin typeface="Calibri"/>
                <a:cs typeface="Calibri"/>
              </a:rPr>
              <a:t>Bianca </a:t>
            </a:r>
            <a:r>
              <a:rPr sz="2400" b="1" spc="-50" dirty="0">
                <a:solidFill>
                  <a:srgbClr val="444444"/>
                </a:solidFill>
                <a:latin typeface="Calibri"/>
                <a:cs typeface="Calibri"/>
              </a:rPr>
              <a:t>Van </a:t>
            </a:r>
            <a:r>
              <a:rPr sz="2400" b="1" spc="-5" dirty="0">
                <a:solidFill>
                  <a:srgbClr val="444444"/>
                </a:solidFill>
                <a:latin typeface="Calibri"/>
                <a:cs typeface="Calibri"/>
              </a:rPr>
              <a:t>Der Zande</a:t>
            </a:r>
            <a:r>
              <a:rPr sz="2400" b="1" spc="35" dirty="0">
                <a:solidFill>
                  <a:srgbClr val="444444"/>
                </a:solidFill>
                <a:latin typeface="Calibri"/>
                <a:cs typeface="Calibri"/>
              </a:rPr>
              <a:t> </a:t>
            </a:r>
            <a:r>
              <a:rPr sz="2400" spc="-5" dirty="0">
                <a:solidFill>
                  <a:srgbClr val="444444"/>
                </a:solidFill>
                <a:latin typeface="Calibri"/>
                <a:cs typeface="Calibri"/>
              </a:rPr>
              <a:t>(</a:t>
            </a:r>
            <a:r>
              <a:rPr sz="2400" spc="-5" dirty="0">
                <a:solidFill>
                  <a:srgbClr val="E83E1D"/>
                </a:solidFill>
                <a:latin typeface="Calibri"/>
                <a:cs typeface="Calibri"/>
              </a:rPr>
              <a:t>Philips</a:t>
            </a:r>
            <a:r>
              <a:rPr sz="2400" spc="-5" dirty="0">
                <a:solidFill>
                  <a:srgbClr val="444444"/>
                </a:solidFill>
                <a:latin typeface="Calibri"/>
                <a:cs typeface="Calibri"/>
              </a:rPr>
              <a:t>)</a:t>
            </a:r>
            <a:endParaRPr sz="2400">
              <a:latin typeface="Calibri"/>
              <a:cs typeface="Calibri"/>
            </a:endParaRPr>
          </a:p>
          <a:p>
            <a:pPr marL="12700">
              <a:lnSpc>
                <a:spcPct val="100000"/>
              </a:lnSpc>
            </a:pPr>
            <a:r>
              <a:rPr sz="2400" b="1" spc="-10" dirty="0">
                <a:solidFill>
                  <a:srgbClr val="444444"/>
                </a:solidFill>
                <a:latin typeface="Calibri"/>
                <a:cs typeface="Calibri"/>
              </a:rPr>
              <a:t>Brandon </a:t>
            </a:r>
            <a:r>
              <a:rPr sz="2400" b="1" spc="-5" dirty="0">
                <a:solidFill>
                  <a:srgbClr val="444444"/>
                </a:solidFill>
                <a:latin typeface="Calibri"/>
                <a:cs typeface="Calibri"/>
              </a:rPr>
              <a:t>Buckingham </a:t>
            </a:r>
            <a:r>
              <a:rPr sz="2400" spc="-5" dirty="0">
                <a:solidFill>
                  <a:srgbClr val="444444"/>
                </a:solidFill>
                <a:latin typeface="Calibri"/>
                <a:cs typeface="Calibri"/>
              </a:rPr>
              <a:t>(</a:t>
            </a:r>
            <a:r>
              <a:rPr sz="2400" spc="-5" dirty="0">
                <a:solidFill>
                  <a:srgbClr val="E83E1D"/>
                </a:solidFill>
                <a:latin typeface="Calibri"/>
                <a:cs typeface="Calibri"/>
              </a:rPr>
              <a:t>Steelcase</a:t>
            </a:r>
            <a:r>
              <a:rPr sz="2400" spc="-40" dirty="0">
                <a:solidFill>
                  <a:srgbClr val="E83E1D"/>
                </a:solidFill>
                <a:latin typeface="Calibri"/>
                <a:cs typeface="Calibri"/>
              </a:rPr>
              <a:t> </a:t>
            </a:r>
            <a:r>
              <a:rPr sz="2400" spc="-5" dirty="0">
                <a:solidFill>
                  <a:srgbClr val="E83E1D"/>
                </a:solidFill>
                <a:latin typeface="Calibri"/>
                <a:cs typeface="Calibri"/>
              </a:rPr>
              <a:t>Inc.</a:t>
            </a:r>
            <a:r>
              <a:rPr sz="2400" spc="-5" dirty="0">
                <a:solidFill>
                  <a:srgbClr val="444444"/>
                </a:solidFill>
                <a:latin typeface="Calibri"/>
                <a:cs typeface="Calibri"/>
              </a:rPr>
              <a:t>)</a:t>
            </a:r>
            <a:endParaRPr sz="2400">
              <a:latin typeface="Calibri"/>
              <a:cs typeface="Calibri"/>
            </a:endParaRPr>
          </a:p>
          <a:p>
            <a:pPr marL="12700">
              <a:lnSpc>
                <a:spcPct val="100000"/>
              </a:lnSpc>
            </a:pPr>
            <a:r>
              <a:rPr sz="2400" b="1" spc="-15" dirty="0">
                <a:solidFill>
                  <a:srgbClr val="444444"/>
                </a:solidFill>
                <a:latin typeface="Calibri"/>
                <a:cs typeface="Calibri"/>
              </a:rPr>
              <a:t>Craig </a:t>
            </a:r>
            <a:r>
              <a:rPr sz="2400" b="1" spc="-30" dirty="0">
                <a:solidFill>
                  <a:srgbClr val="444444"/>
                </a:solidFill>
                <a:latin typeface="Calibri"/>
                <a:cs typeface="Calibri"/>
              </a:rPr>
              <a:t>Walker </a:t>
            </a:r>
            <a:r>
              <a:rPr sz="2400" spc="-5" dirty="0">
                <a:solidFill>
                  <a:srgbClr val="444444"/>
                </a:solidFill>
                <a:latin typeface="Calibri"/>
                <a:cs typeface="Calibri"/>
              </a:rPr>
              <a:t>(</a:t>
            </a:r>
            <a:r>
              <a:rPr sz="2400" spc="-5" dirty="0">
                <a:solidFill>
                  <a:srgbClr val="E83E1D"/>
                </a:solidFill>
                <a:latin typeface="Calibri"/>
                <a:cs typeface="Calibri"/>
              </a:rPr>
              <a:t>United </a:t>
            </a:r>
            <a:r>
              <a:rPr sz="2400" spc="-20" dirty="0">
                <a:solidFill>
                  <a:srgbClr val="E83E1D"/>
                </a:solidFill>
                <a:latin typeface="Calibri"/>
                <a:cs typeface="Calibri"/>
              </a:rPr>
              <a:t>Technologies </a:t>
            </a:r>
            <a:r>
              <a:rPr sz="2400" spc="-10" dirty="0">
                <a:solidFill>
                  <a:srgbClr val="E83E1D"/>
                </a:solidFill>
                <a:latin typeface="Calibri"/>
                <a:cs typeface="Calibri"/>
              </a:rPr>
              <a:t>Research</a:t>
            </a:r>
            <a:r>
              <a:rPr sz="2400" spc="-20" dirty="0">
                <a:solidFill>
                  <a:srgbClr val="E83E1D"/>
                </a:solidFill>
                <a:latin typeface="Calibri"/>
                <a:cs typeface="Calibri"/>
              </a:rPr>
              <a:t> </a:t>
            </a:r>
            <a:r>
              <a:rPr sz="2400" spc="-10" dirty="0">
                <a:solidFill>
                  <a:srgbClr val="E83E1D"/>
                </a:solidFill>
                <a:latin typeface="Calibri"/>
                <a:cs typeface="Calibri"/>
              </a:rPr>
              <a:t>Center</a:t>
            </a:r>
            <a:r>
              <a:rPr sz="2400" spc="-10" dirty="0">
                <a:solidFill>
                  <a:srgbClr val="444444"/>
                </a:solidFill>
                <a:latin typeface="Calibri"/>
                <a:cs typeface="Calibri"/>
              </a:rPr>
              <a:t>)</a:t>
            </a:r>
            <a:endParaRPr sz="2400">
              <a:latin typeface="Calibri"/>
              <a:cs typeface="Calibri"/>
            </a:endParaRPr>
          </a:p>
          <a:p>
            <a:pPr marL="12700">
              <a:lnSpc>
                <a:spcPct val="100000"/>
              </a:lnSpc>
            </a:pPr>
            <a:r>
              <a:rPr sz="2400" b="1" spc="-10" dirty="0">
                <a:solidFill>
                  <a:srgbClr val="444444"/>
                </a:solidFill>
                <a:latin typeface="Calibri"/>
                <a:cs typeface="Calibri"/>
              </a:rPr>
              <a:t>David Sapoznikow </a:t>
            </a:r>
            <a:r>
              <a:rPr sz="2400" spc="-10" dirty="0">
                <a:solidFill>
                  <a:srgbClr val="444444"/>
                </a:solidFill>
                <a:latin typeface="Calibri"/>
                <a:cs typeface="Calibri"/>
              </a:rPr>
              <a:t>(</a:t>
            </a:r>
            <a:r>
              <a:rPr sz="2400" spc="-10" dirty="0">
                <a:solidFill>
                  <a:srgbClr val="E83E1D"/>
                </a:solidFill>
                <a:latin typeface="Calibri"/>
                <a:cs typeface="Calibri"/>
              </a:rPr>
              <a:t>Intel</a:t>
            </a:r>
            <a:r>
              <a:rPr sz="2400" spc="-60" dirty="0">
                <a:solidFill>
                  <a:srgbClr val="E83E1D"/>
                </a:solidFill>
                <a:latin typeface="Calibri"/>
                <a:cs typeface="Calibri"/>
              </a:rPr>
              <a:t> </a:t>
            </a:r>
            <a:r>
              <a:rPr sz="2400" spc="-10" dirty="0">
                <a:solidFill>
                  <a:srgbClr val="E83E1D"/>
                </a:solidFill>
                <a:latin typeface="Calibri"/>
                <a:cs typeface="Calibri"/>
              </a:rPr>
              <a:t>Corporation</a:t>
            </a:r>
            <a:r>
              <a:rPr sz="2400" spc="-10" dirty="0">
                <a:solidFill>
                  <a:srgbClr val="444444"/>
                </a:solidFill>
                <a:latin typeface="Calibri"/>
                <a:cs typeface="Calibri"/>
              </a:rPr>
              <a:t>)</a:t>
            </a:r>
            <a:endParaRPr sz="2400">
              <a:latin typeface="Calibri"/>
              <a:cs typeface="Calibri"/>
            </a:endParaRPr>
          </a:p>
          <a:p>
            <a:pPr marL="12700">
              <a:lnSpc>
                <a:spcPct val="100000"/>
              </a:lnSpc>
            </a:pPr>
            <a:r>
              <a:rPr sz="2400" b="1" spc="-10" dirty="0">
                <a:solidFill>
                  <a:srgbClr val="444444"/>
                </a:solidFill>
                <a:latin typeface="Calibri"/>
                <a:cs typeface="Calibri"/>
              </a:rPr>
              <a:t>Greg </a:t>
            </a:r>
            <a:r>
              <a:rPr sz="2400" b="1" spc="-30" dirty="0">
                <a:solidFill>
                  <a:srgbClr val="444444"/>
                </a:solidFill>
                <a:latin typeface="Calibri"/>
                <a:cs typeface="Calibri"/>
              </a:rPr>
              <a:t>Walker </a:t>
            </a:r>
            <a:r>
              <a:rPr sz="2400" spc="-5" dirty="0">
                <a:solidFill>
                  <a:srgbClr val="444444"/>
                </a:solidFill>
                <a:latin typeface="Calibri"/>
                <a:cs typeface="Calibri"/>
              </a:rPr>
              <a:t>(</a:t>
            </a:r>
            <a:r>
              <a:rPr sz="2400" spc="-5" dirty="0">
                <a:solidFill>
                  <a:srgbClr val="E83E1D"/>
                </a:solidFill>
                <a:latin typeface="Calibri"/>
                <a:cs typeface="Calibri"/>
              </a:rPr>
              <a:t>CABA</a:t>
            </a:r>
            <a:r>
              <a:rPr sz="2400" spc="-5" dirty="0">
                <a:solidFill>
                  <a:srgbClr val="444444"/>
                </a:solidFill>
                <a:latin typeface="Calibri"/>
                <a:cs typeface="Calibri"/>
              </a:rPr>
              <a:t>)</a:t>
            </a:r>
            <a:endParaRPr sz="2400">
              <a:latin typeface="Calibri"/>
              <a:cs typeface="Calibri"/>
            </a:endParaRPr>
          </a:p>
          <a:p>
            <a:pPr marL="12700">
              <a:lnSpc>
                <a:spcPct val="100000"/>
              </a:lnSpc>
            </a:pPr>
            <a:r>
              <a:rPr sz="2400" b="1" spc="-10" dirty="0">
                <a:solidFill>
                  <a:srgbClr val="444444"/>
                </a:solidFill>
                <a:latin typeface="Calibri"/>
                <a:cs typeface="Calibri"/>
              </a:rPr>
              <a:t>Jennifer </a:t>
            </a:r>
            <a:r>
              <a:rPr sz="2400" b="1" spc="-30" dirty="0">
                <a:solidFill>
                  <a:srgbClr val="444444"/>
                </a:solidFill>
                <a:latin typeface="Calibri"/>
                <a:cs typeface="Calibri"/>
              </a:rPr>
              <a:t>Veitch </a:t>
            </a:r>
            <a:r>
              <a:rPr sz="2400" spc="-5" dirty="0">
                <a:solidFill>
                  <a:srgbClr val="444444"/>
                </a:solidFill>
                <a:latin typeface="Calibri"/>
                <a:cs typeface="Calibri"/>
              </a:rPr>
              <a:t>(</a:t>
            </a:r>
            <a:r>
              <a:rPr sz="2400" spc="-5" dirty="0">
                <a:solidFill>
                  <a:srgbClr val="E83E1D"/>
                </a:solidFill>
                <a:latin typeface="Calibri"/>
                <a:cs typeface="Calibri"/>
              </a:rPr>
              <a:t>National </a:t>
            </a:r>
            <a:r>
              <a:rPr sz="2400" spc="-10" dirty="0">
                <a:solidFill>
                  <a:srgbClr val="E83E1D"/>
                </a:solidFill>
                <a:latin typeface="Calibri"/>
                <a:cs typeface="Calibri"/>
              </a:rPr>
              <a:t>Research</a:t>
            </a:r>
            <a:r>
              <a:rPr sz="2400" dirty="0">
                <a:solidFill>
                  <a:srgbClr val="E83E1D"/>
                </a:solidFill>
                <a:latin typeface="Calibri"/>
                <a:cs typeface="Calibri"/>
              </a:rPr>
              <a:t> </a:t>
            </a:r>
            <a:r>
              <a:rPr sz="2400" spc="-5" dirty="0">
                <a:solidFill>
                  <a:srgbClr val="E83E1D"/>
                </a:solidFill>
                <a:latin typeface="Calibri"/>
                <a:cs typeface="Calibri"/>
              </a:rPr>
              <a:t>Council</a:t>
            </a:r>
            <a:r>
              <a:rPr sz="2400" spc="-5" dirty="0">
                <a:solidFill>
                  <a:srgbClr val="444444"/>
                </a:solidFill>
                <a:latin typeface="Calibri"/>
                <a:cs typeface="Calibri"/>
              </a:rPr>
              <a:t>)</a:t>
            </a:r>
            <a:endParaRPr sz="2400">
              <a:latin typeface="Calibri"/>
              <a:cs typeface="Calibri"/>
            </a:endParaRPr>
          </a:p>
          <a:p>
            <a:pPr marL="12700">
              <a:lnSpc>
                <a:spcPct val="100000"/>
              </a:lnSpc>
            </a:pPr>
            <a:r>
              <a:rPr sz="2400" b="1" spc="-5" dirty="0">
                <a:solidFill>
                  <a:srgbClr val="444444"/>
                </a:solidFill>
                <a:latin typeface="Calibri"/>
                <a:cs typeface="Calibri"/>
              </a:rPr>
              <a:t>Rachna </a:t>
            </a:r>
            <a:r>
              <a:rPr sz="2400" b="1" spc="-10" dirty="0">
                <a:solidFill>
                  <a:srgbClr val="444444"/>
                </a:solidFill>
                <a:latin typeface="Calibri"/>
                <a:cs typeface="Calibri"/>
              </a:rPr>
              <a:t>Stegall </a:t>
            </a:r>
            <a:r>
              <a:rPr sz="2400" dirty="0">
                <a:solidFill>
                  <a:srgbClr val="444444"/>
                </a:solidFill>
                <a:latin typeface="Calibri"/>
                <a:cs typeface="Calibri"/>
              </a:rPr>
              <a:t>(</a:t>
            </a:r>
            <a:r>
              <a:rPr sz="2400" dirty="0">
                <a:solidFill>
                  <a:srgbClr val="E83E1D"/>
                </a:solidFill>
                <a:latin typeface="Calibri"/>
                <a:cs typeface="Calibri"/>
              </a:rPr>
              <a:t>UL</a:t>
            </a:r>
            <a:r>
              <a:rPr sz="2400" spc="-30" dirty="0">
                <a:solidFill>
                  <a:srgbClr val="E83E1D"/>
                </a:solidFill>
                <a:latin typeface="Calibri"/>
                <a:cs typeface="Calibri"/>
              </a:rPr>
              <a:t> </a:t>
            </a:r>
            <a:r>
              <a:rPr sz="2400" spc="-10" dirty="0">
                <a:solidFill>
                  <a:srgbClr val="E83E1D"/>
                </a:solidFill>
                <a:latin typeface="Calibri"/>
                <a:cs typeface="Calibri"/>
              </a:rPr>
              <a:t>LLC</a:t>
            </a:r>
            <a:r>
              <a:rPr sz="2400" spc="-10" dirty="0">
                <a:solidFill>
                  <a:srgbClr val="444444"/>
                </a:solidFill>
                <a:latin typeface="Calibri"/>
                <a:cs typeface="Calibri"/>
              </a:rPr>
              <a:t>)</a:t>
            </a:r>
            <a:endParaRPr sz="2400">
              <a:latin typeface="Calibri"/>
              <a:cs typeface="Calibri"/>
            </a:endParaRPr>
          </a:p>
          <a:p>
            <a:pPr marL="12700">
              <a:lnSpc>
                <a:spcPct val="100000"/>
              </a:lnSpc>
            </a:pPr>
            <a:r>
              <a:rPr sz="2400" b="1" spc="-5" dirty="0">
                <a:solidFill>
                  <a:srgbClr val="444444"/>
                </a:solidFill>
                <a:latin typeface="Calibri"/>
                <a:cs typeface="Calibri"/>
              </a:rPr>
              <a:t>Rimes Mortimer </a:t>
            </a:r>
            <a:r>
              <a:rPr sz="2400" spc="-10" dirty="0">
                <a:solidFill>
                  <a:srgbClr val="444444"/>
                </a:solidFill>
                <a:latin typeface="Calibri"/>
                <a:cs typeface="Calibri"/>
              </a:rPr>
              <a:t>(</a:t>
            </a:r>
            <a:r>
              <a:rPr sz="2400" spc="-10" dirty="0">
                <a:solidFill>
                  <a:srgbClr val="E83E1D"/>
                </a:solidFill>
                <a:latin typeface="Calibri"/>
                <a:cs typeface="Calibri"/>
              </a:rPr>
              <a:t>Microsoft</a:t>
            </a:r>
            <a:r>
              <a:rPr sz="2400" spc="-40" dirty="0">
                <a:solidFill>
                  <a:srgbClr val="E83E1D"/>
                </a:solidFill>
                <a:latin typeface="Calibri"/>
                <a:cs typeface="Calibri"/>
              </a:rPr>
              <a:t> </a:t>
            </a:r>
            <a:r>
              <a:rPr sz="2400" spc="-10" dirty="0">
                <a:solidFill>
                  <a:srgbClr val="E83E1D"/>
                </a:solidFill>
                <a:latin typeface="Calibri"/>
                <a:cs typeface="Calibri"/>
              </a:rPr>
              <a:t>Corporation</a:t>
            </a:r>
            <a:r>
              <a:rPr sz="2400" spc="-10" dirty="0">
                <a:solidFill>
                  <a:srgbClr val="444444"/>
                </a:solidFill>
                <a:latin typeface="Calibri"/>
                <a:cs typeface="Calibri"/>
              </a:rPr>
              <a:t>)</a:t>
            </a:r>
            <a:endParaRPr sz="2400">
              <a:latin typeface="Calibri"/>
              <a:cs typeface="Calibri"/>
            </a:endParaRPr>
          </a:p>
          <a:p>
            <a:pPr marL="12700">
              <a:lnSpc>
                <a:spcPct val="100000"/>
              </a:lnSpc>
            </a:pPr>
            <a:r>
              <a:rPr sz="2400" b="1" spc="-10" dirty="0">
                <a:solidFill>
                  <a:srgbClr val="444444"/>
                </a:solidFill>
                <a:latin typeface="Calibri"/>
                <a:cs typeface="Calibri"/>
              </a:rPr>
              <a:t>Ron </a:t>
            </a:r>
            <a:r>
              <a:rPr sz="2400" b="1" spc="-5" dirty="0">
                <a:solidFill>
                  <a:srgbClr val="444444"/>
                </a:solidFill>
                <a:latin typeface="Calibri"/>
                <a:cs typeface="Calibri"/>
              </a:rPr>
              <a:t>Zimmer</a:t>
            </a:r>
            <a:r>
              <a:rPr sz="2400" b="1" spc="-45" dirty="0">
                <a:solidFill>
                  <a:srgbClr val="444444"/>
                </a:solidFill>
                <a:latin typeface="Calibri"/>
                <a:cs typeface="Calibri"/>
              </a:rPr>
              <a:t> </a:t>
            </a:r>
            <a:r>
              <a:rPr sz="2400" spc="-5" dirty="0">
                <a:solidFill>
                  <a:srgbClr val="444444"/>
                </a:solidFill>
                <a:latin typeface="Calibri"/>
                <a:cs typeface="Calibri"/>
              </a:rPr>
              <a:t>(</a:t>
            </a:r>
            <a:r>
              <a:rPr sz="2400" spc="-5" dirty="0">
                <a:solidFill>
                  <a:srgbClr val="E83E1D"/>
                </a:solidFill>
                <a:latin typeface="Calibri"/>
                <a:cs typeface="Calibri"/>
              </a:rPr>
              <a:t>CABA</a:t>
            </a:r>
            <a:r>
              <a:rPr sz="2400" spc="-5" dirty="0">
                <a:solidFill>
                  <a:srgbClr val="444444"/>
                </a:solidFill>
                <a:latin typeface="Calibri"/>
                <a:cs typeface="Calibri"/>
              </a:rPr>
              <a:t>)</a:t>
            </a:r>
            <a:endParaRPr sz="2400">
              <a:latin typeface="Calibri"/>
              <a:cs typeface="Calibri"/>
            </a:endParaRPr>
          </a:p>
          <a:p>
            <a:pPr marL="12700" marR="652780">
              <a:lnSpc>
                <a:spcPct val="100000"/>
              </a:lnSpc>
            </a:pPr>
            <a:r>
              <a:rPr sz="2400" b="1" spc="-10" dirty="0">
                <a:solidFill>
                  <a:srgbClr val="444444"/>
                </a:solidFill>
                <a:latin typeface="Calibri"/>
                <a:cs typeface="Calibri"/>
              </a:rPr>
              <a:t>Stephen </a:t>
            </a:r>
            <a:r>
              <a:rPr sz="2400" b="1" spc="-15" dirty="0">
                <a:solidFill>
                  <a:srgbClr val="444444"/>
                </a:solidFill>
                <a:latin typeface="Calibri"/>
                <a:cs typeface="Calibri"/>
              </a:rPr>
              <a:t>Becker </a:t>
            </a:r>
            <a:r>
              <a:rPr sz="2400" dirty="0">
                <a:solidFill>
                  <a:srgbClr val="444444"/>
                </a:solidFill>
                <a:latin typeface="Calibri"/>
                <a:cs typeface="Calibri"/>
              </a:rPr>
              <a:t>(</a:t>
            </a:r>
            <a:r>
              <a:rPr sz="2400" dirty="0">
                <a:solidFill>
                  <a:srgbClr val="E83E1D"/>
                </a:solidFill>
                <a:latin typeface="Calibri"/>
                <a:cs typeface="Calibri"/>
              </a:rPr>
              <a:t>Kimberly-Clark </a:t>
            </a:r>
            <a:r>
              <a:rPr sz="2400" spc="-15" dirty="0">
                <a:solidFill>
                  <a:srgbClr val="E83E1D"/>
                </a:solidFill>
                <a:latin typeface="Calibri"/>
                <a:cs typeface="Calibri"/>
              </a:rPr>
              <a:t>Professional</a:t>
            </a:r>
            <a:r>
              <a:rPr sz="2400" spc="-15" dirty="0">
                <a:solidFill>
                  <a:srgbClr val="444444"/>
                </a:solidFill>
                <a:latin typeface="Calibri"/>
                <a:cs typeface="Calibri"/>
              </a:rPr>
              <a:t>)  </a:t>
            </a:r>
            <a:r>
              <a:rPr sz="2400" b="1" spc="-30" dirty="0">
                <a:solidFill>
                  <a:srgbClr val="444444"/>
                </a:solidFill>
                <a:latin typeface="Calibri"/>
                <a:cs typeface="Calibri"/>
              </a:rPr>
              <a:t>Trevor </a:t>
            </a:r>
            <a:r>
              <a:rPr sz="2400" b="1" spc="-10" dirty="0">
                <a:solidFill>
                  <a:srgbClr val="444444"/>
                </a:solidFill>
                <a:latin typeface="Calibri"/>
                <a:cs typeface="Calibri"/>
              </a:rPr>
              <a:t>Nightingale </a:t>
            </a:r>
            <a:r>
              <a:rPr sz="2400" spc="-5" dirty="0">
                <a:solidFill>
                  <a:srgbClr val="444444"/>
                </a:solidFill>
                <a:latin typeface="Calibri"/>
                <a:cs typeface="Calibri"/>
              </a:rPr>
              <a:t>(</a:t>
            </a:r>
            <a:r>
              <a:rPr sz="2400" spc="-5" dirty="0">
                <a:solidFill>
                  <a:srgbClr val="E83E1D"/>
                </a:solidFill>
                <a:latin typeface="Calibri"/>
                <a:cs typeface="Calibri"/>
              </a:rPr>
              <a:t>National </a:t>
            </a:r>
            <a:r>
              <a:rPr sz="2400" spc="-10" dirty="0">
                <a:solidFill>
                  <a:srgbClr val="E83E1D"/>
                </a:solidFill>
                <a:latin typeface="Calibri"/>
                <a:cs typeface="Calibri"/>
              </a:rPr>
              <a:t>Research </a:t>
            </a:r>
            <a:r>
              <a:rPr sz="2400" spc="-5" dirty="0">
                <a:solidFill>
                  <a:srgbClr val="E83E1D"/>
                </a:solidFill>
                <a:latin typeface="Calibri"/>
                <a:cs typeface="Calibri"/>
              </a:rPr>
              <a:t>Council</a:t>
            </a:r>
            <a:r>
              <a:rPr sz="2400" spc="-5" dirty="0">
                <a:solidFill>
                  <a:srgbClr val="444444"/>
                </a:solidFill>
                <a:latin typeface="Calibri"/>
                <a:cs typeface="Calibri"/>
              </a:rPr>
              <a:t>)  </a:t>
            </a:r>
            <a:r>
              <a:rPr sz="2400" b="1" spc="-35" dirty="0">
                <a:solidFill>
                  <a:srgbClr val="444444"/>
                </a:solidFill>
                <a:latin typeface="Calibri"/>
                <a:cs typeface="Calibri"/>
              </a:rPr>
              <a:t>Tucker </a:t>
            </a:r>
            <a:r>
              <a:rPr sz="2400" b="1" spc="-5" dirty="0">
                <a:solidFill>
                  <a:srgbClr val="444444"/>
                </a:solidFill>
                <a:latin typeface="Calibri"/>
                <a:cs typeface="Calibri"/>
              </a:rPr>
              <a:t>Boren </a:t>
            </a:r>
            <a:r>
              <a:rPr sz="2400" dirty="0">
                <a:solidFill>
                  <a:srgbClr val="444444"/>
                </a:solidFill>
                <a:latin typeface="Calibri"/>
                <a:cs typeface="Calibri"/>
              </a:rPr>
              <a:t>(</a:t>
            </a:r>
            <a:r>
              <a:rPr sz="2400" dirty="0">
                <a:solidFill>
                  <a:srgbClr val="E83E1D"/>
                </a:solidFill>
                <a:latin typeface="Calibri"/>
                <a:cs typeface="Calibri"/>
              </a:rPr>
              <a:t>Acuity </a:t>
            </a:r>
            <a:r>
              <a:rPr sz="2400" spc="-10" dirty="0">
                <a:solidFill>
                  <a:srgbClr val="E83E1D"/>
                </a:solidFill>
                <a:latin typeface="Calibri"/>
                <a:cs typeface="Calibri"/>
              </a:rPr>
              <a:t>Brands,</a:t>
            </a:r>
            <a:r>
              <a:rPr sz="2400" spc="-50" dirty="0">
                <a:solidFill>
                  <a:srgbClr val="E83E1D"/>
                </a:solidFill>
                <a:latin typeface="Calibri"/>
                <a:cs typeface="Calibri"/>
              </a:rPr>
              <a:t> </a:t>
            </a:r>
            <a:r>
              <a:rPr sz="2400" spc="-5" dirty="0">
                <a:solidFill>
                  <a:srgbClr val="E83E1D"/>
                </a:solidFill>
                <a:latin typeface="Calibri"/>
                <a:cs typeface="Calibri"/>
              </a:rPr>
              <a:t>Inc.</a:t>
            </a:r>
            <a:r>
              <a:rPr sz="2400" spc="-5" dirty="0">
                <a:solidFill>
                  <a:srgbClr val="444444"/>
                </a:solidFill>
                <a:latin typeface="Calibri"/>
                <a:cs typeface="Calibri"/>
              </a:rPr>
              <a:t>)</a:t>
            </a:r>
            <a:endParaRPr sz="24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20</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4097" y="328044"/>
            <a:ext cx="2962275" cy="482600"/>
          </a:xfrm>
          <a:prstGeom prst="rect">
            <a:avLst/>
          </a:prstGeom>
        </p:spPr>
        <p:txBody>
          <a:bodyPr vert="horz" wrap="square" lIns="0" tIns="12700" rIns="0" bIns="0" rtlCol="0">
            <a:spAutoFit/>
          </a:bodyPr>
          <a:lstStyle/>
          <a:p>
            <a:pPr marL="12700">
              <a:lnSpc>
                <a:spcPct val="100000"/>
              </a:lnSpc>
              <a:spcBef>
                <a:spcPts val="100"/>
              </a:spcBef>
              <a:tabLst>
                <a:tab pos="1483360" algn="l"/>
              </a:tabLst>
            </a:pPr>
            <a:r>
              <a:rPr sz="3000" b="0" spc="-5" dirty="0">
                <a:latin typeface="Calibri"/>
                <a:cs typeface="Calibri"/>
              </a:rPr>
              <a:t>Ph</a:t>
            </a:r>
            <a:r>
              <a:rPr sz="3000" b="0" dirty="0">
                <a:latin typeface="Calibri"/>
                <a:cs typeface="Calibri"/>
              </a:rPr>
              <a:t>ase</a:t>
            </a:r>
            <a:r>
              <a:rPr sz="3000" b="0" spc="-15" dirty="0">
                <a:latin typeface="Calibri"/>
                <a:cs typeface="Calibri"/>
              </a:rPr>
              <a:t> </a:t>
            </a:r>
            <a:r>
              <a:rPr sz="3000" b="0" dirty="0">
                <a:latin typeface="Calibri"/>
                <a:cs typeface="Calibri"/>
              </a:rPr>
              <a:t>2:	</a:t>
            </a:r>
            <a:r>
              <a:rPr sz="3000" b="0" spc="5" dirty="0">
                <a:latin typeface="Calibri"/>
                <a:cs typeface="Calibri"/>
              </a:rPr>
              <a:t>O</a:t>
            </a:r>
            <a:r>
              <a:rPr sz="3000" b="0" spc="-25" dirty="0">
                <a:latin typeface="Calibri"/>
                <a:cs typeface="Calibri"/>
              </a:rPr>
              <a:t>v</a:t>
            </a:r>
            <a:r>
              <a:rPr sz="3000" b="0" spc="-5" dirty="0">
                <a:latin typeface="Calibri"/>
                <a:cs typeface="Calibri"/>
              </a:rPr>
              <a:t>e</a:t>
            </a:r>
            <a:r>
              <a:rPr sz="3000" b="0" spc="20" dirty="0">
                <a:latin typeface="Calibri"/>
                <a:cs typeface="Calibri"/>
              </a:rPr>
              <a:t>r</a:t>
            </a:r>
            <a:r>
              <a:rPr sz="3000" b="0" dirty="0">
                <a:latin typeface="Calibri"/>
                <a:cs typeface="Calibri"/>
              </a:rPr>
              <a:t>v</a:t>
            </a:r>
            <a:r>
              <a:rPr sz="3000" b="0" spc="-5" dirty="0">
                <a:latin typeface="Calibri"/>
                <a:cs typeface="Calibri"/>
              </a:rPr>
              <a:t>i</a:t>
            </a:r>
            <a:r>
              <a:rPr sz="3000" b="0" spc="-20" dirty="0">
                <a:latin typeface="Calibri"/>
                <a:cs typeface="Calibri"/>
              </a:rPr>
              <a:t>e</a:t>
            </a:r>
            <a:r>
              <a:rPr sz="3000" b="0" dirty="0">
                <a:latin typeface="Calibri"/>
                <a:cs typeface="Calibri"/>
              </a:rPr>
              <a:t>w</a:t>
            </a:r>
            <a:endParaRPr sz="3000">
              <a:latin typeface="Calibri"/>
              <a:cs typeface="Calibri"/>
            </a:endParaRPr>
          </a:p>
        </p:txBody>
      </p:sp>
      <p:sp>
        <p:nvSpPr>
          <p:cNvPr id="3" name="object 3"/>
          <p:cNvSpPr txBox="1"/>
          <p:nvPr/>
        </p:nvSpPr>
        <p:spPr>
          <a:xfrm>
            <a:off x="1034097" y="958729"/>
            <a:ext cx="7839075" cy="1860550"/>
          </a:xfrm>
          <a:prstGeom prst="rect">
            <a:avLst/>
          </a:prstGeom>
        </p:spPr>
        <p:txBody>
          <a:bodyPr vert="horz" wrap="square" lIns="0" tIns="53975" rIns="0" bIns="0" rtlCol="0">
            <a:spAutoFit/>
          </a:bodyPr>
          <a:lstStyle/>
          <a:p>
            <a:pPr marL="241300" marR="5080" indent="-228600">
              <a:lnSpc>
                <a:spcPts val="2590"/>
              </a:lnSpc>
              <a:spcBef>
                <a:spcPts val="425"/>
              </a:spcBef>
              <a:buFont typeface="Arial"/>
              <a:buChar char="•"/>
              <a:tabLst>
                <a:tab pos="241300" algn="l"/>
              </a:tabLst>
            </a:pPr>
            <a:r>
              <a:rPr sz="2400" spc="-5" dirty="0">
                <a:solidFill>
                  <a:srgbClr val="444444"/>
                </a:solidFill>
                <a:latin typeface="Calibri"/>
                <a:cs typeface="Calibri"/>
              </a:rPr>
              <a:t>Phase </a:t>
            </a:r>
            <a:r>
              <a:rPr sz="2400" dirty="0">
                <a:solidFill>
                  <a:srgbClr val="444444"/>
                </a:solidFill>
                <a:latin typeface="Calibri"/>
                <a:cs typeface="Calibri"/>
              </a:rPr>
              <a:t>2 will </a:t>
            </a:r>
            <a:r>
              <a:rPr sz="2400" spc="-15" dirty="0">
                <a:solidFill>
                  <a:srgbClr val="444444"/>
                </a:solidFill>
                <a:latin typeface="Calibri"/>
                <a:cs typeface="Calibri"/>
              </a:rPr>
              <a:t>examine </a:t>
            </a:r>
            <a:r>
              <a:rPr sz="2400" spc="-5" dirty="0">
                <a:solidFill>
                  <a:srgbClr val="444444"/>
                </a:solidFill>
                <a:latin typeface="Calibri"/>
                <a:cs typeface="Calibri"/>
              </a:rPr>
              <a:t>the </a:t>
            </a:r>
            <a:r>
              <a:rPr sz="2400" spc="-20" dirty="0">
                <a:solidFill>
                  <a:srgbClr val="444444"/>
                </a:solidFill>
                <a:latin typeface="Calibri"/>
                <a:cs typeface="Calibri"/>
              </a:rPr>
              <a:t>effect </a:t>
            </a:r>
            <a:r>
              <a:rPr sz="2400" spc="-5" dirty="0">
                <a:solidFill>
                  <a:srgbClr val="444444"/>
                </a:solidFill>
                <a:latin typeface="Calibri"/>
                <a:cs typeface="Calibri"/>
              </a:rPr>
              <a:t>of building </a:t>
            </a:r>
            <a:r>
              <a:rPr sz="2400" spc="-10" dirty="0">
                <a:solidFill>
                  <a:srgbClr val="444444"/>
                </a:solidFill>
                <a:latin typeface="Calibri"/>
                <a:cs typeface="Calibri"/>
              </a:rPr>
              <a:t>characteristics </a:t>
            </a:r>
            <a:r>
              <a:rPr sz="2400" dirty="0">
                <a:solidFill>
                  <a:srgbClr val="444444"/>
                </a:solidFill>
                <a:latin typeface="Calibri"/>
                <a:cs typeface="Calibri"/>
              </a:rPr>
              <a:t>and  </a:t>
            </a:r>
            <a:r>
              <a:rPr sz="2400" spc="-20" dirty="0">
                <a:solidFill>
                  <a:srgbClr val="444444"/>
                </a:solidFill>
                <a:latin typeface="Calibri"/>
                <a:cs typeface="Calibri"/>
              </a:rPr>
              <a:t>systems </a:t>
            </a:r>
            <a:r>
              <a:rPr sz="2400" spc="-5" dirty="0">
                <a:solidFill>
                  <a:srgbClr val="444444"/>
                </a:solidFill>
                <a:latin typeface="Calibri"/>
                <a:cs typeface="Calibri"/>
              </a:rPr>
              <a:t>on multiple metrics </a:t>
            </a:r>
            <a:r>
              <a:rPr sz="2400" dirty="0">
                <a:solidFill>
                  <a:srgbClr val="444444"/>
                </a:solidFill>
                <a:latin typeface="Calibri"/>
                <a:cs typeface="Calibri"/>
              </a:rPr>
              <a:t>in </a:t>
            </a:r>
            <a:r>
              <a:rPr sz="2400" spc="-5" dirty="0">
                <a:solidFill>
                  <a:srgbClr val="444444"/>
                </a:solidFill>
                <a:latin typeface="Calibri"/>
                <a:cs typeface="Calibri"/>
              </a:rPr>
              <a:t>the same</a:t>
            </a:r>
            <a:r>
              <a:rPr sz="2400" spc="-55" dirty="0">
                <a:solidFill>
                  <a:srgbClr val="444444"/>
                </a:solidFill>
                <a:latin typeface="Calibri"/>
                <a:cs typeface="Calibri"/>
              </a:rPr>
              <a:t> </a:t>
            </a:r>
            <a:r>
              <a:rPr sz="2400" spc="-15" dirty="0">
                <a:solidFill>
                  <a:srgbClr val="444444"/>
                </a:solidFill>
                <a:latin typeface="Calibri"/>
                <a:cs typeface="Calibri"/>
              </a:rPr>
              <a:t>organization</a:t>
            </a:r>
            <a:endParaRPr sz="2400">
              <a:latin typeface="Calibri"/>
              <a:cs typeface="Calibri"/>
            </a:endParaRPr>
          </a:p>
          <a:p>
            <a:pPr marL="240665" marR="258445" indent="-228600">
              <a:lnSpc>
                <a:spcPts val="2590"/>
              </a:lnSpc>
              <a:spcBef>
                <a:spcPts val="605"/>
              </a:spcBef>
              <a:buFont typeface="Arial"/>
              <a:buChar char="•"/>
              <a:tabLst>
                <a:tab pos="241300" algn="l"/>
              </a:tabLst>
            </a:pPr>
            <a:r>
              <a:rPr sz="2400" dirty="0">
                <a:solidFill>
                  <a:srgbClr val="444444"/>
                </a:solidFill>
                <a:latin typeface="Calibri"/>
                <a:cs typeface="Calibri"/>
              </a:rPr>
              <a:t>Much </a:t>
            </a:r>
            <a:r>
              <a:rPr sz="2400" spc="-5" dirty="0">
                <a:solidFill>
                  <a:srgbClr val="444444"/>
                </a:solidFill>
                <a:latin typeface="Calibri"/>
                <a:cs typeface="Calibri"/>
              </a:rPr>
              <a:t>of </a:t>
            </a:r>
            <a:r>
              <a:rPr sz="2400" dirty="0">
                <a:solidFill>
                  <a:srgbClr val="444444"/>
                </a:solidFill>
                <a:latin typeface="Calibri"/>
                <a:cs typeface="Calibri"/>
              </a:rPr>
              <a:t>the necessary </a:t>
            </a:r>
            <a:r>
              <a:rPr sz="2400" spc="-15" dirty="0">
                <a:solidFill>
                  <a:srgbClr val="444444"/>
                </a:solidFill>
                <a:latin typeface="Calibri"/>
                <a:cs typeface="Calibri"/>
              </a:rPr>
              <a:t>data </a:t>
            </a:r>
            <a:r>
              <a:rPr sz="2400" spc="-5" dirty="0">
                <a:solidFill>
                  <a:srgbClr val="444444"/>
                </a:solidFill>
                <a:latin typeface="Calibri"/>
                <a:cs typeface="Calibri"/>
              </a:rPr>
              <a:t>already </a:t>
            </a:r>
            <a:r>
              <a:rPr sz="2400" spc="-15" dirty="0">
                <a:solidFill>
                  <a:srgbClr val="444444"/>
                </a:solidFill>
                <a:latin typeface="Calibri"/>
                <a:cs typeface="Calibri"/>
              </a:rPr>
              <a:t>exists </a:t>
            </a:r>
            <a:r>
              <a:rPr sz="2400" dirty="0">
                <a:solidFill>
                  <a:srgbClr val="444444"/>
                </a:solidFill>
                <a:latin typeface="Calibri"/>
                <a:cs typeface="Calibri"/>
              </a:rPr>
              <a:t>– it then </a:t>
            </a:r>
            <a:r>
              <a:rPr sz="2400" spc="-10" dirty="0">
                <a:solidFill>
                  <a:srgbClr val="444444"/>
                </a:solidFill>
                <a:latin typeface="Calibri"/>
                <a:cs typeface="Calibri"/>
              </a:rPr>
              <a:t>must</a:t>
            </a:r>
            <a:r>
              <a:rPr sz="2400" spc="-130" dirty="0">
                <a:solidFill>
                  <a:srgbClr val="444444"/>
                </a:solidFill>
                <a:latin typeface="Calibri"/>
                <a:cs typeface="Calibri"/>
              </a:rPr>
              <a:t> </a:t>
            </a:r>
            <a:r>
              <a:rPr sz="2400" spc="-5" dirty="0">
                <a:solidFill>
                  <a:srgbClr val="444444"/>
                </a:solidFill>
                <a:latin typeface="Calibri"/>
                <a:cs typeface="Calibri"/>
              </a:rPr>
              <a:t>be  </a:t>
            </a:r>
            <a:r>
              <a:rPr sz="2400" dirty="0">
                <a:solidFill>
                  <a:srgbClr val="444444"/>
                </a:solidFill>
                <a:latin typeface="Calibri"/>
                <a:cs typeface="Calibri"/>
              </a:rPr>
              <a:t>accessed, </a:t>
            </a:r>
            <a:r>
              <a:rPr sz="2400" spc="-10" dirty="0">
                <a:solidFill>
                  <a:srgbClr val="444444"/>
                </a:solidFill>
                <a:latin typeface="Calibri"/>
                <a:cs typeface="Calibri"/>
              </a:rPr>
              <a:t>collated </a:t>
            </a:r>
            <a:r>
              <a:rPr sz="2400" spc="-5" dirty="0">
                <a:solidFill>
                  <a:srgbClr val="444444"/>
                </a:solidFill>
                <a:latin typeface="Calibri"/>
                <a:cs typeface="Calibri"/>
              </a:rPr>
              <a:t>and </a:t>
            </a:r>
            <a:r>
              <a:rPr sz="2400" spc="-10" dirty="0">
                <a:solidFill>
                  <a:srgbClr val="444444"/>
                </a:solidFill>
                <a:latin typeface="Calibri"/>
                <a:cs typeface="Calibri"/>
              </a:rPr>
              <a:t>analyzed by </a:t>
            </a:r>
            <a:r>
              <a:rPr sz="2400" spc="-5" dirty="0">
                <a:solidFill>
                  <a:srgbClr val="444444"/>
                </a:solidFill>
                <a:latin typeface="Calibri"/>
                <a:cs typeface="Calibri"/>
              </a:rPr>
              <a:t>building</a:t>
            </a:r>
            <a:r>
              <a:rPr sz="2400" spc="-55" dirty="0">
                <a:solidFill>
                  <a:srgbClr val="444444"/>
                </a:solidFill>
                <a:latin typeface="Calibri"/>
                <a:cs typeface="Calibri"/>
              </a:rPr>
              <a:t> </a:t>
            </a:r>
            <a:r>
              <a:rPr sz="2400" spc="-15" dirty="0">
                <a:solidFill>
                  <a:srgbClr val="444444"/>
                </a:solidFill>
                <a:latin typeface="Calibri"/>
                <a:cs typeface="Calibri"/>
              </a:rPr>
              <a:t>features</a:t>
            </a:r>
            <a:endParaRPr sz="2400">
              <a:latin typeface="Calibri"/>
              <a:cs typeface="Calibri"/>
            </a:endParaRPr>
          </a:p>
          <a:p>
            <a:pPr marL="241300" indent="-228600">
              <a:lnSpc>
                <a:spcPct val="100000"/>
              </a:lnSpc>
              <a:spcBef>
                <a:spcPts val="275"/>
              </a:spcBef>
              <a:buFont typeface="Arial"/>
              <a:buChar char="•"/>
              <a:tabLst>
                <a:tab pos="241300" algn="l"/>
              </a:tabLst>
            </a:pPr>
            <a:r>
              <a:rPr sz="2400" spc="-5" dirty="0">
                <a:solidFill>
                  <a:srgbClr val="444444"/>
                </a:solidFill>
                <a:latin typeface="Calibri"/>
                <a:cs typeface="Calibri"/>
              </a:rPr>
              <a:t>Consortium of funding and </a:t>
            </a:r>
            <a:r>
              <a:rPr sz="2400" spc="-15" dirty="0">
                <a:solidFill>
                  <a:srgbClr val="444444"/>
                </a:solidFill>
                <a:latin typeface="Calibri"/>
                <a:cs typeface="Calibri"/>
              </a:rPr>
              <a:t>data </a:t>
            </a:r>
            <a:r>
              <a:rPr sz="2400" spc="-5" dirty="0">
                <a:solidFill>
                  <a:srgbClr val="444444"/>
                </a:solidFill>
                <a:latin typeface="Calibri"/>
                <a:cs typeface="Calibri"/>
              </a:rPr>
              <a:t>partners via</a:t>
            </a:r>
            <a:r>
              <a:rPr sz="2400" spc="-30" dirty="0">
                <a:solidFill>
                  <a:srgbClr val="444444"/>
                </a:solidFill>
                <a:latin typeface="Calibri"/>
                <a:cs typeface="Calibri"/>
              </a:rPr>
              <a:t> </a:t>
            </a:r>
            <a:r>
              <a:rPr sz="2400" spc="-10" dirty="0">
                <a:solidFill>
                  <a:srgbClr val="444444"/>
                </a:solidFill>
                <a:latin typeface="Calibri"/>
                <a:cs typeface="Calibri"/>
              </a:rPr>
              <a:t>CABA</a:t>
            </a:r>
            <a:endParaRPr sz="2400">
              <a:latin typeface="Calibri"/>
              <a:cs typeface="Calibri"/>
            </a:endParaRPr>
          </a:p>
        </p:txBody>
      </p:sp>
      <p:sp>
        <p:nvSpPr>
          <p:cNvPr id="4" name="object 4"/>
          <p:cNvSpPr/>
          <p:nvPr/>
        </p:nvSpPr>
        <p:spPr>
          <a:xfrm>
            <a:off x="1670663" y="2919125"/>
            <a:ext cx="6890584" cy="3499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21</a:t>
            </a:fld>
            <a:endParaRPr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3080385" cy="482600"/>
          </a:xfrm>
          <a:prstGeom prst="rect">
            <a:avLst/>
          </a:prstGeom>
        </p:spPr>
        <p:txBody>
          <a:bodyPr vert="horz" wrap="square" lIns="0" tIns="12700" rIns="0" bIns="0" rtlCol="0">
            <a:spAutoFit/>
          </a:bodyPr>
          <a:lstStyle/>
          <a:p>
            <a:pPr marL="12700">
              <a:lnSpc>
                <a:spcPct val="100000"/>
              </a:lnSpc>
              <a:spcBef>
                <a:spcPts val="100"/>
              </a:spcBef>
              <a:tabLst>
                <a:tab pos="1482725" algn="l"/>
              </a:tabLst>
            </a:pPr>
            <a:r>
              <a:rPr sz="3000" b="0" spc="-5" dirty="0">
                <a:latin typeface="Calibri"/>
                <a:cs typeface="Calibri"/>
              </a:rPr>
              <a:t>Phase</a:t>
            </a:r>
            <a:r>
              <a:rPr sz="3000" b="0" spc="-15" dirty="0">
                <a:latin typeface="Calibri"/>
                <a:cs typeface="Calibri"/>
              </a:rPr>
              <a:t> </a:t>
            </a:r>
            <a:r>
              <a:rPr sz="3000" b="0" dirty="0">
                <a:latin typeface="Calibri"/>
                <a:cs typeface="Calibri"/>
              </a:rPr>
              <a:t>2:	</a:t>
            </a:r>
            <a:r>
              <a:rPr sz="3000" b="0" spc="-35" dirty="0">
                <a:latin typeface="Calibri"/>
                <a:cs typeface="Calibri"/>
              </a:rPr>
              <a:t>Work</a:t>
            </a:r>
            <a:r>
              <a:rPr sz="3000" b="0" spc="-55" dirty="0">
                <a:latin typeface="Calibri"/>
                <a:cs typeface="Calibri"/>
              </a:rPr>
              <a:t> </a:t>
            </a:r>
            <a:r>
              <a:rPr sz="3000" b="0" spc="-5" dirty="0">
                <a:latin typeface="Calibri"/>
                <a:cs typeface="Calibri"/>
              </a:rPr>
              <a:t>Plan</a:t>
            </a:r>
            <a:endParaRPr sz="3000">
              <a:latin typeface="Calibri"/>
              <a:cs typeface="Calibri"/>
            </a:endParaRPr>
          </a:p>
        </p:txBody>
      </p:sp>
      <p:sp>
        <p:nvSpPr>
          <p:cNvPr id="3" name="object 3"/>
          <p:cNvSpPr txBox="1"/>
          <p:nvPr/>
        </p:nvSpPr>
        <p:spPr>
          <a:xfrm>
            <a:off x="926029" y="1210618"/>
            <a:ext cx="7901940" cy="1936750"/>
          </a:xfrm>
          <a:prstGeom prst="rect">
            <a:avLst/>
          </a:prstGeom>
        </p:spPr>
        <p:txBody>
          <a:bodyPr vert="horz" wrap="square" lIns="0" tIns="48260" rIns="0" bIns="0" rtlCol="0">
            <a:spAutoFit/>
          </a:bodyPr>
          <a:lstStyle/>
          <a:p>
            <a:pPr marL="241300" indent="-229235">
              <a:lnSpc>
                <a:spcPct val="100000"/>
              </a:lnSpc>
              <a:spcBef>
                <a:spcPts val="380"/>
              </a:spcBef>
              <a:buFont typeface="Arial"/>
              <a:buChar char="•"/>
              <a:tabLst>
                <a:tab pos="241935" algn="l"/>
              </a:tabLst>
            </a:pPr>
            <a:r>
              <a:rPr sz="2800" spc="-5" dirty="0">
                <a:solidFill>
                  <a:srgbClr val="444444"/>
                </a:solidFill>
                <a:latin typeface="Calibri"/>
                <a:cs typeface="Calibri"/>
              </a:rPr>
              <a:t>The </a:t>
            </a:r>
            <a:r>
              <a:rPr sz="2800" spc="-10" dirty="0">
                <a:solidFill>
                  <a:srgbClr val="444444"/>
                </a:solidFill>
                <a:latin typeface="Calibri"/>
                <a:cs typeface="Calibri"/>
              </a:rPr>
              <a:t>work </a:t>
            </a:r>
            <a:r>
              <a:rPr sz="2800" spc="-5" dirty="0">
                <a:solidFill>
                  <a:srgbClr val="444444"/>
                </a:solidFill>
                <a:latin typeface="Calibri"/>
                <a:cs typeface="Calibri"/>
              </a:rPr>
              <a:t>under Phase 2 </a:t>
            </a:r>
            <a:r>
              <a:rPr sz="2800" spc="-10" dirty="0">
                <a:solidFill>
                  <a:srgbClr val="444444"/>
                </a:solidFill>
                <a:latin typeface="Calibri"/>
                <a:cs typeface="Calibri"/>
              </a:rPr>
              <a:t>will </a:t>
            </a:r>
            <a:r>
              <a:rPr sz="2800" spc="-15" dirty="0">
                <a:solidFill>
                  <a:srgbClr val="444444"/>
                </a:solidFill>
                <a:latin typeface="Calibri"/>
                <a:cs typeface="Calibri"/>
              </a:rPr>
              <a:t>compromise two</a:t>
            </a:r>
            <a:r>
              <a:rPr sz="2800" spc="140" dirty="0">
                <a:solidFill>
                  <a:srgbClr val="444444"/>
                </a:solidFill>
                <a:latin typeface="Calibri"/>
                <a:cs typeface="Calibri"/>
              </a:rPr>
              <a:t> </a:t>
            </a:r>
            <a:r>
              <a:rPr sz="2800" spc="-20" dirty="0">
                <a:solidFill>
                  <a:srgbClr val="444444"/>
                </a:solidFill>
                <a:latin typeface="Calibri"/>
                <a:cs typeface="Calibri"/>
              </a:rPr>
              <a:t>stages:</a:t>
            </a:r>
            <a:endParaRPr sz="2800">
              <a:latin typeface="Calibri"/>
              <a:cs typeface="Calibri"/>
            </a:endParaRPr>
          </a:p>
          <a:p>
            <a:pPr marL="698500" marR="224154" lvl="1" indent="-228600">
              <a:lnSpc>
                <a:spcPts val="2590"/>
              </a:lnSpc>
              <a:spcBef>
                <a:spcPts val="570"/>
              </a:spcBef>
              <a:buFont typeface="Arial"/>
              <a:buChar char="•"/>
              <a:tabLst>
                <a:tab pos="698500" algn="l"/>
              </a:tabLst>
            </a:pPr>
            <a:r>
              <a:rPr sz="2400" spc="-5" dirty="0">
                <a:solidFill>
                  <a:srgbClr val="444444"/>
                </a:solidFill>
                <a:latin typeface="Calibri"/>
                <a:cs typeface="Calibri"/>
              </a:rPr>
              <a:t>Acquisition of </a:t>
            </a:r>
            <a:r>
              <a:rPr sz="2400" spc="-15" dirty="0">
                <a:solidFill>
                  <a:srgbClr val="444444"/>
                </a:solidFill>
                <a:latin typeface="Calibri"/>
                <a:cs typeface="Calibri"/>
              </a:rPr>
              <a:t>relevant anonymized </a:t>
            </a:r>
            <a:r>
              <a:rPr sz="2400" dirty="0">
                <a:solidFill>
                  <a:srgbClr val="444444"/>
                </a:solidFill>
                <a:latin typeface="Calibri"/>
                <a:cs typeface="Calibri"/>
              </a:rPr>
              <a:t>RE </a:t>
            </a:r>
            <a:r>
              <a:rPr sz="2400" spc="-5" dirty="0">
                <a:solidFill>
                  <a:srgbClr val="444444"/>
                </a:solidFill>
                <a:latin typeface="Calibri"/>
                <a:cs typeface="Calibri"/>
              </a:rPr>
              <a:t>and </a:t>
            </a:r>
            <a:r>
              <a:rPr sz="2400" dirty="0">
                <a:solidFill>
                  <a:srgbClr val="444444"/>
                </a:solidFill>
                <a:latin typeface="Calibri"/>
                <a:cs typeface="Calibri"/>
              </a:rPr>
              <a:t>HR </a:t>
            </a:r>
            <a:r>
              <a:rPr sz="2400" spc="-15" dirty="0">
                <a:solidFill>
                  <a:srgbClr val="444444"/>
                </a:solidFill>
                <a:latin typeface="Calibri"/>
                <a:cs typeface="Calibri"/>
              </a:rPr>
              <a:t>data from  </a:t>
            </a:r>
            <a:r>
              <a:rPr sz="2400" spc="-5" dirty="0">
                <a:solidFill>
                  <a:srgbClr val="444444"/>
                </a:solidFill>
                <a:latin typeface="Calibri"/>
                <a:cs typeface="Calibri"/>
              </a:rPr>
              <a:t>one or </a:t>
            </a:r>
            <a:r>
              <a:rPr sz="2400" spc="-10" dirty="0">
                <a:solidFill>
                  <a:srgbClr val="444444"/>
                </a:solidFill>
                <a:latin typeface="Calibri"/>
                <a:cs typeface="Calibri"/>
              </a:rPr>
              <a:t>more </a:t>
            </a:r>
            <a:r>
              <a:rPr sz="2400" spc="-5" dirty="0">
                <a:solidFill>
                  <a:srgbClr val="444444"/>
                </a:solidFill>
                <a:latin typeface="Calibri"/>
                <a:cs typeface="Calibri"/>
              </a:rPr>
              <a:t>partner</a:t>
            </a:r>
            <a:r>
              <a:rPr sz="2400" dirty="0">
                <a:solidFill>
                  <a:srgbClr val="444444"/>
                </a:solidFill>
                <a:latin typeface="Calibri"/>
                <a:cs typeface="Calibri"/>
              </a:rPr>
              <a:t> </a:t>
            </a:r>
            <a:r>
              <a:rPr sz="2400" spc="-15" dirty="0">
                <a:solidFill>
                  <a:srgbClr val="444444"/>
                </a:solidFill>
                <a:latin typeface="Calibri"/>
                <a:cs typeface="Calibri"/>
              </a:rPr>
              <a:t>organizations</a:t>
            </a:r>
            <a:endParaRPr sz="2400">
              <a:latin typeface="Calibri"/>
              <a:cs typeface="Calibri"/>
            </a:endParaRPr>
          </a:p>
          <a:p>
            <a:pPr marL="698500" marR="608965" lvl="1" indent="-228600">
              <a:lnSpc>
                <a:spcPts val="2590"/>
              </a:lnSpc>
              <a:spcBef>
                <a:spcPts val="509"/>
              </a:spcBef>
              <a:buFont typeface="Arial"/>
              <a:buChar char="•"/>
              <a:tabLst>
                <a:tab pos="698500" algn="l"/>
              </a:tabLst>
            </a:pPr>
            <a:r>
              <a:rPr sz="2400" spc="-5" dirty="0">
                <a:solidFill>
                  <a:srgbClr val="444444"/>
                </a:solidFill>
                <a:latin typeface="Calibri"/>
                <a:cs typeface="Calibri"/>
              </a:rPr>
              <a:t>Analysis of these </a:t>
            </a:r>
            <a:r>
              <a:rPr sz="2400" spc="-15" dirty="0">
                <a:solidFill>
                  <a:srgbClr val="444444"/>
                </a:solidFill>
                <a:latin typeface="Calibri"/>
                <a:cs typeface="Calibri"/>
              </a:rPr>
              <a:t>data to </a:t>
            </a:r>
            <a:r>
              <a:rPr sz="2400" spc="-5" dirty="0">
                <a:solidFill>
                  <a:srgbClr val="444444"/>
                </a:solidFill>
                <a:latin typeface="Calibri"/>
                <a:cs typeface="Calibri"/>
              </a:rPr>
              <a:t>quantify </a:t>
            </a:r>
            <a:r>
              <a:rPr sz="2400" spc="-10" dirty="0">
                <a:solidFill>
                  <a:srgbClr val="444444"/>
                </a:solidFill>
                <a:latin typeface="Calibri"/>
                <a:cs typeface="Calibri"/>
              </a:rPr>
              <a:t>how </a:t>
            </a:r>
            <a:r>
              <a:rPr sz="2400" spc="-15" dirty="0">
                <a:solidFill>
                  <a:srgbClr val="444444"/>
                </a:solidFill>
                <a:latin typeface="Calibri"/>
                <a:cs typeface="Calibri"/>
              </a:rPr>
              <a:t>investments </a:t>
            </a:r>
            <a:r>
              <a:rPr sz="2400" dirty="0">
                <a:solidFill>
                  <a:srgbClr val="444444"/>
                </a:solidFill>
                <a:latin typeface="Calibri"/>
                <a:cs typeface="Calibri"/>
              </a:rPr>
              <a:t>in  </a:t>
            </a:r>
            <a:r>
              <a:rPr sz="2400" spc="-5" dirty="0">
                <a:solidFill>
                  <a:srgbClr val="444444"/>
                </a:solidFill>
                <a:latin typeface="Calibri"/>
                <a:cs typeface="Calibri"/>
              </a:rPr>
              <a:t>building technologies </a:t>
            </a:r>
            <a:r>
              <a:rPr sz="2400" spc="-15" dirty="0">
                <a:solidFill>
                  <a:srgbClr val="444444"/>
                </a:solidFill>
                <a:latin typeface="Calibri"/>
                <a:cs typeface="Calibri"/>
              </a:rPr>
              <a:t>affect org. prod.</a:t>
            </a:r>
            <a:r>
              <a:rPr sz="2400" spc="-30" dirty="0">
                <a:solidFill>
                  <a:srgbClr val="444444"/>
                </a:solidFill>
                <a:latin typeface="Calibri"/>
                <a:cs typeface="Calibri"/>
              </a:rPr>
              <a:t> </a:t>
            </a:r>
            <a:r>
              <a:rPr sz="2400" spc="-5" dirty="0">
                <a:solidFill>
                  <a:srgbClr val="444444"/>
                </a:solidFill>
                <a:latin typeface="Calibri"/>
                <a:cs typeface="Calibri"/>
              </a:rPr>
              <a:t>Metrics</a:t>
            </a:r>
            <a:endParaRPr sz="2400">
              <a:latin typeface="Calibri"/>
              <a:cs typeface="Calibri"/>
            </a:endParaRPr>
          </a:p>
        </p:txBody>
      </p:sp>
      <p:sp>
        <p:nvSpPr>
          <p:cNvPr id="4" name="object 4"/>
          <p:cNvSpPr txBox="1"/>
          <p:nvPr/>
        </p:nvSpPr>
        <p:spPr>
          <a:xfrm>
            <a:off x="1950760" y="4149878"/>
            <a:ext cx="350520" cy="1257935"/>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Calibri"/>
                <a:cs typeface="Calibri"/>
              </a:rPr>
              <a:t>Bldg</a:t>
            </a:r>
            <a:r>
              <a:rPr sz="1000" b="1" spc="-75" dirty="0">
                <a:latin typeface="Calibri"/>
                <a:cs typeface="Calibri"/>
              </a:rPr>
              <a:t> </a:t>
            </a:r>
            <a:r>
              <a:rPr sz="1000" b="1" spc="-5" dirty="0">
                <a:latin typeface="Calibri"/>
                <a:cs typeface="Calibri"/>
              </a:rPr>
              <a:t>1</a:t>
            </a:r>
            <a:endParaRPr sz="1000">
              <a:latin typeface="Calibri"/>
              <a:cs typeface="Calibri"/>
            </a:endParaRPr>
          </a:p>
          <a:p>
            <a:pPr>
              <a:lnSpc>
                <a:spcPct val="100000"/>
              </a:lnSpc>
              <a:spcBef>
                <a:spcPts val="40"/>
              </a:spcBef>
            </a:pPr>
            <a:endParaRPr sz="1200">
              <a:latin typeface="Calibri"/>
              <a:cs typeface="Calibri"/>
            </a:endParaRPr>
          </a:p>
          <a:p>
            <a:pPr marL="12700">
              <a:lnSpc>
                <a:spcPct val="100000"/>
              </a:lnSpc>
            </a:pPr>
            <a:r>
              <a:rPr sz="1000" b="1" spc="-5" dirty="0">
                <a:latin typeface="Calibri"/>
                <a:cs typeface="Calibri"/>
              </a:rPr>
              <a:t>Bldg</a:t>
            </a:r>
            <a:r>
              <a:rPr sz="1000" b="1" spc="-75" dirty="0">
                <a:latin typeface="Calibri"/>
                <a:cs typeface="Calibri"/>
              </a:rPr>
              <a:t> </a:t>
            </a:r>
            <a:r>
              <a:rPr sz="1000" b="1" spc="-5" dirty="0">
                <a:latin typeface="Calibri"/>
                <a:cs typeface="Calibri"/>
              </a:rPr>
              <a:t>2</a:t>
            </a:r>
            <a:endParaRPr sz="1000">
              <a:latin typeface="Calibri"/>
              <a:cs typeface="Calibri"/>
            </a:endParaRPr>
          </a:p>
          <a:p>
            <a:pPr>
              <a:lnSpc>
                <a:spcPct val="100000"/>
              </a:lnSpc>
              <a:spcBef>
                <a:spcPts val="15"/>
              </a:spcBef>
            </a:pPr>
            <a:endParaRPr sz="1300">
              <a:latin typeface="Calibri"/>
              <a:cs typeface="Calibri"/>
            </a:endParaRPr>
          </a:p>
          <a:p>
            <a:pPr marL="12700">
              <a:lnSpc>
                <a:spcPct val="100000"/>
              </a:lnSpc>
            </a:pPr>
            <a:r>
              <a:rPr sz="1000" b="1" spc="-5" dirty="0">
                <a:latin typeface="Calibri"/>
                <a:cs typeface="Calibri"/>
              </a:rPr>
              <a:t>Bldg</a:t>
            </a:r>
            <a:r>
              <a:rPr sz="1000" b="1" spc="-75" dirty="0">
                <a:latin typeface="Calibri"/>
                <a:cs typeface="Calibri"/>
              </a:rPr>
              <a:t> </a:t>
            </a:r>
            <a:r>
              <a:rPr sz="1000" b="1" spc="-5" dirty="0">
                <a:latin typeface="Calibri"/>
                <a:cs typeface="Calibri"/>
              </a:rPr>
              <a:t>3</a:t>
            </a:r>
            <a:endParaRPr sz="1000">
              <a:latin typeface="Calibri"/>
              <a:cs typeface="Calibri"/>
            </a:endParaRPr>
          </a:p>
          <a:p>
            <a:pPr>
              <a:lnSpc>
                <a:spcPct val="100000"/>
              </a:lnSpc>
              <a:spcBef>
                <a:spcPts val="30"/>
              </a:spcBef>
            </a:pPr>
            <a:endParaRPr sz="1450">
              <a:latin typeface="Calibri"/>
              <a:cs typeface="Calibri"/>
            </a:endParaRPr>
          </a:p>
          <a:p>
            <a:pPr marL="12700">
              <a:lnSpc>
                <a:spcPct val="100000"/>
              </a:lnSpc>
            </a:pPr>
            <a:r>
              <a:rPr sz="1000" b="1" spc="-5" dirty="0">
                <a:latin typeface="Calibri"/>
                <a:cs typeface="Calibri"/>
              </a:rPr>
              <a:t>Bldg</a:t>
            </a:r>
            <a:r>
              <a:rPr sz="1000" b="1" spc="-75" dirty="0">
                <a:latin typeface="Calibri"/>
                <a:cs typeface="Calibri"/>
              </a:rPr>
              <a:t> </a:t>
            </a:r>
            <a:r>
              <a:rPr sz="1000" b="1" spc="-5" dirty="0">
                <a:latin typeface="Calibri"/>
                <a:cs typeface="Calibri"/>
              </a:rPr>
              <a:t>4</a:t>
            </a:r>
            <a:endParaRPr sz="1000">
              <a:latin typeface="Calibri"/>
              <a:cs typeface="Calibri"/>
            </a:endParaRPr>
          </a:p>
        </p:txBody>
      </p:sp>
      <p:grpSp>
        <p:nvGrpSpPr>
          <p:cNvPr id="5" name="object 5"/>
          <p:cNvGrpSpPr/>
          <p:nvPr/>
        </p:nvGrpSpPr>
        <p:grpSpPr>
          <a:xfrm>
            <a:off x="2332741" y="3848224"/>
            <a:ext cx="7992745" cy="1878964"/>
            <a:chOff x="2332741" y="3848224"/>
            <a:chExt cx="7992745" cy="1878964"/>
          </a:xfrm>
        </p:grpSpPr>
        <p:sp>
          <p:nvSpPr>
            <p:cNvPr id="6" name="object 6"/>
            <p:cNvSpPr/>
            <p:nvPr/>
          </p:nvSpPr>
          <p:spPr>
            <a:xfrm>
              <a:off x="2384298" y="4286249"/>
              <a:ext cx="7924800" cy="0"/>
            </a:xfrm>
            <a:custGeom>
              <a:avLst/>
              <a:gdLst/>
              <a:ahLst/>
              <a:cxnLst/>
              <a:rect l="l" t="t" r="r" b="b"/>
              <a:pathLst>
                <a:path w="7924800">
                  <a:moveTo>
                    <a:pt x="0" y="0"/>
                  </a:moveTo>
                  <a:lnTo>
                    <a:pt x="7924800" y="0"/>
                  </a:lnTo>
                </a:path>
              </a:pathLst>
            </a:custGeom>
            <a:ln w="31750">
              <a:solidFill>
                <a:srgbClr val="009DF7"/>
              </a:solidFill>
            </a:ln>
          </p:spPr>
          <p:txBody>
            <a:bodyPr wrap="square" lIns="0" tIns="0" rIns="0" bIns="0" rtlCol="0"/>
            <a:lstStyle/>
            <a:p>
              <a:endParaRPr/>
            </a:p>
          </p:txBody>
        </p:sp>
        <p:sp>
          <p:nvSpPr>
            <p:cNvPr id="7" name="object 7"/>
            <p:cNvSpPr/>
            <p:nvPr/>
          </p:nvSpPr>
          <p:spPr>
            <a:xfrm>
              <a:off x="2384298" y="4616957"/>
              <a:ext cx="7924800" cy="0"/>
            </a:xfrm>
            <a:custGeom>
              <a:avLst/>
              <a:gdLst/>
              <a:ahLst/>
              <a:cxnLst/>
              <a:rect l="l" t="t" r="r" b="b"/>
              <a:pathLst>
                <a:path w="7924800">
                  <a:moveTo>
                    <a:pt x="0" y="0"/>
                  </a:moveTo>
                  <a:lnTo>
                    <a:pt x="7924800" y="0"/>
                  </a:lnTo>
                </a:path>
              </a:pathLst>
            </a:custGeom>
            <a:ln w="31750">
              <a:solidFill>
                <a:srgbClr val="009DF7"/>
              </a:solidFill>
            </a:ln>
          </p:spPr>
          <p:txBody>
            <a:bodyPr wrap="square" lIns="0" tIns="0" rIns="0" bIns="0" rtlCol="0"/>
            <a:lstStyle/>
            <a:p>
              <a:endParaRPr/>
            </a:p>
          </p:txBody>
        </p:sp>
        <p:sp>
          <p:nvSpPr>
            <p:cNvPr id="8" name="object 8"/>
            <p:cNvSpPr/>
            <p:nvPr/>
          </p:nvSpPr>
          <p:spPr>
            <a:xfrm>
              <a:off x="2384298" y="4972049"/>
              <a:ext cx="7924800" cy="0"/>
            </a:xfrm>
            <a:custGeom>
              <a:avLst/>
              <a:gdLst/>
              <a:ahLst/>
              <a:cxnLst/>
              <a:rect l="l" t="t" r="r" b="b"/>
              <a:pathLst>
                <a:path w="7924800">
                  <a:moveTo>
                    <a:pt x="0" y="0"/>
                  </a:moveTo>
                  <a:lnTo>
                    <a:pt x="7924800" y="0"/>
                  </a:lnTo>
                </a:path>
              </a:pathLst>
            </a:custGeom>
            <a:ln w="31750">
              <a:solidFill>
                <a:srgbClr val="009DF7"/>
              </a:solidFill>
            </a:ln>
          </p:spPr>
          <p:txBody>
            <a:bodyPr wrap="square" lIns="0" tIns="0" rIns="0" bIns="0" rtlCol="0"/>
            <a:lstStyle/>
            <a:p>
              <a:endParaRPr/>
            </a:p>
          </p:txBody>
        </p:sp>
        <p:sp>
          <p:nvSpPr>
            <p:cNvPr id="9" name="object 9"/>
            <p:cNvSpPr/>
            <p:nvPr/>
          </p:nvSpPr>
          <p:spPr>
            <a:xfrm>
              <a:off x="2384298" y="5353049"/>
              <a:ext cx="7924800" cy="0"/>
            </a:xfrm>
            <a:custGeom>
              <a:avLst/>
              <a:gdLst/>
              <a:ahLst/>
              <a:cxnLst/>
              <a:rect l="l" t="t" r="r" b="b"/>
              <a:pathLst>
                <a:path w="7924800">
                  <a:moveTo>
                    <a:pt x="0" y="0"/>
                  </a:moveTo>
                  <a:lnTo>
                    <a:pt x="7924800" y="0"/>
                  </a:lnTo>
                </a:path>
              </a:pathLst>
            </a:custGeom>
            <a:ln w="31750">
              <a:solidFill>
                <a:srgbClr val="009DF7"/>
              </a:solidFill>
            </a:ln>
          </p:spPr>
          <p:txBody>
            <a:bodyPr wrap="square" lIns="0" tIns="0" rIns="0" bIns="0" rtlCol="0"/>
            <a:lstStyle/>
            <a:p>
              <a:endParaRPr/>
            </a:p>
          </p:txBody>
        </p:sp>
        <p:sp>
          <p:nvSpPr>
            <p:cNvPr id="10" name="object 10"/>
            <p:cNvSpPr/>
            <p:nvPr/>
          </p:nvSpPr>
          <p:spPr>
            <a:xfrm>
              <a:off x="2383536" y="3980687"/>
              <a:ext cx="0" cy="1740535"/>
            </a:xfrm>
            <a:custGeom>
              <a:avLst/>
              <a:gdLst/>
              <a:ahLst/>
              <a:cxnLst/>
              <a:rect l="l" t="t" r="r" b="b"/>
              <a:pathLst>
                <a:path h="1740535">
                  <a:moveTo>
                    <a:pt x="0" y="0"/>
                  </a:moveTo>
                  <a:lnTo>
                    <a:pt x="0" y="1740027"/>
                  </a:lnTo>
                </a:path>
              </a:pathLst>
            </a:custGeom>
            <a:ln w="12700">
              <a:solidFill>
                <a:srgbClr val="E83E1D"/>
              </a:solidFill>
            </a:ln>
          </p:spPr>
          <p:txBody>
            <a:bodyPr wrap="square" lIns="0" tIns="0" rIns="0" bIns="0" rtlCol="0"/>
            <a:lstStyle/>
            <a:p>
              <a:endParaRPr/>
            </a:p>
          </p:txBody>
        </p:sp>
        <p:sp>
          <p:nvSpPr>
            <p:cNvPr id="11" name="object 11"/>
            <p:cNvSpPr/>
            <p:nvPr/>
          </p:nvSpPr>
          <p:spPr>
            <a:xfrm>
              <a:off x="2339091" y="5644517"/>
              <a:ext cx="88900" cy="76200"/>
            </a:xfrm>
            <a:custGeom>
              <a:avLst/>
              <a:gdLst/>
              <a:ahLst/>
              <a:cxnLst/>
              <a:rect l="l" t="t" r="r" b="b"/>
              <a:pathLst>
                <a:path w="88900" h="76200">
                  <a:moveTo>
                    <a:pt x="88900" y="0"/>
                  </a:moveTo>
                  <a:lnTo>
                    <a:pt x="44450" y="76200"/>
                  </a:lnTo>
                  <a:lnTo>
                    <a:pt x="0" y="0"/>
                  </a:lnTo>
                </a:path>
              </a:pathLst>
            </a:custGeom>
            <a:ln w="12700">
              <a:solidFill>
                <a:srgbClr val="E83E1D"/>
              </a:solidFill>
            </a:ln>
          </p:spPr>
          <p:txBody>
            <a:bodyPr wrap="square" lIns="0" tIns="0" rIns="0" bIns="0" rtlCol="0"/>
            <a:lstStyle/>
            <a:p>
              <a:endParaRPr/>
            </a:p>
          </p:txBody>
        </p:sp>
        <p:sp>
          <p:nvSpPr>
            <p:cNvPr id="12" name="object 12"/>
            <p:cNvSpPr/>
            <p:nvPr/>
          </p:nvSpPr>
          <p:spPr>
            <a:xfrm>
              <a:off x="4098036" y="3968495"/>
              <a:ext cx="0" cy="1740535"/>
            </a:xfrm>
            <a:custGeom>
              <a:avLst/>
              <a:gdLst/>
              <a:ahLst/>
              <a:cxnLst/>
              <a:rect l="l" t="t" r="r" b="b"/>
              <a:pathLst>
                <a:path h="1740535">
                  <a:moveTo>
                    <a:pt x="0" y="0"/>
                  </a:moveTo>
                  <a:lnTo>
                    <a:pt x="0" y="1740026"/>
                  </a:lnTo>
                </a:path>
              </a:pathLst>
            </a:custGeom>
            <a:ln w="12700">
              <a:solidFill>
                <a:srgbClr val="E83E1D"/>
              </a:solidFill>
            </a:ln>
          </p:spPr>
          <p:txBody>
            <a:bodyPr wrap="square" lIns="0" tIns="0" rIns="0" bIns="0" rtlCol="0"/>
            <a:lstStyle/>
            <a:p>
              <a:endParaRPr/>
            </a:p>
          </p:txBody>
        </p:sp>
        <p:sp>
          <p:nvSpPr>
            <p:cNvPr id="13" name="object 13"/>
            <p:cNvSpPr/>
            <p:nvPr/>
          </p:nvSpPr>
          <p:spPr>
            <a:xfrm>
              <a:off x="4053591" y="5632324"/>
              <a:ext cx="88900" cy="76200"/>
            </a:xfrm>
            <a:custGeom>
              <a:avLst/>
              <a:gdLst/>
              <a:ahLst/>
              <a:cxnLst/>
              <a:rect l="l" t="t" r="r" b="b"/>
              <a:pathLst>
                <a:path w="88900" h="76200">
                  <a:moveTo>
                    <a:pt x="88900" y="0"/>
                  </a:moveTo>
                  <a:lnTo>
                    <a:pt x="44450" y="76200"/>
                  </a:lnTo>
                  <a:lnTo>
                    <a:pt x="0" y="0"/>
                  </a:lnTo>
                </a:path>
              </a:pathLst>
            </a:custGeom>
            <a:ln w="12700">
              <a:solidFill>
                <a:srgbClr val="E83E1D"/>
              </a:solidFill>
            </a:ln>
          </p:spPr>
          <p:txBody>
            <a:bodyPr wrap="square" lIns="0" tIns="0" rIns="0" bIns="0" rtlCol="0"/>
            <a:lstStyle/>
            <a:p>
              <a:endParaRPr/>
            </a:p>
          </p:txBody>
        </p:sp>
        <p:sp>
          <p:nvSpPr>
            <p:cNvPr id="14" name="object 14"/>
            <p:cNvSpPr/>
            <p:nvPr/>
          </p:nvSpPr>
          <p:spPr>
            <a:xfrm>
              <a:off x="6345936" y="3960875"/>
              <a:ext cx="0" cy="1740535"/>
            </a:xfrm>
            <a:custGeom>
              <a:avLst/>
              <a:gdLst/>
              <a:ahLst/>
              <a:cxnLst/>
              <a:rect l="l" t="t" r="r" b="b"/>
              <a:pathLst>
                <a:path h="1740535">
                  <a:moveTo>
                    <a:pt x="0" y="0"/>
                  </a:moveTo>
                  <a:lnTo>
                    <a:pt x="0" y="1740027"/>
                  </a:lnTo>
                </a:path>
              </a:pathLst>
            </a:custGeom>
            <a:ln w="12700">
              <a:solidFill>
                <a:srgbClr val="E83E1D"/>
              </a:solidFill>
            </a:ln>
          </p:spPr>
          <p:txBody>
            <a:bodyPr wrap="square" lIns="0" tIns="0" rIns="0" bIns="0" rtlCol="0"/>
            <a:lstStyle/>
            <a:p>
              <a:endParaRPr/>
            </a:p>
          </p:txBody>
        </p:sp>
        <p:sp>
          <p:nvSpPr>
            <p:cNvPr id="15" name="object 15"/>
            <p:cNvSpPr/>
            <p:nvPr/>
          </p:nvSpPr>
          <p:spPr>
            <a:xfrm>
              <a:off x="6301491" y="5624705"/>
              <a:ext cx="88900" cy="76200"/>
            </a:xfrm>
            <a:custGeom>
              <a:avLst/>
              <a:gdLst/>
              <a:ahLst/>
              <a:cxnLst/>
              <a:rect l="l" t="t" r="r" b="b"/>
              <a:pathLst>
                <a:path w="88900" h="76200">
                  <a:moveTo>
                    <a:pt x="88900" y="0"/>
                  </a:moveTo>
                  <a:lnTo>
                    <a:pt x="44450" y="76200"/>
                  </a:lnTo>
                  <a:lnTo>
                    <a:pt x="0" y="0"/>
                  </a:lnTo>
                </a:path>
              </a:pathLst>
            </a:custGeom>
            <a:ln w="12700">
              <a:solidFill>
                <a:srgbClr val="E83E1D"/>
              </a:solidFill>
            </a:ln>
          </p:spPr>
          <p:txBody>
            <a:bodyPr wrap="square" lIns="0" tIns="0" rIns="0" bIns="0" rtlCol="0"/>
            <a:lstStyle/>
            <a:p>
              <a:endParaRPr/>
            </a:p>
          </p:txBody>
        </p:sp>
        <p:sp>
          <p:nvSpPr>
            <p:cNvPr id="16" name="object 16"/>
            <p:cNvSpPr/>
            <p:nvPr/>
          </p:nvSpPr>
          <p:spPr>
            <a:xfrm>
              <a:off x="8593836" y="3980687"/>
              <a:ext cx="0" cy="1740535"/>
            </a:xfrm>
            <a:custGeom>
              <a:avLst/>
              <a:gdLst/>
              <a:ahLst/>
              <a:cxnLst/>
              <a:rect l="l" t="t" r="r" b="b"/>
              <a:pathLst>
                <a:path h="1740535">
                  <a:moveTo>
                    <a:pt x="0" y="0"/>
                  </a:moveTo>
                  <a:lnTo>
                    <a:pt x="0" y="1740027"/>
                  </a:lnTo>
                </a:path>
              </a:pathLst>
            </a:custGeom>
            <a:ln w="12700">
              <a:solidFill>
                <a:srgbClr val="E83E1D"/>
              </a:solidFill>
            </a:ln>
          </p:spPr>
          <p:txBody>
            <a:bodyPr wrap="square" lIns="0" tIns="0" rIns="0" bIns="0" rtlCol="0"/>
            <a:lstStyle/>
            <a:p>
              <a:endParaRPr/>
            </a:p>
          </p:txBody>
        </p:sp>
        <p:sp>
          <p:nvSpPr>
            <p:cNvPr id="17" name="object 17"/>
            <p:cNvSpPr/>
            <p:nvPr/>
          </p:nvSpPr>
          <p:spPr>
            <a:xfrm>
              <a:off x="8549391" y="5644517"/>
              <a:ext cx="88900" cy="76200"/>
            </a:xfrm>
            <a:custGeom>
              <a:avLst/>
              <a:gdLst/>
              <a:ahLst/>
              <a:cxnLst/>
              <a:rect l="l" t="t" r="r" b="b"/>
              <a:pathLst>
                <a:path w="88900" h="76200">
                  <a:moveTo>
                    <a:pt x="88900" y="0"/>
                  </a:moveTo>
                  <a:lnTo>
                    <a:pt x="44450" y="76200"/>
                  </a:lnTo>
                  <a:lnTo>
                    <a:pt x="0" y="0"/>
                  </a:lnTo>
                </a:path>
              </a:pathLst>
            </a:custGeom>
            <a:ln w="12700">
              <a:solidFill>
                <a:srgbClr val="E83E1D"/>
              </a:solidFill>
            </a:ln>
          </p:spPr>
          <p:txBody>
            <a:bodyPr wrap="square" lIns="0" tIns="0" rIns="0" bIns="0" rtlCol="0"/>
            <a:lstStyle/>
            <a:p>
              <a:endParaRPr/>
            </a:p>
          </p:txBody>
        </p:sp>
        <p:sp>
          <p:nvSpPr>
            <p:cNvPr id="18" name="object 18"/>
            <p:cNvSpPr/>
            <p:nvPr/>
          </p:nvSpPr>
          <p:spPr>
            <a:xfrm>
              <a:off x="3049270" y="4189221"/>
              <a:ext cx="194056" cy="19253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3147060" y="3854576"/>
              <a:ext cx="0" cy="330835"/>
            </a:xfrm>
            <a:custGeom>
              <a:avLst/>
              <a:gdLst/>
              <a:ahLst/>
              <a:cxnLst/>
              <a:rect l="l" t="t" r="r" b="b"/>
              <a:pathLst>
                <a:path h="330835">
                  <a:moveTo>
                    <a:pt x="0" y="330327"/>
                  </a:moveTo>
                  <a:lnTo>
                    <a:pt x="0" y="0"/>
                  </a:lnTo>
                </a:path>
              </a:pathLst>
            </a:custGeom>
            <a:ln w="12700">
              <a:solidFill>
                <a:srgbClr val="C00000"/>
              </a:solidFill>
            </a:ln>
          </p:spPr>
          <p:txBody>
            <a:bodyPr wrap="square" lIns="0" tIns="0" rIns="0" bIns="0" rtlCol="0"/>
            <a:lstStyle/>
            <a:p>
              <a:endParaRPr/>
            </a:p>
          </p:txBody>
        </p:sp>
        <p:sp>
          <p:nvSpPr>
            <p:cNvPr id="20" name="object 20"/>
            <p:cNvSpPr/>
            <p:nvPr/>
          </p:nvSpPr>
          <p:spPr>
            <a:xfrm>
              <a:off x="3102615" y="3854574"/>
              <a:ext cx="88900" cy="76200"/>
            </a:xfrm>
            <a:custGeom>
              <a:avLst/>
              <a:gdLst/>
              <a:ahLst/>
              <a:cxnLst/>
              <a:rect l="l" t="t" r="r" b="b"/>
              <a:pathLst>
                <a:path w="88900" h="76200">
                  <a:moveTo>
                    <a:pt x="88900" y="76199"/>
                  </a:moveTo>
                  <a:lnTo>
                    <a:pt x="44450" y="0"/>
                  </a:lnTo>
                  <a:lnTo>
                    <a:pt x="0" y="76199"/>
                  </a:lnTo>
                </a:path>
              </a:pathLst>
            </a:custGeom>
            <a:ln w="12700">
              <a:solidFill>
                <a:srgbClr val="C00000"/>
              </a:solidFill>
            </a:ln>
          </p:spPr>
          <p:txBody>
            <a:bodyPr wrap="square" lIns="0" tIns="0" rIns="0" bIns="0" rtlCol="0"/>
            <a:lstStyle/>
            <a:p>
              <a:endParaRPr/>
            </a:p>
          </p:txBody>
        </p:sp>
        <p:sp>
          <p:nvSpPr>
            <p:cNvPr id="21" name="object 21"/>
            <p:cNvSpPr/>
            <p:nvPr/>
          </p:nvSpPr>
          <p:spPr>
            <a:xfrm>
              <a:off x="5080761" y="4519929"/>
              <a:ext cx="192532" cy="192532"/>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5177027" y="4183760"/>
              <a:ext cx="0" cy="330835"/>
            </a:xfrm>
            <a:custGeom>
              <a:avLst/>
              <a:gdLst/>
              <a:ahLst/>
              <a:cxnLst/>
              <a:rect l="l" t="t" r="r" b="b"/>
              <a:pathLst>
                <a:path h="330835">
                  <a:moveTo>
                    <a:pt x="0" y="330326"/>
                  </a:moveTo>
                  <a:lnTo>
                    <a:pt x="0" y="0"/>
                  </a:lnTo>
                </a:path>
              </a:pathLst>
            </a:custGeom>
            <a:ln w="12700">
              <a:solidFill>
                <a:srgbClr val="C00000"/>
              </a:solidFill>
            </a:ln>
          </p:spPr>
          <p:txBody>
            <a:bodyPr wrap="square" lIns="0" tIns="0" rIns="0" bIns="0" rtlCol="0"/>
            <a:lstStyle/>
            <a:p>
              <a:endParaRPr/>
            </a:p>
          </p:txBody>
        </p:sp>
        <p:sp>
          <p:nvSpPr>
            <p:cNvPr id="23" name="object 23"/>
            <p:cNvSpPr/>
            <p:nvPr/>
          </p:nvSpPr>
          <p:spPr>
            <a:xfrm>
              <a:off x="5132583" y="4183759"/>
              <a:ext cx="88900" cy="76200"/>
            </a:xfrm>
            <a:custGeom>
              <a:avLst/>
              <a:gdLst/>
              <a:ahLst/>
              <a:cxnLst/>
              <a:rect l="l" t="t" r="r" b="b"/>
              <a:pathLst>
                <a:path w="88900" h="76200">
                  <a:moveTo>
                    <a:pt x="88900" y="76200"/>
                  </a:moveTo>
                  <a:lnTo>
                    <a:pt x="44450" y="0"/>
                  </a:lnTo>
                  <a:lnTo>
                    <a:pt x="0" y="76200"/>
                  </a:lnTo>
                </a:path>
              </a:pathLst>
            </a:custGeom>
            <a:ln w="12700">
              <a:solidFill>
                <a:srgbClr val="C00000"/>
              </a:solidFill>
            </a:ln>
          </p:spPr>
          <p:txBody>
            <a:bodyPr wrap="square" lIns="0" tIns="0" rIns="0" bIns="0" rtlCol="0"/>
            <a:lstStyle/>
            <a:p>
              <a:endParaRPr/>
            </a:p>
          </p:txBody>
        </p:sp>
      </p:grpSp>
      <p:sp>
        <p:nvSpPr>
          <p:cNvPr id="24" name="object 24"/>
          <p:cNvSpPr txBox="1"/>
          <p:nvPr/>
        </p:nvSpPr>
        <p:spPr>
          <a:xfrm>
            <a:off x="1964435" y="5823203"/>
            <a:ext cx="838200" cy="462280"/>
          </a:xfrm>
          <a:prstGeom prst="rect">
            <a:avLst/>
          </a:prstGeom>
          <a:ln w="9525">
            <a:solidFill>
              <a:srgbClr val="E83E1D"/>
            </a:solidFill>
          </a:ln>
        </p:spPr>
        <p:txBody>
          <a:bodyPr vert="horz" wrap="square" lIns="0" tIns="35560" rIns="0" bIns="0" rtlCol="0">
            <a:spAutoFit/>
          </a:bodyPr>
          <a:lstStyle/>
          <a:p>
            <a:pPr marL="90805" marR="120014">
              <a:lnSpc>
                <a:spcPct val="100000"/>
              </a:lnSpc>
              <a:spcBef>
                <a:spcPts val="280"/>
              </a:spcBef>
            </a:pPr>
            <a:r>
              <a:rPr sz="1200" spc="-5" dirty="0">
                <a:latin typeface="Calibri"/>
                <a:cs typeface="Calibri"/>
              </a:rPr>
              <a:t>HR</a:t>
            </a:r>
            <a:r>
              <a:rPr sz="1200" spc="-65" dirty="0">
                <a:latin typeface="Calibri"/>
                <a:cs typeface="Calibri"/>
              </a:rPr>
              <a:t> </a:t>
            </a:r>
            <a:r>
              <a:rPr sz="1200" spc="-5" dirty="0">
                <a:latin typeface="Calibri"/>
                <a:cs typeface="Calibri"/>
              </a:rPr>
              <a:t>survey  </a:t>
            </a:r>
            <a:r>
              <a:rPr sz="1200" dirty="0">
                <a:latin typeface="Calibri"/>
                <a:cs typeface="Calibri"/>
              </a:rPr>
              <a:t>&amp; </a:t>
            </a:r>
            <a:r>
              <a:rPr sz="1200" spc="-5" dirty="0">
                <a:latin typeface="Calibri"/>
                <a:cs typeface="Calibri"/>
              </a:rPr>
              <a:t>data</a:t>
            </a:r>
            <a:r>
              <a:rPr sz="1200" spc="-65" dirty="0">
                <a:latin typeface="Calibri"/>
                <a:cs typeface="Calibri"/>
              </a:rPr>
              <a:t> </a:t>
            </a:r>
            <a:r>
              <a:rPr sz="1200" dirty="0">
                <a:latin typeface="Calibri"/>
                <a:cs typeface="Calibri"/>
              </a:rPr>
              <a:t>1</a:t>
            </a:r>
            <a:endParaRPr sz="1200">
              <a:latin typeface="Calibri"/>
              <a:cs typeface="Calibri"/>
            </a:endParaRPr>
          </a:p>
        </p:txBody>
      </p:sp>
      <p:sp>
        <p:nvSpPr>
          <p:cNvPr id="25" name="object 25"/>
          <p:cNvSpPr txBox="1"/>
          <p:nvPr/>
        </p:nvSpPr>
        <p:spPr>
          <a:xfrm>
            <a:off x="3678935" y="5809488"/>
            <a:ext cx="838200" cy="462280"/>
          </a:xfrm>
          <a:prstGeom prst="rect">
            <a:avLst/>
          </a:prstGeom>
          <a:ln w="9525">
            <a:solidFill>
              <a:srgbClr val="E83E1D"/>
            </a:solidFill>
          </a:ln>
        </p:spPr>
        <p:txBody>
          <a:bodyPr vert="horz" wrap="square" lIns="0" tIns="36830" rIns="0" bIns="0" rtlCol="0">
            <a:spAutoFit/>
          </a:bodyPr>
          <a:lstStyle/>
          <a:p>
            <a:pPr marL="90805" marR="120014">
              <a:lnSpc>
                <a:spcPct val="100000"/>
              </a:lnSpc>
              <a:spcBef>
                <a:spcPts val="290"/>
              </a:spcBef>
            </a:pPr>
            <a:r>
              <a:rPr sz="1200" spc="-5" dirty="0">
                <a:latin typeface="Calibri"/>
                <a:cs typeface="Calibri"/>
              </a:rPr>
              <a:t>HR</a:t>
            </a:r>
            <a:r>
              <a:rPr sz="1200" spc="-65" dirty="0">
                <a:latin typeface="Calibri"/>
                <a:cs typeface="Calibri"/>
              </a:rPr>
              <a:t> </a:t>
            </a:r>
            <a:r>
              <a:rPr sz="1200" spc="-5" dirty="0">
                <a:latin typeface="Calibri"/>
                <a:cs typeface="Calibri"/>
              </a:rPr>
              <a:t>survey  </a:t>
            </a:r>
            <a:r>
              <a:rPr sz="1200" dirty="0">
                <a:latin typeface="Calibri"/>
                <a:cs typeface="Calibri"/>
              </a:rPr>
              <a:t>&amp; </a:t>
            </a:r>
            <a:r>
              <a:rPr sz="1200" spc="-5" dirty="0">
                <a:latin typeface="Calibri"/>
                <a:cs typeface="Calibri"/>
              </a:rPr>
              <a:t>data</a:t>
            </a:r>
            <a:r>
              <a:rPr sz="1200" spc="-65" dirty="0">
                <a:latin typeface="Calibri"/>
                <a:cs typeface="Calibri"/>
              </a:rPr>
              <a:t> </a:t>
            </a:r>
            <a:r>
              <a:rPr sz="1200" dirty="0">
                <a:latin typeface="Calibri"/>
                <a:cs typeface="Calibri"/>
              </a:rPr>
              <a:t>2</a:t>
            </a:r>
            <a:endParaRPr sz="1200">
              <a:latin typeface="Calibri"/>
              <a:cs typeface="Calibri"/>
            </a:endParaRPr>
          </a:p>
        </p:txBody>
      </p:sp>
      <p:sp>
        <p:nvSpPr>
          <p:cNvPr id="26" name="object 26"/>
          <p:cNvSpPr txBox="1"/>
          <p:nvPr/>
        </p:nvSpPr>
        <p:spPr>
          <a:xfrm>
            <a:off x="5926835" y="5801867"/>
            <a:ext cx="838200" cy="462280"/>
          </a:xfrm>
          <a:prstGeom prst="rect">
            <a:avLst/>
          </a:prstGeom>
          <a:ln w="9525">
            <a:solidFill>
              <a:srgbClr val="E83E1D"/>
            </a:solidFill>
          </a:ln>
        </p:spPr>
        <p:txBody>
          <a:bodyPr vert="horz" wrap="square" lIns="0" tIns="36195" rIns="0" bIns="0" rtlCol="0">
            <a:spAutoFit/>
          </a:bodyPr>
          <a:lstStyle/>
          <a:p>
            <a:pPr marL="90805" marR="120014">
              <a:lnSpc>
                <a:spcPct val="100000"/>
              </a:lnSpc>
              <a:spcBef>
                <a:spcPts val="285"/>
              </a:spcBef>
            </a:pPr>
            <a:r>
              <a:rPr sz="1200" spc="-5" dirty="0">
                <a:latin typeface="Calibri"/>
                <a:cs typeface="Calibri"/>
              </a:rPr>
              <a:t>HR</a:t>
            </a:r>
            <a:r>
              <a:rPr sz="1200" spc="-65" dirty="0">
                <a:latin typeface="Calibri"/>
                <a:cs typeface="Calibri"/>
              </a:rPr>
              <a:t> </a:t>
            </a:r>
            <a:r>
              <a:rPr sz="1200" spc="-5" dirty="0">
                <a:latin typeface="Calibri"/>
                <a:cs typeface="Calibri"/>
              </a:rPr>
              <a:t>survey  </a:t>
            </a:r>
            <a:r>
              <a:rPr sz="1200" dirty="0">
                <a:latin typeface="Calibri"/>
                <a:cs typeface="Calibri"/>
              </a:rPr>
              <a:t>&amp; </a:t>
            </a:r>
            <a:r>
              <a:rPr sz="1200" spc="-5" dirty="0">
                <a:latin typeface="Calibri"/>
                <a:cs typeface="Calibri"/>
              </a:rPr>
              <a:t>data</a:t>
            </a:r>
            <a:r>
              <a:rPr sz="1200" spc="-65" dirty="0">
                <a:latin typeface="Calibri"/>
                <a:cs typeface="Calibri"/>
              </a:rPr>
              <a:t> </a:t>
            </a:r>
            <a:r>
              <a:rPr sz="1200" dirty="0">
                <a:latin typeface="Calibri"/>
                <a:cs typeface="Calibri"/>
              </a:rPr>
              <a:t>3</a:t>
            </a:r>
            <a:endParaRPr sz="1200">
              <a:latin typeface="Calibri"/>
              <a:cs typeface="Calibri"/>
            </a:endParaRPr>
          </a:p>
        </p:txBody>
      </p:sp>
      <p:sp>
        <p:nvSpPr>
          <p:cNvPr id="27" name="object 27"/>
          <p:cNvSpPr txBox="1"/>
          <p:nvPr/>
        </p:nvSpPr>
        <p:spPr>
          <a:xfrm>
            <a:off x="8174735" y="5823203"/>
            <a:ext cx="838200" cy="462280"/>
          </a:xfrm>
          <a:prstGeom prst="rect">
            <a:avLst/>
          </a:prstGeom>
          <a:ln w="9525">
            <a:solidFill>
              <a:srgbClr val="E83E1D"/>
            </a:solidFill>
          </a:ln>
        </p:spPr>
        <p:txBody>
          <a:bodyPr vert="horz" wrap="square" lIns="0" tIns="35560" rIns="0" bIns="0" rtlCol="0">
            <a:spAutoFit/>
          </a:bodyPr>
          <a:lstStyle/>
          <a:p>
            <a:pPr marL="90805" marR="120014">
              <a:lnSpc>
                <a:spcPct val="100000"/>
              </a:lnSpc>
              <a:spcBef>
                <a:spcPts val="280"/>
              </a:spcBef>
            </a:pPr>
            <a:r>
              <a:rPr sz="1200" spc="-5" dirty="0">
                <a:latin typeface="Calibri"/>
                <a:cs typeface="Calibri"/>
              </a:rPr>
              <a:t>HR</a:t>
            </a:r>
            <a:r>
              <a:rPr sz="1200" spc="-65" dirty="0">
                <a:latin typeface="Calibri"/>
                <a:cs typeface="Calibri"/>
              </a:rPr>
              <a:t> </a:t>
            </a:r>
            <a:r>
              <a:rPr sz="1200" spc="-5" dirty="0">
                <a:latin typeface="Calibri"/>
                <a:cs typeface="Calibri"/>
              </a:rPr>
              <a:t>survey  </a:t>
            </a:r>
            <a:r>
              <a:rPr sz="1200" dirty="0">
                <a:latin typeface="Calibri"/>
                <a:cs typeface="Calibri"/>
              </a:rPr>
              <a:t>&amp; </a:t>
            </a:r>
            <a:r>
              <a:rPr sz="1200" spc="-5" dirty="0">
                <a:latin typeface="Calibri"/>
                <a:cs typeface="Calibri"/>
              </a:rPr>
              <a:t>data</a:t>
            </a:r>
            <a:r>
              <a:rPr sz="1200" spc="-65" dirty="0">
                <a:latin typeface="Calibri"/>
                <a:cs typeface="Calibri"/>
              </a:rPr>
              <a:t> </a:t>
            </a:r>
            <a:r>
              <a:rPr sz="1200" dirty="0">
                <a:latin typeface="Calibri"/>
                <a:cs typeface="Calibri"/>
              </a:rPr>
              <a:t>4</a:t>
            </a:r>
            <a:endParaRPr sz="1200">
              <a:latin typeface="Calibri"/>
              <a:cs typeface="Calibri"/>
            </a:endParaRPr>
          </a:p>
        </p:txBody>
      </p:sp>
      <p:sp>
        <p:nvSpPr>
          <p:cNvPr id="28" name="object 28"/>
          <p:cNvSpPr txBox="1"/>
          <p:nvPr/>
        </p:nvSpPr>
        <p:spPr>
          <a:xfrm>
            <a:off x="2638044" y="3511296"/>
            <a:ext cx="1028700" cy="307975"/>
          </a:xfrm>
          <a:prstGeom prst="rect">
            <a:avLst/>
          </a:prstGeom>
          <a:ln w="9525">
            <a:solidFill>
              <a:srgbClr val="C00000"/>
            </a:solidFill>
          </a:ln>
        </p:spPr>
        <p:txBody>
          <a:bodyPr vert="horz" wrap="square" lIns="0" tIns="33655" rIns="0" bIns="0" rtlCol="0">
            <a:spAutoFit/>
          </a:bodyPr>
          <a:lstStyle/>
          <a:p>
            <a:pPr marL="174625">
              <a:lnSpc>
                <a:spcPct val="100000"/>
              </a:lnSpc>
              <a:spcBef>
                <a:spcPts val="265"/>
              </a:spcBef>
            </a:pPr>
            <a:r>
              <a:rPr sz="1400" spc="-10" dirty="0">
                <a:solidFill>
                  <a:srgbClr val="C00000"/>
                </a:solidFill>
                <a:latin typeface="Calibri"/>
                <a:cs typeface="Calibri"/>
              </a:rPr>
              <a:t>Retrofit</a:t>
            </a:r>
            <a:r>
              <a:rPr sz="1400" spc="-25" dirty="0">
                <a:solidFill>
                  <a:srgbClr val="C00000"/>
                </a:solidFill>
                <a:latin typeface="Calibri"/>
                <a:cs typeface="Calibri"/>
              </a:rPr>
              <a:t> </a:t>
            </a:r>
            <a:r>
              <a:rPr sz="1400" dirty="0">
                <a:solidFill>
                  <a:srgbClr val="C00000"/>
                </a:solidFill>
                <a:latin typeface="Calibri"/>
                <a:cs typeface="Calibri"/>
              </a:rPr>
              <a:t>1</a:t>
            </a:r>
            <a:endParaRPr sz="1400">
              <a:latin typeface="Calibri"/>
              <a:cs typeface="Calibri"/>
            </a:endParaRPr>
          </a:p>
        </p:txBody>
      </p:sp>
      <p:sp>
        <p:nvSpPr>
          <p:cNvPr id="29" name="object 29"/>
          <p:cNvSpPr txBox="1"/>
          <p:nvPr/>
        </p:nvSpPr>
        <p:spPr>
          <a:xfrm>
            <a:off x="4669535" y="3842003"/>
            <a:ext cx="1028700" cy="307975"/>
          </a:xfrm>
          <a:prstGeom prst="rect">
            <a:avLst/>
          </a:prstGeom>
          <a:ln w="9525">
            <a:solidFill>
              <a:srgbClr val="C00000"/>
            </a:solidFill>
          </a:ln>
        </p:spPr>
        <p:txBody>
          <a:bodyPr vert="horz" wrap="square" lIns="0" tIns="33020" rIns="0" bIns="0" rtlCol="0">
            <a:spAutoFit/>
          </a:bodyPr>
          <a:lstStyle/>
          <a:p>
            <a:pPr marL="173990">
              <a:lnSpc>
                <a:spcPct val="100000"/>
              </a:lnSpc>
              <a:spcBef>
                <a:spcPts val="260"/>
              </a:spcBef>
            </a:pPr>
            <a:r>
              <a:rPr sz="1400" spc="-10" dirty="0">
                <a:solidFill>
                  <a:srgbClr val="C00000"/>
                </a:solidFill>
                <a:latin typeface="Calibri"/>
                <a:cs typeface="Calibri"/>
              </a:rPr>
              <a:t>Retrofit</a:t>
            </a:r>
            <a:r>
              <a:rPr sz="1400" spc="-25" dirty="0">
                <a:solidFill>
                  <a:srgbClr val="C00000"/>
                </a:solidFill>
                <a:latin typeface="Calibri"/>
                <a:cs typeface="Calibri"/>
              </a:rPr>
              <a:t> </a:t>
            </a:r>
            <a:r>
              <a:rPr sz="1400" dirty="0">
                <a:solidFill>
                  <a:srgbClr val="C00000"/>
                </a:solidFill>
                <a:latin typeface="Calibri"/>
                <a:cs typeface="Calibri"/>
              </a:rPr>
              <a:t>2</a:t>
            </a:r>
            <a:endParaRPr sz="1400">
              <a:latin typeface="Calibri"/>
              <a:cs typeface="Calibri"/>
            </a:endParaRPr>
          </a:p>
        </p:txBody>
      </p:sp>
      <p:sp>
        <p:nvSpPr>
          <p:cNvPr id="30" name="object 30"/>
          <p:cNvSpPr txBox="1"/>
          <p:nvPr/>
        </p:nvSpPr>
        <p:spPr>
          <a:xfrm>
            <a:off x="7025640" y="3660647"/>
            <a:ext cx="1028700" cy="307975"/>
          </a:xfrm>
          <a:prstGeom prst="rect">
            <a:avLst/>
          </a:prstGeom>
          <a:ln w="9525">
            <a:solidFill>
              <a:srgbClr val="C00000"/>
            </a:solidFill>
          </a:ln>
        </p:spPr>
        <p:txBody>
          <a:bodyPr vert="horz" wrap="square" lIns="0" tIns="34290" rIns="0" bIns="0" rtlCol="0">
            <a:spAutoFit/>
          </a:bodyPr>
          <a:lstStyle/>
          <a:p>
            <a:pPr marL="173355">
              <a:lnSpc>
                <a:spcPct val="100000"/>
              </a:lnSpc>
              <a:spcBef>
                <a:spcPts val="270"/>
              </a:spcBef>
            </a:pPr>
            <a:r>
              <a:rPr sz="1400" spc="-10" dirty="0">
                <a:solidFill>
                  <a:srgbClr val="C00000"/>
                </a:solidFill>
                <a:latin typeface="Calibri"/>
                <a:cs typeface="Calibri"/>
              </a:rPr>
              <a:t>Retrofit</a:t>
            </a:r>
            <a:r>
              <a:rPr sz="1400" spc="-25" dirty="0">
                <a:solidFill>
                  <a:srgbClr val="C00000"/>
                </a:solidFill>
                <a:latin typeface="Calibri"/>
                <a:cs typeface="Calibri"/>
              </a:rPr>
              <a:t> </a:t>
            </a:r>
            <a:r>
              <a:rPr sz="1400" dirty="0">
                <a:solidFill>
                  <a:srgbClr val="C00000"/>
                </a:solidFill>
                <a:latin typeface="Calibri"/>
                <a:cs typeface="Calibri"/>
              </a:rPr>
              <a:t>3</a:t>
            </a:r>
            <a:endParaRPr sz="1400">
              <a:latin typeface="Calibri"/>
              <a:cs typeface="Calibri"/>
            </a:endParaRPr>
          </a:p>
        </p:txBody>
      </p:sp>
      <p:grpSp>
        <p:nvGrpSpPr>
          <p:cNvPr id="31" name="object 31"/>
          <p:cNvGrpSpPr/>
          <p:nvPr/>
        </p:nvGrpSpPr>
        <p:grpSpPr>
          <a:xfrm>
            <a:off x="7436866" y="3974720"/>
            <a:ext cx="193040" cy="1092835"/>
            <a:chOff x="7436866" y="3974720"/>
            <a:chExt cx="193040" cy="1092835"/>
          </a:xfrm>
        </p:grpSpPr>
        <p:sp>
          <p:nvSpPr>
            <p:cNvPr id="32" name="object 32"/>
            <p:cNvSpPr/>
            <p:nvPr/>
          </p:nvSpPr>
          <p:spPr>
            <a:xfrm>
              <a:off x="7436866" y="4875021"/>
              <a:ext cx="192531" cy="192532"/>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7533132" y="3981070"/>
              <a:ext cx="6350" cy="887730"/>
            </a:xfrm>
            <a:custGeom>
              <a:avLst/>
              <a:gdLst/>
              <a:ahLst/>
              <a:cxnLst/>
              <a:rect l="l" t="t" r="r" b="b"/>
              <a:pathLst>
                <a:path w="6350" h="887729">
                  <a:moveTo>
                    <a:pt x="0" y="887641"/>
                  </a:moveTo>
                  <a:lnTo>
                    <a:pt x="6261" y="0"/>
                  </a:lnTo>
                </a:path>
              </a:pathLst>
            </a:custGeom>
            <a:ln w="12700">
              <a:solidFill>
                <a:srgbClr val="C00000"/>
              </a:solidFill>
            </a:ln>
          </p:spPr>
          <p:txBody>
            <a:bodyPr wrap="square" lIns="0" tIns="0" rIns="0" bIns="0" rtlCol="0"/>
            <a:lstStyle/>
            <a:p>
              <a:endParaRPr/>
            </a:p>
          </p:txBody>
        </p:sp>
        <p:sp>
          <p:nvSpPr>
            <p:cNvPr id="34" name="object 34"/>
            <p:cNvSpPr/>
            <p:nvPr/>
          </p:nvSpPr>
          <p:spPr>
            <a:xfrm>
              <a:off x="7494408" y="3981072"/>
              <a:ext cx="88900" cy="76835"/>
            </a:xfrm>
            <a:custGeom>
              <a:avLst/>
              <a:gdLst/>
              <a:ahLst/>
              <a:cxnLst/>
              <a:rect l="l" t="t" r="r" b="b"/>
              <a:pathLst>
                <a:path w="88900" h="76835">
                  <a:moveTo>
                    <a:pt x="88900" y="76504"/>
                  </a:moveTo>
                  <a:lnTo>
                    <a:pt x="44983" y="0"/>
                  </a:lnTo>
                  <a:lnTo>
                    <a:pt x="0" y="75882"/>
                  </a:lnTo>
                </a:path>
              </a:pathLst>
            </a:custGeom>
            <a:ln w="12699">
              <a:solidFill>
                <a:srgbClr val="C00000"/>
              </a:solidFill>
            </a:ln>
          </p:spPr>
          <p:txBody>
            <a:bodyPr wrap="square" lIns="0" tIns="0" rIns="0" bIns="0" rtlCol="0"/>
            <a:lstStyle/>
            <a:p>
              <a:endParaRPr/>
            </a:p>
          </p:txBody>
        </p:sp>
      </p:grpSp>
      <p:sp>
        <p:nvSpPr>
          <p:cNvPr id="35" name="object 3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22</a:t>
            </a:fld>
            <a:endParaRPr dirty="0"/>
          </a:p>
        </p:txBody>
      </p:sp>
      <p:sp>
        <p:nvSpPr>
          <p:cNvPr id="36" name="object 36"/>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3383915" cy="482600"/>
          </a:xfrm>
          <a:prstGeom prst="rect">
            <a:avLst/>
          </a:prstGeom>
        </p:spPr>
        <p:txBody>
          <a:bodyPr vert="horz" wrap="square" lIns="0" tIns="12700" rIns="0" bIns="0" rtlCol="0">
            <a:spAutoFit/>
          </a:bodyPr>
          <a:lstStyle/>
          <a:p>
            <a:pPr marL="12700">
              <a:lnSpc>
                <a:spcPct val="100000"/>
              </a:lnSpc>
              <a:spcBef>
                <a:spcPts val="100"/>
              </a:spcBef>
              <a:tabLst>
                <a:tab pos="1483360" algn="l"/>
              </a:tabLst>
            </a:pPr>
            <a:r>
              <a:rPr sz="3000" b="0" spc="-5" dirty="0">
                <a:latin typeface="Calibri"/>
                <a:cs typeface="Calibri"/>
              </a:rPr>
              <a:t>Phase</a:t>
            </a:r>
            <a:r>
              <a:rPr sz="3000" b="0" spc="-15" dirty="0">
                <a:latin typeface="Calibri"/>
                <a:cs typeface="Calibri"/>
              </a:rPr>
              <a:t> </a:t>
            </a:r>
            <a:r>
              <a:rPr sz="3000" b="0" dirty="0">
                <a:latin typeface="Calibri"/>
                <a:cs typeface="Calibri"/>
              </a:rPr>
              <a:t>2:	</a:t>
            </a:r>
            <a:r>
              <a:rPr sz="3000" b="0" spc="-15" dirty="0">
                <a:latin typeface="Calibri"/>
                <a:cs typeface="Calibri"/>
              </a:rPr>
              <a:t>Deliverables</a:t>
            </a:r>
            <a:endParaRPr sz="3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23</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3" name="object 3"/>
          <p:cNvSpPr txBox="1"/>
          <p:nvPr/>
        </p:nvSpPr>
        <p:spPr>
          <a:xfrm>
            <a:off x="1379034" y="1657303"/>
            <a:ext cx="7919720" cy="2622550"/>
          </a:xfrm>
          <a:prstGeom prst="rect">
            <a:avLst/>
          </a:prstGeom>
        </p:spPr>
        <p:txBody>
          <a:bodyPr vert="horz" wrap="square" lIns="0" tIns="48260" rIns="0" bIns="0" rtlCol="0">
            <a:spAutoFit/>
          </a:bodyPr>
          <a:lstStyle/>
          <a:p>
            <a:pPr marL="241300" indent="-229235">
              <a:lnSpc>
                <a:spcPct val="100000"/>
              </a:lnSpc>
              <a:spcBef>
                <a:spcPts val="380"/>
              </a:spcBef>
              <a:buFont typeface="Arial"/>
              <a:buChar char="•"/>
              <a:tabLst>
                <a:tab pos="241935" algn="l"/>
              </a:tabLst>
            </a:pPr>
            <a:r>
              <a:rPr sz="2800" spc="-10" dirty="0">
                <a:solidFill>
                  <a:srgbClr val="444444"/>
                </a:solidFill>
                <a:latin typeface="Calibri"/>
                <a:cs typeface="Calibri"/>
              </a:rPr>
              <a:t>Project </a:t>
            </a:r>
            <a:r>
              <a:rPr sz="2800" spc="-15" dirty="0">
                <a:solidFill>
                  <a:srgbClr val="444444"/>
                </a:solidFill>
                <a:latin typeface="Calibri"/>
                <a:cs typeface="Calibri"/>
              </a:rPr>
              <a:t>partners</a:t>
            </a:r>
            <a:r>
              <a:rPr sz="2800" spc="50" dirty="0">
                <a:solidFill>
                  <a:srgbClr val="444444"/>
                </a:solidFill>
                <a:latin typeface="Calibri"/>
                <a:cs typeface="Calibri"/>
              </a:rPr>
              <a:t> </a:t>
            </a:r>
            <a:r>
              <a:rPr sz="2800" spc="-10" dirty="0">
                <a:solidFill>
                  <a:srgbClr val="444444"/>
                </a:solidFill>
                <a:latin typeface="Calibri"/>
                <a:cs typeface="Calibri"/>
              </a:rPr>
              <a:t>will</a:t>
            </a:r>
            <a:endParaRPr sz="2800">
              <a:latin typeface="Calibri"/>
              <a:cs typeface="Calibri"/>
            </a:endParaRPr>
          </a:p>
          <a:p>
            <a:pPr marL="698500" lvl="1" indent="-229235">
              <a:lnSpc>
                <a:spcPct val="100000"/>
              </a:lnSpc>
              <a:spcBef>
                <a:spcPts val="245"/>
              </a:spcBef>
              <a:buFont typeface="Arial"/>
              <a:buChar char="•"/>
              <a:tabLst>
                <a:tab pos="698500" algn="l"/>
              </a:tabLst>
            </a:pPr>
            <a:r>
              <a:rPr sz="2400" spc="-15" dirty="0">
                <a:solidFill>
                  <a:srgbClr val="444444"/>
                </a:solidFill>
                <a:latin typeface="Calibri"/>
                <a:cs typeface="Calibri"/>
              </a:rPr>
              <a:t>form </a:t>
            </a:r>
            <a:r>
              <a:rPr sz="2400" dirty="0">
                <a:solidFill>
                  <a:srgbClr val="444444"/>
                </a:solidFill>
                <a:latin typeface="Calibri"/>
                <a:cs typeface="Calibri"/>
              </a:rPr>
              <a:t>a </a:t>
            </a:r>
            <a:r>
              <a:rPr sz="2400" spc="-10" dirty="0">
                <a:solidFill>
                  <a:srgbClr val="444444"/>
                </a:solidFill>
                <a:latin typeface="Calibri"/>
                <a:cs typeface="Calibri"/>
              </a:rPr>
              <a:t>steering committee </a:t>
            </a:r>
            <a:r>
              <a:rPr sz="2400" spc="-15" dirty="0">
                <a:solidFill>
                  <a:srgbClr val="444444"/>
                </a:solidFill>
                <a:latin typeface="Calibri"/>
                <a:cs typeface="Calibri"/>
              </a:rPr>
              <a:t>to </a:t>
            </a:r>
            <a:r>
              <a:rPr sz="2400" spc="-5" dirty="0">
                <a:solidFill>
                  <a:srgbClr val="444444"/>
                </a:solidFill>
                <a:latin typeface="Calibri"/>
                <a:cs typeface="Calibri"/>
              </a:rPr>
              <a:t>shape </a:t>
            </a:r>
            <a:r>
              <a:rPr sz="2400" spc="-10" dirty="0">
                <a:solidFill>
                  <a:srgbClr val="444444"/>
                </a:solidFill>
                <a:latin typeface="Calibri"/>
                <a:cs typeface="Calibri"/>
              </a:rPr>
              <a:t>research</a:t>
            </a:r>
            <a:r>
              <a:rPr sz="2400" spc="-35" dirty="0">
                <a:solidFill>
                  <a:srgbClr val="444444"/>
                </a:solidFill>
                <a:latin typeface="Calibri"/>
                <a:cs typeface="Calibri"/>
              </a:rPr>
              <a:t> </a:t>
            </a:r>
            <a:r>
              <a:rPr sz="2400" spc="-5" dirty="0">
                <a:solidFill>
                  <a:srgbClr val="444444"/>
                </a:solidFill>
                <a:latin typeface="Calibri"/>
                <a:cs typeface="Calibri"/>
              </a:rPr>
              <a:t>decisions</a:t>
            </a:r>
            <a:endParaRPr sz="2400">
              <a:latin typeface="Calibri"/>
              <a:cs typeface="Calibri"/>
            </a:endParaRPr>
          </a:p>
          <a:p>
            <a:pPr marL="697865" marR="638810" lvl="1" indent="-228600">
              <a:lnSpc>
                <a:spcPts val="2590"/>
              </a:lnSpc>
              <a:spcBef>
                <a:spcPts val="545"/>
              </a:spcBef>
              <a:buFont typeface="Arial"/>
              <a:buChar char="•"/>
              <a:tabLst>
                <a:tab pos="698500" algn="l"/>
              </a:tabLst>
            </a:pPr>
            <a:r>
              <a:rPr sz="2400" spc="-20" dirty="0">
                <a:solidFill>
                  <a:srgbClr val="444444"/>
                </a:solidFill>
                <a:latin typeface="Calibri"/>
                <a:cs typeface="Calibri"/>
              </a:rPr>
              <a:t>have </a:t>
            </a:r>
            <a:r>
              <a:rPr sz="2400" dirty="0">
                <a:solidFill>
                  <a:srgbClr val="444444"/>
                </a:solidFill>
                <a:latin typeface="Calibri"/>
                <a:cs typeface="Calibri"/>
              </a:rPr>
              <a:t>the </a:t>
            </a:r>
            <a:r>
              <a:rPr sz="2400" spc="-5" dirty="0">
                <a:solidFill>
                  <a:srgbClr val="444444"/>
                </a:solidFill>
                <a:latin typeface="Calibri"/>
                <a:cs typeface="Calibri"/>
              </a:rPr>
              <a:t>opportunity </a:t>
            </a:r>
            <a:r>
              <a:rPr sz="2400" spc="-15" dirty="0">
                <a:solidFill>
                  <a:srgbClr val="444444"/>
                </a:solidFill>
                <a:latin typeface="Calibri"/>
                <a:cs typeface="Calibri"/>
              </a:rPr>
              <a:t>to </a:t>
            </a:r>
            <a:r>
              <a:rPr sz="2400" spc="-10" dirty="0">
                <a:solidFill>
                  <a:srgbClr val="444444"/>
                </a:solidFill>
                <a:latin typeface="Calibri"/>
                <a:cs typeface="Calibri"/>
              </a:rPr>
              <a:t>review </a:t>
            </a:r>
            <a:r>
              <a:rPr sz="2400" spc="-15" dirty="0">
                <a:solidFill>
                  <a:srgbClr val="444444"/>
                </a:solidFill>
                <a:latin typeface="Calibri"/>
                <a:cs typeface="Calibri"/>
              </a:rPr>
              <a:t>draft </a:t>
            </a:r>
            <a:r>
              <a:rPr sz="2400" spc="-5" dirty="0">
                <a:solidFill>
                  <a:srgbClr val="444444"/>
                </a:solidFill>
                <a:latin typeface="Calibri"/>
                <a:cs typeface="Calibri"/>
              </a:rPr>
              <a:t>documents, and  </a:t>
            </a:r>
            <a:r>
              <a:rPr sz="2400" spc="-10" dirty="0">
                <a:solidFill>
                  <a:srgbClr val="444444"/>
                </a:solidFill>
                <a:latin typeface="Calibri"/>
                <a:cs typeface="Calibri"/>
              </a:rPr>
              <a:t>provide comments </a:t>
            </a:r>
            <a:r>
              <a:rPr sz="2400" spc="-5" dirty="0">
                <a:solidFill>
                  <a:srgbClr val="444444"/>
                </a:solidFill>
                <a:latin typeface="Calibri"/>
                <a:cs typeface="Calibri"/>
              </a:rPr>
              <a:t>prior </a:t>
            </a:r>
            <a:r>
              <a:rPr sz="2400" spc="-15" dirty="0">
                <a:solidFill>
                  <a:srgbClr val="444444"/>
                </a:solidFill>
                <a:latin typeface="Calibri"/>
                <a:cs typeface="Calibri"/>
              </a:rPr>
              <a:t>to </a:t>
            </a:r>
            <a:r>
              <a:rPr sz="2400" spc="-5" dirty="0">
                <a:solidFill>
                  <a:srgbClr val="444444"/>
                </a:solidFill>
                <a:latin typeface="Calibri"/>
                <a:cs typeface="Calibri"/>
              </a:rPr>
              <a:t>delivery of final</a:t>
            </a:r>
            <a:r>
              <a:rPr sz="2400" spc="10" dirty="0">
                <a:solidFill>
                  <a:srgbClr val="444444"/>
                </a:solidFill>
                <a:latin typeface="Calibri"/>
                <a:cs typeface="Calibri"/>
              </a:rPr>
              <a:t> </a:t>
            </a:r>
            <a:r>
              <a:rPr sz="2400" spc="-10" dirty="0">
                <a:solidFill>
                  <a:srgbClr val="444444"/>
                </a:solidFill>
                <a:latin typeface="Calibri"/>
                <a:cs typeface="Calibri"/>
              </a:rPr>
              <a:t>versions</a:t>
            </a:r>
            <a:endParaRPr sz="2400">
              <a:latin typeface="Calibri"/>
              <a:cs typeface="Calibri"/>
            </a:endParaRPr>
          </a:p>
          <a:p>
            <a:pPr marL="1155065" lvl="2" indent="-229235">
              <a:lnSpc>
                <a:spcPct val="100000"/>
              </a:lnSpc>
              <a:spcBef>
                <a:spcPts val="240"/>
              </a:spcBef>
              <a:buFont typeface="Arial"/>
              <a:buChar char="•"/>
              <a:tabLst>
                <a:tab pos="1155065" algn="l"/>
                <a:tab pos="1155700" algn="l"/>
              </a:tabLst>
            </a:pPr>
            <a:r>
              <a:rPr sz="2000" spc="-10" dirty="0">
                <a:solidFill>
                  <a:srgbClr val="444444"/>
                </a:solidFill>
                <a:latin typeface="Calibri"/>
                <a:cs typeface="Calibri"/>
              </a:rPr>
              <a:t>Detailed</a:t>
            </a:r>
            <a:r>
              <a:rPr sz="2000" dirty="0">
                <a:solidFill>
                  <a:srgbClr val="444444"/>
                </a:solidFill>
                <a:latin typeface="Calibri"/>
                <a:cs typeface="Calibri"/>
              </a:rPr>
              <a:t> </a:t>
            </a:r>
            <a:r>
              <a:rPr sz="2000" spc="-10" dirty="0">
                <a:solidFill>
                  <a:srgbClr val="444444"/>
                </a:solidFill>
                <a:latin typeface="Calibri"/>
                <a:cs typeface="Calibri"/>
              </a:rPr>
              <a:t>report</a:t>
            </a:r>
            <a:endParaRPr sz="2000">
              <a:latin typeface="Calibri"/>
              <a:cs typeface="Calibri"/>
            </a:endParaRPr>
          </a:p>
          <a:p>
            <a:pPr marL="1155065" lvl="2" indent="-229235">
              <a:lnSpc>
                <a:spcPct val="100000"/>
              </a:lnSpc>
              <a:spcBef>
                <a:spcPts val="265"/>
              </a:spcBef>
              <a:buFont typeface="Arial"/>
              <a:buChar char="•"/>
              <a:tabLst>
                <a:tab pos="1155065" algn="l"/>
                <a:tab pos="1155700" algn="l"/>
              </a:tabLst>
            </a:pPr>
            <a:r>
              <a:rPr sz="2000" spc="-15" dirty="0">
                <a:solidFill>
                  <a:srgbClr val="444444"/>
                </a:solidFill>
                <a:latin typeface="Calibri"/>
                <a:cs typeface="Calibri"/>
              </a:rPr>
              <a:t>PowerPoint </a:t>
            </a:r>
            <a:r>
              <a:rPr sz="2000" spc="-5" dirty="0">
                <a:solidFill>
                  <a:srgbClr val="444444"/>
                </a:solidFill>
                <a:latin typeface="Calibri"/>
                <a:cs typeface="Calibri"/>
              </a:rPr>
              <a:t>slide</a:t>
            </a:r>
            <a:r>
              <a:rPr sz="2000" spc="25" dirty="0">
                <a:solidFill>
                  <a:srgbClr val="444444"/>
                </a:solidFill>
                <a:latin typeface="Calibri"/>
                <a:cs typeface="Calibri"/>
              </a:rPr>
              <a:t> </a:t>
            </a:r>
            <a:r>
              <a:rPr sz="2000" dirty="0">
                <a:solidFill>
                  <a:srgbClr val="444444"/>
                </a:solidFill>
                <a:latin typeface="Calibri"/>
                <a:cs typeface="Calibri"/>
              </a:rPr>
              <a:t>deck</a:t>
            </a:r>
            <a:endParaRPr sz="2000">
              <a:latin typeface="Calibri"/>
              <a:cs typeface="Calibri"/>
            </a:endParaRPr>
          </a:p>
          <a:p>
            <a:pPr marL="1155065" lvl="2" indent="-229235">
              <a:lnSpc>
                <a:spcPct val="100000"/>
              </a:lnSpc>
              <a:spcBef>
                <a:spcPts val="250"/>
              </a:spcBef>
              <a:buFont typeface="Arial"/>
              <a:buChar char="•"/>
              <a:tabLst>
                <a:tab pos="1155065" algn="l"/>
                <a:tab pos="1155700" algn="l"/>
              </a:tabLst>
            </a:pPr>
            <a:r>
              <a:rPr sz="2000" spc="-25" dirty="0">
                <a:solidFill>
                  <a:srgbClr val="444444"/>
                </a:solidFill>
                <a:latin typeface="Calibri"/>
                <a:cs typeface="Calibri"/>
              </a:rPr>
              <a:t>Version </a:t>
            </a:r>
            <a:r>
              <a:rPr sz="2000" spc="-5" dirty="0">
                <a:solidFill>
                  <a:srgbClr val="444444"/>
                </a:solidFill>
                <a:latin typeface="Calibri"/>
                <a:cs typeface="Calibri"/>
              </a:rPr>
              <a:t>of final </a:t>
            </a:r>
            <a:r>
              <a:rPr sz="2000" spc="-10" dirty="0">
                <a:solidFill>
                  <a:srgbClr val="444444"/>
                </a:solidFill>
                <a:latin typeface="Calibri"/>
                <a:cs typeface="Calibri"/>
              </a:rPr>
              <a:t>report </a:t>
            </a:r>
            <a:r>
              <a:rPr sz="2000" spc="-5" dirty="0">
                <a:solidFill>
                  <a:srgbClr val="444444"/>
                </a:solidFill>
                <a:latin typeface="Calibri"/>
                <a:cs typeface="Calibri"/>
              </a:rPr>
              <a:t>edited </a:t>
            </a:r>
            <a:r>
              <a:rPr sz="2000" spc="-15" dirty="0">
                <a:solidFill>
                  <a:srgbClr val="444444"/>
                </a:solidFill>
                <a:latin typeface="Calibri"/>
                <a:cs typeface="Calibri"/>
              </a:rPr>
              <a:t>for </a:t>
            </a:r>
            <a:r>
              <a:rPr sz="2000" spc="-5" dirty="0">
                <a:solidFill>
                  <a:srgbClr val="444444"/>
                </a:solidFill>
                <a:latin typeface="Calibri"/>
                <a:cs typeface="Calibri"/>
              </a:rPr>
              <a:t>submission </a:t>
            </a:r>
            <a:r>
              <a:rPr sz="2000" spc="-15" dirty="0">
                <a:solidFill>
                  <a:srgbClr val="444444"/>
                </a:solidFill>
                <a:latin typeface="Calibri"/>
                <a:cs typeface="Calibri"/>
              </a:rPr>
              <a:t>to </a:t>
            </a:r>
            <a:r>
              <a:rPr sz="2000" dirty="0">
                <a:solidFill>
                  <a:srgbClr val="444444"/>
                </a:solidFill>
                <a:latin typeface="Calibri"/>
                <a:cs typeface="Calibri"/>
              </a:rPr>
              <a:t>a </a:t>
            </a:r>
            <a:r>
              <a:rPr sz="2000" spc="-5" dirty="0">
                <a:solidFill>
                  <a:srgbClr val="444444"/>
                </a:solidFill>
                <a:latin typeface="Calibri"/>
                <a:cs typeface="Calibri"/>
              </a:rPr>
              <a:t>scientific</a:t>
            </a:r>
            <a:r>
              <a:rPr sz="2000" spc="175" dirty="0">
                <a:solidFill>
                  <a:srgbClr val="444444"/>
                </a:solidFill>
                <a:latin typeface="Calibri"/>
                <a:cs typeface="Calibri"/>
              </a:rPr>
              <a:t> </a:t>
            </a:r>
            <a:r>
              <a:rPr sz="2000" spc="-5" dirty="0">
                <a:solidFill>
                  <a:srgbClr val="444444"/>
                </a:solidFill>
                <a:latin typeface="Calibri"/>
                <a:cs typeface="Calibri"/>
              </a:rPr>
              <a:t>journal</a:t>
            </a:r>
            <a:endParaRPr sz="20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08016" y="5973244"/>
            <a:ext cx="22504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9DF7"/>
                </a:solidFill>
                <a:latin typeface="Calibri"/>
                <a:cs typeface="Calibri"/>
                <a:hlinkClick r:id="rId3"/>
              </a:rPr>
              <a:t>www.caba.org/research</a:t>
            </a:r>
            <a:endParaRPr sz="1800">
              <a:latin typeface="Calibri"/>
              <a:cs typeface="Calibri"/>
            </a:endParaRPr>
          </a:p>
        </p:txBody>
      </p:sp>
      <p:sp>
        <p:nvSpPr>
          <p:cNvPr id="3" name="object 3"/>
          <p:cNvSpPr txBox="1"/>
          <p:nvPr/>
        </p:nvSpPr>
        <p:spPr>
          <a:xfrm>
            <a:off x="918527" y="1200975"/>
            <a:ext cx="9442450" cy="836294"/>
          </a:xfrm>
          <a:prstGeom prst="rect">
            <a:avLst/>
          </a:prstGeom>
        </p:spPr>
        <p:txBody>
          <a:bodyPr vert="horz" wrap="square" lIns="0" tIns="59690" rIns="0" bIns="0" rtlCol="0">
            <a:spAutoFit/>
          </a:bodyPr>
          <a:lstStyle/>
          <a:p>
            <a:pPr marL="12700" marR="5080">
              <a:lnSpc>
                <a:spcPts val="3030"/>
              </a:lnSpc>
              <a:spcBef>
                <a:spcPts val="470"/>
              </a:spcBef>
            </a:pPr>
            <a:r>
              <a:rPr sz="2800" spc="-10" dirty="0">
                <a:solidFill>
                  <a:srgbClr val="E83E1D"/>
                </a:solidFill>
                <a:latin typeface="Calibri"/>
                <a:cs typeface="Calibri"/>
              </a:rPr>
              <a:t>2019 </a:t>
            </a:r>
            <a:r>
              <a:rPr sz="2800" spc="-5" dirty="0">
                <a:solidFill>
                  <a:srgbClr val="E83E1D"/>
                </a:solidFill>
                <a:latin typeface="Calibri"/>
                <a:cs typeface="Calibri"/>
              </a:rPr>
              <a:t>IBC Landmark </a:t>
            </a:r>
            <a:r>
              <a:rPr sz="2800" spc="-15" dirty="0">
                <a:solidFill>
                  <a:srgbClr val="E83E1D"/>
                </a:solidFill>
                <a:latin typeface="Calibri"/>
                <a:cs typeface="Calibri"/>
              </a:rPr>
              <a:t>Research “Evidence </a:t>
            </a:r>
            <a:r>
              <a:rPr sz="2800" spc="-25" dirty="0">
                <a:solidFill>
                  <a:srgbClr val="E83E1D"/>
                </a:solidFill>
                <a:latin typeface="Calibri"/>
                <a:cs typeface="Calibri"/>
              </a:rPr>
              <a:t>for </a:t>
            </a:r>
            <a:r>
              <a:rPr sz="2800" spc="-10" dirty="0">
                <a:solidFill>
                  <a:srgbClr val="E83E1D"/>
                </a:solidFill>
                <a:latin typeface="Calibri"/>
                <a:cs typeface="Calibri"/>
              </a:rPr>
              <a:t>Building </a:t>
            </a:r>
            <a:r>
              <a:rPr sz="2800" spc="-20" dirty="0">
                <a:solidFill>
                  <a:srgbClr val="E83E1D"/>
                </a:solidFill>
                <a:latin typeface="Calibri"/>
                <a:cs typeface="Calibri"/>
              </a:rPr>
              <a:t>Retrofits </a:t>
            </a:r>
            <a:r>
              <a:rPr sz="2800" spc="-10" dirty="0">
                <a:solidFill>
                  <a:srgbClr val="E83E1D"/>
                </a:solidFill>
                <a:latin typeface="Calibri"/>
                <a:cs typeface="Calibri"/>
              </a:rPr>
              <a:t>that  </a:t>
            </a:r>
            <a:r>
              <a:rPr sz="2800" spc="-20" dirty="0">
                <a:solidFill>
                  <a:srgbClr val="E83E1D"/>
                </a:solidFill>
                <a:latin typeface="Calibri"/>
                <a:cs typeface="Calibri"/>
              </a:rPr>
              <a:t>Improve Organizational </a:t>
            </a:r>
            <a:r>
              <a:rPr sz="2800" spc="-10" dirty="0">
                <a:solidFill>
                  <a:srgbClr val="E83E1D"/>
                </a:solidFill>
                <a:latin typeface="Calibri"/>
                <a:cs typeface="Calibri"/>
              </a:rPr>
              <a:t>Productivity </a:t>
            </a:r>
            <a:r>
              <a:rPr sz="2800" spc="-5" dirty="0">
                <a:solidFill>
                  <a:srgbClr val="E83E1D"/>
                </a:solidFill>
                <a:latin typeface="Calibri"/>
                <a:cs typeface="Calibri"/>
              </a:rPr>
              <a:t>(Phase </a:t>
            </a:r>
            <a:r>
              <a:rPr sz="2800" dirty="0">
                <a:solidFill>
                  <a:srgbClr val="E83E1D"/>
                </a:solidFill>
                <a:latin typeface="Calibri"/>
                <a:cs typeface="Calibri"/>
              </a:rPr>
              <a:t>2)”</a:t>
            </a:r>
            <a:r>
              <a:rPr sz="2800" spc="135" dirty="0">
                <a:solidFill>
                  <a:srgbClr val="E83E1D"/>
                </a:solidFill>
                <a:latin typeface="Calibri"/>
                <a:cs typeface="Calibri"/>
              </a:rPr>
              <a:t> </a:t>
            </a:r>
            <a:r>
              <a:rPr sz="2800" spc="-5" dirty="0">
                <a:solidFill>
                  <a:srgbClr val="E83E1D"/>
                </a:solidFill>
                <a:latin typeface="Calibri"/>
                <a:cs typeface="Calibri"/>
              </a:rPr>
              <a:t>(15)</a:t>
            </a:r>
            <a:endParaRPr sz="2800">
              <a:latin typeface="Calibri"/>
              <a:cs typeface="Calibri"/>
            </a:endParaRPr>
          </a:p>
        </p:txBody>
      </p:sp>
      <p:sp>
        <p:nvSpPr>
          <p:cNvPr id="4" name="object 4"/>
          <p:cNvSpPr txBox="1"/>
          <p:nvPr/>
        </p:nvSpPr>
        <p:spPr>
          <a:xfrm>
            <a:off x="912127" y="5973244"/>
            <a:ext cx="528701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E83E1D"/>
                </a:solidFill>
                <a:latin typeface="Calibri"/>
                <a:cs typeface="Calibri"/>
              </a:rPr>
              <a:t>Free </a:t>
            </a:r>
            <a:r>
              <a:rPr sz="1800" b="1" spc="-5" dirty="0">
                <a:solidFill>
                  <a:srgbClr val="E83E1D"/>
                </a:solidFill>
                <a:latin typeface="Calibri"/>
                <a:cs typeface="Calibri"/>
              </a:rPr>
              <a:t>Download </a:t>
            </a:r>
            <a:r>
              <a:rPr sz="1800" b="1" dirty="0">
                <a:solidFill>
                  <a:srgbClr val="E83E1D"/>
                </a:solidFill>
                <a:latin typeface="Calibri"/>
                <a:cs typeface="Calibri"/>
              </a:rPr>
              <a:t>of Phase 1:</a:t>
            </a:r>
            <a:r>
              <a:rPr sz="1800" b="1" spc="350" dirty="0">
                <a:solidFill>
                  <a:srgbClr val="E83E1D"/>
                </a:solidFill>
                <a:latin typeface="Calibri"/>
                <a:cs typeface="Calibri"/>
              </a:rPr>
              <a:t> </a:t>
            </a:r>
            <a:r>
              <a:rPr sz="1800" b="1" spc="-10" dirty="0">
                <a:solidFill>
                  <a:srgbClr val="E83E1D"/>
                </a:solidFill>
                <a:latin typeface="Calibri"/>
                <a:cs typeface="Calibri"/>
                <a:hlinkClick r:id="rId4"/>
              </a:rPr>
              <a:t>www.caba.org/productivity</a:t>
            </a:r>
            <a:endParaRPr sz="1800">
              <a:latin typeface="Calibri"/>
              <a:cs typeface="Calibri"/>
            </a:endParaRPr>
          </a:p>
        </p:txBody>
      </p:sp>
      <p:grpSp>
        <p:nvGrpSpPr>
          <p:cNvPr id="5" name="object 5"/>
          <p:cNvGrpSpPr/>
          <p:nvPr/>
        </p:nvGrpSpPr>
        <p:grpSpPr>
          <a:xfrm>
            <a:off x="711708" y="2432304"/>
            <a:ext cx="11450320" cy="2895600"/>
            <a:chOff x="711708" y="2432304"/>
            <a:chExt cx="11450320" cy="2895600"/>
          </a:xfrm>
        </p:grpSpPr>
        <p:sp>
          <p:nvSpPr>
            <p:cNvPr id="6" name="object 6"/>
            <p:cNvSpPr/>
            <p:nvPr/>
          </p:nvSpPr>
          <p:spPr>
            <a:xfrm>
              <a:off x="711708" y="2432304"/>
              <a:ext cx="4283964" cy="289559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93648" y="2714244"/>
              <a:ext cx="3720083" cy="233171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949952" y="2569464"/>
              <a:ext cx="7211567" cy="2548127"/>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916939" y="328040"/>
            <a:ext cx="2645410" cy="482600"/>
          </a:xfrm>
          <a:prstGeom prst="rect">
            <a:avLst/>
          </a:prstGeom>
        </p:spPr>
        <p:txBody>
          <a:bodyPr vert="horz" wrap="square" lIns="0" tIns="12700" rIns="0" bIns="0" rtlCol="0">
            <a:spAutoFit/>
          </a:bodyPr>
          <a:lstStyle/>
          <a:p>
            <a:pPr marL="12700">
              <a:lnSpc>
                <a:spcPct val="100000"/>
              </a:lnSpc>
              <a:spcBef>
                <a:spcPts val="100"/>
              </a:spcBef>
            </a:pPr>
            <a:r>
              <a:rPr sz="3000" b="0" spc="-15" dirty="0">
                <a:latin typeface="Calibri"/>
                <a:cs typeface="Calibri"/>
              </a:rPr>
              <a:t>Research</a:t>
            </a:r>
            <a:r>
              <a:rPr sz="3000" b="0" spc="-85" dirty="0">
                <a:latin typeface="Calibri"/>
                <a:cs typeface="Calibri"/>
              </a:rPr>
              <a:t> </a:t>
            </a:r>
            <a:r>
              <a:rPr sz="3000" b="0" spc="-15" dirty="0">
                <a:latin typeface="Calibri"/>
                <a:cs typeface="Calibri"/>
              </a:rPr>
              <a:t>Update</a:t>
            </a:r>
            <a:endParaRPr sz="300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24</a:t>
            </a:fld>
            <a:endParaRPr dirty="0"/>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3221355" cy="482600"/>
          </a:xfrm>
          <a:prstGeom prst="rect">
            <a:avLst/>
          </a:prstGeom>
        </p:spPr>
        <p:txBody>
          <a:bodyPr vert="horz" wrap="square" lIns="0" tIns="12700" rIns="0" bIns="0" rtlCol="0">
            <a:spAutoFit/>
          </a:bodyPr>
          <a:lstStyle/>
          <a:p>
            <a:pPr marL="12700">
              <a:lnSpc>
                <a:spcPct val="100000"/>
              </a:lnSpc>
              <a:spcBef>
                <a:spcPts val="100"/>
              </a:spcBef>
            </a:pPr>
            <a:r>
              <a:rPr sz="3000" b="0" dirty="0">
                <a:latin typeface="Calibri"/>
                <a:cs typeface="Calibri"/>
              </a:rPr>
              <a:t>2020 </a:t>
            </a:r>
            <a:r>
              <a:rPr sz="3000" b="0" spc="-10" dirty="0">
                <a:latin typeface="Calibri"/>
                <a:cs typeface="Calibri"/>
              </a:rPr>
              <a:t>CABA</a:t>
            </a:r>
            <a:r>
              <a:rPr sz="3000" b="0" spc="-80" dirty="0">
                <a:latin typeface="Calibri"/>
                <a:cs typeface="Calibri"/>
              </a:rPr>
              <a:t> </a:t>
            </a:r>
            <a:r>
              <a:rPr sz="3000" b="0" spc="-15" dirty="0">
                <a:latin typeface="Calibri"/>
                <a:cs typeface="Calibri"/>
              </a:rPr>
              <a:t>Research</a:t>
            </a:r>
            <a:endParaRPr sz="3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25</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3" name="object 3"/>
          <p:cNvSpPr txBox="1"/>
          <p:nvPr/>
        </p:nvSpPr>
        <p:spPr>
          <a:xfrm>
            <a:off x="918527" y="1757235"/>
            <a:ext cx="9291955" cy="2211705"/>
          </a:xfrm>
          <a:prstGeom prst="rect">
            <a:avLst/>
          </a:prstGeom>
        </p:spPr>
        <p:txBody>
          <a:bodyPr vert="horz" wrap="square" lIns="0" tIns="13335" rIns="0" bIns="0" rtlCol="0">
            <a:spAutoFit/>
          </a:bodyPr>
          <a:lstStyle/>
          <a:p>
            <a:pPr marL="530860" indent="-518795">
              <a:lnSpc>
                <a:spcPct val="100000"/>
              </a:lnSpc>
              <a:spcBef>
                <a:spcPts val="105"/>
              </a:spcBef>
              <a:buAutoNum type="arabicParenR"/>
              <a:tabLst>
                <a:tab pos="530860" algn="l"/>
                <a:tab pos="531495" algn="l"/>
              </a:tabLst>
            </a:pPr>
            <a:r>
              <a:rPr sz="3200" b="1" spc="-10" dirty="0">
                <a:solidFill>
                  <a:srgbClr val="E83E1D"/>
                </a:solidFill>
                <a:latin typeface="Calibri"/>
                <a:cs typeface="Calibri"/>
              </a:rPr>
              <a:t>“Privacy </a:t>
            </a:r>
            <a:r>
              <a:rPr sz="3200" b="1" dirty="0">
                <a:solidFill>
                  <a:srgbClr val="E83E1D"/>
                </a:solidFill>
                <a:latin typeface="Calibri"/>
                <a:cs typeface="Calibri"/>
              </a:rPr>
              <a:t>and </a:t>
            </a:r>
            <a:r>
              <a:rPr sz="3200" b="1" spc="-5" dirty="0">
                <a:solidFill>
                  <a:srgbClr val="E83E1D"/>
                </a:solidFill>
                <a:latin typeface="Calibri"/>
                <a:cs typeface="Calibri"/>
              </a:rPr>
              <a:t>Cybersecurity </a:t>
            </a:r>
            <a:r>
              <a:rPr sz="3200" b="1" dirty="0">
                <a:solidFill>
                  <a:srgbClr val="E83E1D"/>
                </a:solidFill>
                <a:latin typeface="Calibri"/>
                <a:cs typeface="Calibri"/>
              </a:rPr>
              <a:t>in the </a:t>
            </a:r>
            <a:r>
              <a:rPr sz="3200" b="1" spc="-5" dirty="0">
                <a:solidFill>
                  <a:srgbClr val="E83E1D"/>
                </a:solidFill>
                <a:latin typeface="Calibri"/>
                <a:cs typeface="Calibri"/>
              </a:rPr>
              <a:t>Connected</a:t>
            </a:r>
            <a:r>
              <a:rPr sz="3200" b="1" spc="-100" dirty="0">
                <a:solidFill>
                  <a:srgbClr val="E83E1D"/>
                </a:solidFill>
                <a:latin typeface="Calibri"/>
                <a:cs typeface="Calibri"/>
              </a:rPr>
              <a:t> </a:t>
            </a:r>
            <a:r>
              <a:rPr sz="3200" b="1" spc="-5" dirty="0">
                <a:solidFill>
                  <a:srgbClr val="E83E1D"/>
                </a:solidFill>
                <a:latin typeface="Calibri"/>
                <a:cs typeface="Calibri"/>
              </a:rPr>
              <a:t>Home”</a:t>
            </a:r>
            <a:endParaRPr sz="3200">
              <a:latin typeface="Calibri"/>
              <a:cs typeface="Calibri"/>
            </a:endParaRPr>
          </a:p>
          <a:p>
            <a:pPr>
              <a:lnSpc>
                <a:spcPct val="100000"/>
              </a:lnSpc>
              <a:buClr>
                <a:srgbClr val="E83E1D"/>
              </a:buClr>
              <a:buFont typeface="Calibri"/>
              <a:buAutoNum type="arabicParenR"/>
            </a:pPr>
            <a:endParaRPr sz="3200">
              <a:latin typeface="Calibri"/>
              <a:cs typeface="Calibri"/>
            </a:endParaRPr>
          </a:p>
          <a:p>
            <a:pPr>
              <a:lnSpc>
                <a:spcPct val="100000"/>
              </a:lnSpc>
              <a:buClr>
                <a:srgbClr val="E83E1D"/>
              </a:buClr>
              <a:buFont typeface="Calibri"/>
              <a:buAutoNum type="arabicParenR"/>
            </a:pPr>
            <a:endParaRPr sz="4600">
              <a:latin typeface="Calibri"/>
              <a:cs typeface="Calibri"/>
            </a:endParaRPr>
          </a:p>
          <a:p>
            <a:pPr marL="530860" indent="-518795">
              <a:lnSpc>
                <a:spcPct val="100000"/>
              </a:lnSpc>
              <a:spcBef>
                <a:spcPts val="5"/>
              </a:spcBef>
              <a:buAutoNum type="arabicParenR"/>
              <a:tabLst>
                <a:tab pos="530860" algn="l"/>
                <a:tab pos="531495" algn="l"/>
              </a:tabLst>
            </a:pPr>
            <a:r>
              <a:rPr sz="3200" b="1" spc="-15" dirty="0">
                <a:solidFill>
                  <a:srgbClr val="E83E1D"/>
                </a:solidFill>
                <a:latin typeface="Calibri"/>
                <a:cs typeface="Calibri"/>
              </a:rPr>
              <a:t>“Intelligent </a:t>
            </a:r>
            <a:r>
              <a:rPr sz="3200" b="1" dirty="0">
                <a:solidFill>
                  <a:srgbClr val="E83E1D"/>
                </a:solidFill>
                <a:latin typeface="Calibri"/>
                <a:cs typeface="Calibri"/>
              </a:rPr>
              <a:t>Building </a:t>
            </a:r>
            <a:r>
              <a:rPr sz="3200" b="1" spc="-10" dirty="0">
                <a:solidFill>
                  <a:srgbClr val="E83E1D"/>
                </a:solidFill>
                <a:latin typeface="Calibri"/>
                <a:cs typeface="Calibri"/>
              </a:rPr>
              <a:t>Energy Management</a:t>
            </a:r>
            <a:r>
              <a:rPr sz="3200" b="1" spc="-85" dirty="0">
                <a:solidFill>
                  <a:srgbClr val="E83E1D"/>
                </a:solidFill>
                <a:latin typeface="Calibri"/>
                <a:cs typeface="Calibri"/>
              </a:rPr>
              <a:t> </a:t>
            </a:r>
            <a:r>
              <a:rPr sz="3200" b="1" spc="-20" dirty="0">
                <a:solidFill>
                  <a:srgbClr val="E83E1D"/>
                </a:solidFill>
                <a:latin typeface="Calibri"/>
                <a:cs typeface="Calibri"/>
              </a:rPr>
              <a:t>Systems”</a:t>
            </a:r>
            <a:endParaRPr sz="3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2422525" cy="482600"/>
          </a:xfrm>
          <a:prstGeom prst="rect">
            <a:avLst/>
          </a:prstGeom>
        </p:spPr>
        <p:txBody>
          <a:bodyPr vert="horz" wrap="square" lIns="0" tIns="12700" rIns="0" bIns="0" rtlCol="0">
            <a:spAutoFit/>
          </a:bodyPr>
          <a:lstStyle/>
          <a:p>
            <a:pPr marL="12700">
              <a:lnSpc>
                <a:spcPct val="100000"/>
              </a:lnSpc>
              <a:spcBef>
                <a:spcPts val="100"/>
              </a:spcBef>
            </a:pPr>
            <a:r>
              <a:rPr sz="3000" b="0" spc="-45" dirty="0">
                <a:latin typeface="Calibri"/>
                <a:cs typeface="Calibri"/>
              </a:rPr>
              <a:t>CONTACT</a:t>
            </a:r>
            <a:r>
              <a:rPr sz="3000" b="0" spc="-50" dirty="0">
                <a:latin typeface="Calibri"/>
                <a:cs typeface="Calibri"/>
              </a:rPr>
              <a:t> </a:t>
            </a:r>
            <a:r>
              <a:rPr sz="3000" b="0" spc="-10" dirty="0">
                <a:latin typeface="Calibri"/>
                <a:cs typeface="Calibri"/>
              </a:rPr>
              <a:t>CABA</a:t>
            </a:r>
            <a:endParaRPr sz="3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26</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3" name="object 3"/>
          <p:cNvSpPr txBox="1"/>
          <p:nvPr/>
        </p:nvSpPr>
        <p:spPr>
          <a:xfrm>
            <a:off x="2273846" y="1602715"/>
            <a:ext cx="6222365" cy="3782695"/>
          </a:xfrm>
          <a:prstGeom prst="rect">
            <a:avLst/>
          </a:prstGeom>
        </p:spPr>
        <p:txBody>
          <a:bodyPr vert="horz" wrap="square" lIns="0" tIns="13335" rIns="0" bIns="0" rtlCol="0">
            <a:spAutoFit/>
          </a:bodyPr>
          <a:lstStyle/>
          <a:p>
            <a:pPr marL="12700" marR="5080" algn="ctr">
              <a:lnSpc>
                <a:spcPct val="100000"/>
              </a:lnSpc>
              <a:spcBef>
                <a:spcPts val="105"/>
              </a:spcBef>
            </a:pPr>
            <a:r>
              <a:rPr sz="2600" b="1" spc="-10" dirty="0">
                <a:solidFill>
                  <a:srgbClr val="E83E1D"/>
                </a:solidFill>
                <a:latin typeface="Calibri"/>
                <a:cs typeface="Calibri"/>
              </a:rPr>
              <a:t>Continental Automated </a:t>
            </a:r>
            <a:r>
              <a:rPr sz="2600" b="1" spc="-5" dirty="0">
                <a:solidFill>
                  <a:srgbClr val="E83E1D"/>
                </a:solidFill>
                <a:latin typeface="Calibri"/>
                <a:cs typeface="Calibri"/>
              </a:rPr>
              <a:t>Buildings Association  </a:t>
            </a:r>
            <a:r>
              <a:rPr sz="2600" b="1" dirty="0">
                <a:solidFill>
                  <a:srgbClr val="E83E1D"/>
                </a:solidFill>
                <a:latin typeface="Calibri"/>
                <a:cs typeface="Calibri"/>
              </a:rPr>
              <a:t>(CABA)</a:t>
            </a:r>
            <a:endParaRPr sz="2600">
              <a:latin typeface="Calibri"/>
              <a:cs typeface="Calibri"/>
            </a:endParaRPr>
          </a:p>
          <a:p>
            <a:pPr>
              <a:lnSpc>
                <a:spcPct val="100000"/>
              </a:lnSpc>
              <a:spcBef>
                <a:spcPts val="55"/>
              </a:spcBef>
            </a:pPr>
            <a:endParaRPr sz="1900">
              <a:latin typeface="Calibri"/>
              <a:cs typeface="Calibri"/>
            </a:endParaRPr>
          </a:p>
          <a:p>
            <a:pPr algn="ctr">
              <a:lnSpc>
                <a:spcPct val="100000"/>
              </a:lnSpc>
            </a:pPr>
            <a:r>
              <a:rPr sz="1950" b="1" dirty="0">
                <a:solidFill>
                  <a:srgbClr val="E83E1D"/>
                </a:solidFill>
                <a:latin typeface="Calibri"/>
                <a:cs typeface="Calibri"/>
              </a:rPr>
              <a:t>613.686.1814</a:t>
            </a:r>
            <a:endParaRPr sz="1950">
              <a:latin typeface="Calibri"/>
              <a:cs typeface="Calibri"/>
            </a:endParaRPr>
          </a:p>
          <a:p>
            <a:pPr algn="ctr">
              <a:lnSpc>
                <a:spcPct val="100000"/>
              </a:lnSpc>
            </a:pPr>
            <a:r>
              <a:rPr sz="1950" b="1" spc="-45" dirty="0">
                <a:solidFill>
                  <a:srgbClr val="E83E1D"/>
                </a:solidFill>
                <a:latin typeface="Calibri"/>
                <a:cs typeface="Calibri"/>
              </a:rPr>
              <a:t>Toll </a:t>
            </a:r>
            <a:r>
              <a:rPr sz="1950" b="1" spc="-5" dirty="0">
                <a:solidFill>
                  <a:srgbClr val="E83E1D"/>
                </a:solidFill>
                <a:latin typeface="Calibri"/>
                <a:cs typeface="Calibri"/>
              </a:rPr>
              <a:t>free: 888.798.CABA</a:t>
            </a:r>
            <a:r>
              <a:rPr sz="1950" b="1" spc="-30" dirty="0">
                <a:solidFill>
                  <a:srgbClr val="E83E1D"/>
                </a:solidFill>
                <a:latin typeface="Calibri"/>
                <a:cs typeface="Calibri"/>
              </a:rPr>
              <a:t> </a:t>
            </a:r>
            <a:r>
              <a:rPr sz="1950" b="1" dirty="0">
                <a:solidFill>
                  <a:srgbClr val="E83E1D"/>
                </a:solidFill>
                <a:latin typeface="Calibri"/>
                <a:cs typeface="Calibri"/>
              </a:rPr>
              <a:t>(2222)</a:t>
            </a:r>
            <a:endParaRPr sz="1950">
              <a:latin typeface="Calibri"/>
              <a:cs typeface="Calibri"/>
            </a:endParaRPr>
          </a:p>
          <a:p>
            <a:pPr>
              <a:lnSpc>
                <a:spcPct val="100000"/>
              </a:lnSpc>
              <a:spcBef>
                <a:spcPts val="20"/>
              </a:spcBef>
            </a:pPr>
            <a:endParaRPr sz="1900">
              <a:latin typeface="Calibri"/>
              <a:cs typeface="Calibri"/>
            </a:endParaRPr>
          </a:p>
          <a:p>
            <a:pPr marL="1592580" marR="1584960" indent="-1270" algn="ctr">
              <a:lnSpc>
                <a:spcPct val="100000"/>
              </a:lnSpc>
            </a:pPr>
            <a:r>
              <a:rPr sz="1950" b="1" u="heavy" spc="-10" dirty="0">
                <a:solidFill>
                  <a:srgbClr val="0000FF"/>
                </a:solidFill>
                <a:uFill>
                  <a:solidFill>
                    <a:srgbClr val="0000FF"/>
                  </a:solidFill>
                </a:uFill>
                <a:latin typeface="Calibri"/>
                <a:cs typeface="Calibri"/>
                <a:hlinkClick r:id="rId3"/>
              </a:rPr>
              <a:t>caba@caba.org </a:t>
            </a:r>
            <a:r>
              <a:rPr sz="1950" b="1" spc="-10" dirty="0">
                <a:solidFill>
                  <a:srgbClr val="0000FF"/>
                </a:solidFill>
                <a:latin typeface="Calibri"/>
                <a:cs typeface="Calibri"/>
              </a:rPr>
              <a:t> </a:t>
            </a:r>
            <a:r>
              <a:rPr sz="1950" b="1" u="heavy" spc="-15" dirty="0">
                <a:solidFill>
                  <a:srgbClr val="0000FF"/>
                </a:solidFill>
                <a:uFill>
                  <a:solidFill>
                    <a:srgbClr val="0000FF"/>
                  </a:solidFill>
                </a:uFill>
                <a:latin typeface="Calibri"/>
                <a:cs typeface="Calibri"/>
                <a:hlinkClick r:id="rId4"/>
              </a:rPr>
              <a:t>www.CABA.org </a:t>
            </a:r>
            <a:r>
              <a:rPr sz="1950" b="1" spc="-15" dirty="0">
                <a:solidFill>
                  <a:srgbClr val="0000FF"/>
                </a:solidFill>
                <a:latin typeface="Calibri"/>
                <a:cs typeface="Calibri"/>
              </a:rPr>
              <a:t> </a:t>
            </a:r>
            <a:r>
              <a:rPr sz="1950" b="1" u="heavy" spc="-25" dirty="0">
                <a:solidFill>
                  <a:srgbClr val="0000FF"/>
                </a:solidFill>
                <a:uFill>
                  <a:solidFill>
                    <a:srgbClr val="0000FF"/>
                  </a:solidFill>
                </a:uFill>
                <a:latin typeface="Calibri"/>
                <a:cs typeface="Calibri"/>
                <a:hlinkClick r:id="rId5"/>
              </a:rPr>
              <a:t>www.twitter.com/caba_news</a:t>
            </a:r>
            <a:endParaRPr sz="1950">
              <a:latin typeface="Calibri"/>
              <a:cs typeface="Calibri"/>
            </a:endParaRPr>
          </a:p>
          <a:p>
            <a:pPr algn="ctr">
              <a:lnSpc>
                <a:spcPct val="100000"/>
              </a:lnSpc>
            </a:pPr>
            <a:r>
              <a:rPr sz="1950" b="1" u="heavy" spc="-10" dirty="0">
                <a:solidFill>
                  <a:srgbClr val="0000FF"/>
                </a:solidFill>
                <a:uFill>
                  <a:solidFill>
                    <a:srgbClr val="0000FF"/>
                  </a:solidFill>
                </a:uFill>
                <a:latin typeface="Calibri"/>
                <a:cs typeface="Calibri"/>
                <a:hlinkClick r:id="rId6"/>
              </a:rPr>
              <a:t>www.linkedin.com/groups?gid=2121884</a:t>
            </a:r>
            <a:endParaRPr sz="1950">
              <a:latin typeface="Calibri"/>
              <a:cs typeface="Calibri"/>
            </a:endParaRPr>
          </a:p>
          <a:p>
            <a:pPr marL="635" algn="ctr">
              <a:lnSpc>
                <a:spcPct val="100000"/>
              </a:lnSpc>
              <a:spcBef>
                <a:spcPts val="1465"/>
              </a:spcBef>
            </a:pPr>
            <a:r>
              <a:rPr sz="2600" b="1" spc="-5" dirty="0">
                <a:solidFill>
                  <a:srgbClr val="E83E1D"/>
                </a:solidFill>
                <a:latin typeface="Calibri"/>
                <a:cs typeface="Calibri"/>
              </a:rPr>
              <a:t>Connect </a:t>
            </a:r>
            <a:r>
              <a:rPr sz="2600" b="1" spc="-15" dirty="0">
                <a:solidFill>
                  <a:srgbClr val="E83E1D"/>
                </a:solidFill>
                <a:latin typeface="Calibri"/>
                <a:cs typeface="Calibri"/>
              </a:rPr>
              <a:t>to </a:t>
            </a:r>
            <a:r>
              <a:rPr sz="2600" b="1" spc="-20" dirty="0">
                <a:solidFill>
                  <a:srgbClr val="E83E1D"/>
                </a:solidFill>
                <a:latin typeface="Calibri"/>
                <a:cs typeface="Calibri"/>
              </a:rPr>
              <a:t>what’s</a:t>
            </a:r>
            <a:r>
              <a:rPr sz="2600" b="1" spc="10" dirty="0">
                <a:solidFill>
                  <a:srgbClr val="E83E1D"/>
                </a:solidFill>
                <a:latin typeface="Calibri"/>
                <a:cs typeface="Calibri"/>
              </a:rPr>
              <a:t> </a:t>
            </a:r>
            <a:r>
              <a:rPr sz="2600" b="1" spc="-10" dirty="0">
                <a:solidFill>
                  <a:srgbClr val="E83E1D"/>
                </a:solidFill>
                <a:latin typeface="Calibri"/>
                <a:cs typeface="Calibri"/>
              </a:rPr>
              <a:t>next™</a:t>
            </a:r>
            <a:endParaRPr sz="26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3771265" cy="482600"/>
          </a:xfrm>
          <a:prstGeom prst="rect">
            <a:avLst/>
          </a:prstGeom>
        </p:spPr>
        <p:txBody>
          <a:bodyPr vert="horz" wrap="square" lIns="0" tIns="12700" rIns="0" bIns="0" rtlCol="0">
            <a:spAutoFit/>
          </a:bodyPr>
          <a:lstStyle/>
          <a:p>
            <a:pPr marL="12700">
              <a:lnSpc>
                <a:spcPct val="100000"/>
              </a:lnSpc>
              <a:spcBef>
                <a:spcPts val="100"/>
              </a:spcBef>
            </a:pPr>
            <a:r>
              <a:rPr sz="3000" b="0" spc="-10" dirty="0">
                <a:latin typeface="Calibri"/>
                <a:cs typeface="Calibri"/>
              </a:rPr>
              <a:t>CABA Board </a:t>
            </a:r>
            <a:r>
              <a:rPr sz="3000" b="0" dirty="0">
                <a:latin typeface="Calibri"/>
                <a:cs typeface="Calibri"/>
              </a:rPr>
              <a:t>of</a:t>
            </a:r>
            <a:r>
              <a:rPr sz="3000" b="0" spc="-60" dirty="0">
                <a:latin typeface="Calibri"/>
                <a:cs typeface="Calibri"/>
              </a:rPr>
              <a:t> </a:t>
            </a:r>
            <a:r>
              <a:rPr sz="3000" b="0" spc="-15" dirty="0">
                <a:latin typeface="Calibri"/>
                <a:cs typeface="Calibri"/>
              </a:rPr>
              <a:t>Directors</a:t>
            </a:r>
            <a:endParaRPr sz="3000">
              <a:latin typeface="Calibri"/>
              <a:cs typeface="Calibri"/>
            </a:endParaRPr>
          </a:p>
        </p:txBody>
      </p:sp>
      <p:grpSp>
        <p:nvGrpSpPr>
          <p:cNvPr id="3" name="object 3"/>
          <p:cNvGrpSpPr/>
          <p:nvPr/>
        </p:nvGrpSpPr>
        <p:grpSpPr>
          <a:xfrm>
            <a:off x="2346960" y="1292352"/>
            <a:ext cx="9841230" cy="5149850"/>
            <a:chOff x="2346960" y="1292352"/>
            <a:chExt cx="9841230" cy="5149850"/>
          </a:xfrm>
        </p:grpSpPr>
        <p:sp>
          <p:nvSpPr>
            <p:cNvPr id="4" name="object 4"/>
            <p:cNvSpPr/>
            <p:nvPr/>
          </p:nvSpPr>
          <p:spPr>
            <a:xfrm>
              <a:off x="3119627" y="1786128"/>
              <a:ext cx="6031991" cy="45994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42031" y="2552700"/>
              <a:ext cx="1367027" cy="47243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9031224" y="2077212"/>
              <a:ext cx="815339" cy="78333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877300" y="4148327"/>
              <a:ext cx="1306016" cy="50633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7997951" y="5975603"/>
              <a:ext cx="1495043" cy="46634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8273795" y="4828032"/>
              <a:ext cx="1566684" cy="851174"/>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2369820" y="5274564"/>
              <a:ext cx="1499615" cy="42976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7575804" y="2215896"/>
              <a:ext cx="1367027" cy="547115"/>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2346960" y="4102607"/>
              <a:ext cx="1557527" cy="557783"/>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9922764" y="5417808"/>
              <a:ext cx="1792223" cy="456752"/>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2819400" y="1292352"/>
              <a:ext cx="1761743" cy="647699"/>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7847075" y="1357884"/>
              <a:ext cx="1732787" cy="330707"/>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10655807" y="3163823"/>
              <a:ext cx="1531757" cy="625141"/>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8511540" y="3243072"/>
              <a:ext cx="2144267" cy="580845"/>
            </a:xfrm>
            <a:prstGeom prst="rect">
              <a:avLst/>
            </a:prstGeom>
            <a:blipFill>
              <a:blip r:embed="rId16" cstate="print"/>
              <a:stretch>
                <a:fillRect/>
              </a:stretch>
            </a:blipFill>
          </p:spPr>
          <p:txBody>
            <a:bodyPr wrap="square" lIns="0" tIns="0" rIns="0" bIns="0" rtlCol="0"/>
            <a:lstStyle/>
            <a:p>
              <a:endParaRPr/>
            </a:p>
          </p:txBody>
        </p:sp>
        <p:sp>
          <p:nvSpPr>
            <p:cNvPr id="18" name="object 18"/>
            <p:cNvSpPr/>
            <p:nvPr/>
          </p:nvSpPr>
          <p:spPr>
            <a:xfrm>
              <a:off x="10099518" y="2272605"/>
              <a:ext cx="1656706" cy="323694"/>
            </a:xfrm>
            <a:prstGeom prst="rect">
              <a:avLst/>
            </a:prstGeom>
            <a:blipFill>
              <a:blip r:embed="rId17" cstate="print"/>
              <a:stretch>
                <a:fillRect/>
              </a:stretch>
            </a:blipFill>
          </p:spPr>
          <p:txBody>
            <a:bodyPr wrap="square" lIns="0" tIns="0" rIns="0" bIns="0" rtlCol="0"/>
            <a:lstStyle/>
            <a:p>
              <a:endParaRPr/>
            </a:p>
          </p:txBody>
        </p:sp>
      </p:grpSp>
      <p:sp>
        <p:nvSpPr>
          <p:cNvPr id="19" name="object 19"/>
          <p:cNvSpPr/>
          <p:nvPr/>
        </p:nvSpPr>
        <p:spPr>
          <a:xfrm>
            <a:off x="283463" y="3098291"/>
            <a:ext cx="1577339" cy="297179"/>
          </a:xfrm>
          <a:prstGeom prst="rect">
            <a:avLst/>
          </a:prstGeom>
          <a:blipFill>
            <a:blip r:embed="rId18" cstate="print"/>
            <a:stretch>
              <a:fillRect/>
            </a:stretch>
          </a:blipFill>
        </p:spPr>
        <p:txBody>
          <a:bodyPr wrap="square" lIns="0" tIns="0" rIns="0" bIns="0" rtlCol="0"/>
          <a:lstStyle/>
          <a:p>
            <a:endParaRPr/>
          </a:p>
        </p:txBody>
      </p:sp>
      <p:sp>
        <p:nvSpPr>
          <p:cNvPr id="20" name="object 20"/>
          <p:cNvSpPr/>
          <p:nvPr/>
        </p:nvSpPr>
        <p:spPr>
          <a:xfrm>
            <a:off x="422148" y="5669279"/>
            <a:ext cx="1447799" cy="615937"/>
          </a:xfrm>
          <a:prstGeom prst="rect">
            <a:avLst/>
          </a:prstGeom>
          <a:blipFill>
            <a:blip r:embed="rId19" cstate="print"/>
            <a:stretch>
              <a:fillRect/>
            </a:stretch>
          </a:blipFill>
        </p:spPr>
        <p:txBody>
          <a:bodyPr wrap="square" lIns="0" tIns="0" rIns="0" bIns="0" rtlCol="0"/>
          <a:lstStyle/>
          <a:p>
            <a:endParaRPr/>
          </a:p>
        </p:txBody>
      </p:sp>
      <p:sp>
        <p:nvSpPr>
          <p:cNvPr id="21" name="object 21"/>
          <p:cNvSpPr/>
          <p:nvPr/>
        </p:nvSpPr>
        <p:spPr>
          <a:xfrm>
            <a:off x="10834116" y="3974591"/>
            <a:ext cx="896935" cy="870203"/>
          </a:xfrm>
          <a:prstGeom prst="rect">
            <a:avLst/>
          </a:prstGeom>
          <a:blipFill>
            <a:blip r:embed="rId20" cstate="print"/>
            <a:stretch>
              <a:fillRect/>
            </a:stretch>
          </a:blipFill>
        </p:spPr>
        <p:txBody>
          <a:bodyPr wrap="square" lIns="0" tIns="0" rIns="0" bIns="0" rtlCol="0"/>
          <a:lstStyle/>
          <a:p>
            <a:endParaRPr/>
          </a:p>
        </p:txBody>
      </p:sp>
      <p:sp>
        <p:nvSpPr>
          <p:cNvPr id="22" name="object 22"/>
          <p:cNvSpPr/>
          <p:nvPr/>
        </p:nvSpPr>
        <p:spPr>
          <a:xfrm>
            <a:off x="361331" y="1204452"/>
            <a:ext cx="1719628" cy="524769"/>
          </a:xfrm>
          <a:prstGeom prst="rect">
            <a:avLst/>
          </a:prstGeom>
          <a:blipFill>
            <a:blip r:embed="rId21" cstate="print"/>
            <a:stretch>
              <a:fillRect/>
            </a:stretch>
          </a:blipFill>
        </p:spPr>
        <p:txBody>
          <a:bodyPr wrap="square" lIns="0" tIns="0" rIns="0" bIns="0" rtlCol="0"/>
          <a:lstStyle/>
          <a:p>
            <a:endParaRPr/>
          </a:p>
        </p:txBody>
      </p:sp>
      <p:sp>
        <p:nvSpPr>
          <p:cNvPr id="23" name="object 23"/>
          <p:cNvSpPr/>
          <p:nvPr/>
        </p:nvSpPr>
        <p:spPr>
          <a:xfrm>
            <a:off x="5246551" y="1194981"/>
            <a:ext cx="1671224" cy="421577"/>
          </a:xfrm>
          <a:prstGeom prst="rect">
            <a:avLst/>
          </a:prstGeom>
          <a:blipFill>
            <a:blip r:embed="rId22" cstate="print"/>
            <a:stretch>
              <a:fillRect/>
            </a:stretch>
          </a:blipFill>
        </p:spPr>
        <p:txBody>
          <a:bodyPr wrap="square" lIns="0" tIns="0" rIns="0" bIns="0" rtlCol="0"/>
          <a:lstStyle/>
          <a:p>
            <a:endParaRPr/>
          </a:p>
        </p:txBody>
      </p:sp>
      <p:sp>
        <p:nvSpPr>
          <p:cNvPr id="24" name="object 24"/>
          <p:cNvSpPr/>
          <p:nvPr/>
        </p:nvSpPr>
        <p:spPr>
          <a:xfrm>
            <a:off x="303275" y="4843271"/>
            <a:ext cx="1903475" cy="408431"/>
          </a:xfrm>
          <a:prstGeom prst="rect">
            <a:avLst/>
          </a:prstGeom>
          <a:blipFill>
            <a:blip r:embed="rId23" cstate="print"/>
            <a:stretch>
              <a:fillRect/>
            </a:stretch>
          </a:blipFill>
        </p:spPr>
        <p:txBody>
          <a:bodyPr wrap="square" lIns="0" tIns="0" rIns="0" bIns="0" rtlCol="0"/>
          <a:lstStyle/>
          <a:p>
            <a:endParaRPr/>
          </a:p>
        </p:txBody>
      </p:sp>
      <p:sp>
        <p:nvSpPr>
          <p:cNvPr id="25" name="object 25"/>
          <p:cNvSpPr/>
          <p:nvPr/>
        </p:nvSpPr>
        <p:spPr>
          <a:xfrm>
            <a:off x="333756" y="4059935"/>
            <a:ext cx="1708403" cy="313943"/>
          </a:xfrm>
          <a:prstGeom prst="rect">
            <a:avLst/>
          </a:prstGeom>
          <a:blipFill>
            <a:blip r:embed="rId24" cstate="print"/>
            <a:stretch>
              <a:fillRect/>
            </a:stretch>
          </a:blipFill>
        </p:spPr>
        <p:txBody>
          <a:bodyPr wrap="square" lIns="0" tIns="0" rIns="0" bIns="0" rtlCol="0"/>
          <a:lstStyle/>
          <a:p>
            <a:endParaRPr/>
          </a:p>
        </p:txBody>
      </p:sp>
      <p:sp>
        <p:nvSpPr>
          <p:cNvPr id="26" name="object 26"/>
          <p:cNvSpPr/>
          <p:nvPr/>
        </p:nvSpPr>
        <p:spPr>
          <a:xfrm>
            <a:off x="10178795" y="1452372"/>
            <a:ext cx="1624583" cy="256031"/>
          </a:xfrm>
          <a:prstGeom prst="rect">
            <a:avLst/>
          </a:prstGeom>
          <a:blipFill>
            <a:blip r:embed="rId25" cstate="print"/>
            <a:stretch>
              <a:fillRect/>
            </a:stretch>
          </a:blipFill>
        </p:spPr>
        <p:txBody>
          <a:bodyPr wrap="square" lIns="0" tIns="0" rIns="0" bIns="0" rtlCol="0"/>
          <a:lstStyle/>
          <a:p>
            <a:endParaRPr/>
          </a:p>
        </p:txBody>
      </p:sp>
      <p:sp>
        <p:nvSpPr>
          <p:cNvPr id="27" name="object 27"/>
          <p:cNvSpPr/>
          <p:nvPr/>
        </p:nvSpPr>
        <p:spPr>
          <a:xfrm>
            <a:off x="355091" y="2177795"/>
            <a:ext cx="1626107" cy="356615"/>
          </a:xfrm>
          <a:prstGeom prst="rect">
            <a:avLst/>
          </a:prstGeom>
          <a:blipFill>
            <a:blip r:embed="rId26" cstate="print"/>
            <a:stretch>
              <a:fillRect/>
            </a:stretch>
          </a:blipFill>
        </p:spPr>
        <p:txBody>
          <a:bodyPr wrap="square" lIns="0" tIns="0" rIns="0" bIns="0" rtlCol="0"/>
          <a:lstStyle/>
          <a:p>
            <a:endParaRPr/>
          </a:p>
        </p:txBody>
      </p:sp>
      <p:sp>
        <p:nvSpPr>
          <p:cNvPr id="28" name="object 28"/>
          <p:cNvSpPr txBox="1"/>
          <p:nvPr/>
        </p:nvSpPr>
        <p:spPr>
          <a:xfrm>
            <a:off x="886727" y="6457396"/>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E83E1D"/>
                </a:solidFill>
                <a:latin typeface="Calibri"/>
                <a:cs typeface="Calibri"/>
              </a:rPr>
              <a:t>3</a:t>
            </a:fld>
            <a:endParaRPr sz="1200">
              <a:latin typeface="Calibri"/>
              <a:cs typeface="Calibri"/>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612"/>
            <a:ext cx="7720330" cy="452120"/>
          </a:xfrm>
          <a:prstGeom prst="rect">
            <a:avLst/>
          </a:prstGeom>
        </p:spPr>
        <p:txBody>
          <a:bodyPr vert="horz" wrap="square" lIns="0" tIns="12065" rIns="0" bIns="0" rtlCol="0">
            <a:spAutoFit/>
          </a:bodyPr>
          <a:lstStyle/>
          <a:p>
            <a:pPr marL="12700">
              <a:lnSpc>
                <a:spcPct val="100000"/>
              </a:lnSpc>
              <a:spcBef>
                <a:spcPts val="95"/>
              </a:spcBef>
            </a:pPr>
            <a:r>
              <a:rPr sz="2800" b="0" spc="-5" dirty="0">
                <a:latin typeface="Calibri"/>
                <a:cs typeface="Calibri"/>
              </a:rPr>
              <a:t>Smart </a:t>
            </a:r>
            <a:r>
              <a:rPr sz="2800" b="0" spc="-10" dirty="0">
                <a:latin typeface="Calibri"/>
                <a:cs typeface="Calibri"/>
              </a:rPr>
              <a:t>Buildings </a:t>
            </a:r>
            <a:r>
              <a:rPr sz="2800" b="0" spc="-5" dirty="0">
                <a:latin typeface="Calibri"/>
                <a:cs typeface="Calibri"/>
              </a:rPr>
              <a:t>– </a:t>
            </a:r>
            <a:r>
              <a:rPr sz="2800" b="0" spc="-20" dirty="0">
                <a:latin typeface="Calibri"/>
                <a:cs typeface="Calibri"/>
              </a:rPr>
              <a:t>Networked, </a:t>
            </a:r>
            <a:r>
              <a:rPr sz="2800" b="0" spc="-15" dirty="0">
                <a:latin typeface="Calibri"/>
                <a:cs typeface="Calibri"/>
              </a:rPr>
              <a:t>Intelligent,</a:t>
            </a:r>
            <a:r>
              <a:rPr sz="2800" b="0" spc="145" dirty="0">
                <a:latin typeface="Calibri"/>
                <a:cs typeface="Calibri"/>
              </a:rPr>
              <a:t> </a:t>
            </a:r>
            <a:r>
              <a:rPr sz="2800" b="0" spc="-15" dirty="0">
                <a:latin typeface="Calibri"/>
                <a:cs typeface="Calibri"/>
              </a:rPr>
              <a:t>Adaptable…</a:t>
            </a:r>
            <a:endParaRPr sz="2800">
              <a:latin typeface="Calibri"/>
              <a:cs typeface="Calibri"/>
            </a:endParaRPr>
          </a:p>
        </p:txBody>
      </p:sp>
      <p:sp>
        <p:nvSpPr>
          <p:cNvPr id="3" name="object 3"/>
          <p:cNvSpPr/>
          <p:nvPr/>
        </p:nvSpPr>
        <p:spPr>
          <a:xfrm>
            <a:off x="995172" y="1484376"/>
            <a:ext cx="10357103" cy="37444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809988" y="6138671"/>
            <a:ext cx="2176271" cy="65227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86727" y="6457396"/>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E83E1D"/>
                </a:solidFill>
                <a:latin typeface="Calibri"/>
                <a:cs typeface="Calibri"/>
              </a:rPr>
              <a:t>4</a:t>
            </a:fld>
            <a:endParaRPr sz="1200">
              <a:latin typeface="Calibri"/>
              <a:cs typeface="Calibri"/>
            </a:endParaRPr>
          </a:p>
        </p:txBody>
      </p:sp>
      <p:sp>
        <p:nvSpPr>
          <p:cNvPr id="6" name="object 6"/>
          <p:cNvSpPr txBox="1"/>
          <p:nvPr/>
        </p:nvSpPr>
        <p:spPr>
          <a:xfrm>
            <a:off x="1724660" y="6474015"/>
            <a:ext cx="2805430" cy="152400"/>
          </a:xfrm>
          <a:prstGeom prst="rect">
            <a:avLst/>
          </a:prstGeom>
        </p:spPr>
        <p:txBody>
          <a:bodyPr vert="horz" wrap="square" lIns="0" tIns="0" rIns="0" bIns="0" rtlCol="0">
            <a:spAutoFit/>
          </a:bodyPr>
          <a:lstStyle/>
          <a:p>
            <a:pPr marL="12700">
              <a:lnSpc>
                <a:spcPts val="1045"/>
              </a:lnSpc>
            </a:pPr>
            <a:r>
              <a:rPr sz="1000" spc="-5" dirty="0">
                <a:solidFill>
                  <a:srgbClr val="7B7B7B"/>
                </a:solidFill>
                <a:latin typeface="Calibri"/>
                <a:cs typeface="Calibri"/>
              </a:rPr>
              <a:t>© </a:t>
            </a:r>
            <a:r>
              <a:rPr sz="1000" spc="-10" dirty="0">
                <a:solidFill>
                  <a:srgbClr val="7B7B7B"/>
                </a:solidFill>
                <a:latin typeface="Calibri"/>
                <a:cs typeface="Calibri"/>
              </a:rPr>
              <a:t>2020, </a:t>
            </a:r>
            <a:r>
              <a:rPr sz="1000" spc="-5" dirty="0">
                <a:solidFill>
                  <a:srgbClr val="7B7B7B"/>
                </a:solidFill>
                <a:latin typeface="Calibri"/>
                <a:cs typeface="Calibri"/>
              </a:rPr>
              <a:t>Continental Automated Buildings</a:t>
            </a:r>
            <a:r>
              <a:rPr sz="1000" spc="30" dirty="0">
                <a:solidFill>
                  <a:srgbClr val="7B7B7B"/>
                </a:solidFill>
                <a:latin typeface="Calibri"/>
                <a:cs typeface="Calibri"/>
              </a:rPr>
              <a:t> </a:t>
            </a:r>
            <a:r>
              <a:rPr sz="1000" spc="-5" dirty="0">
                <a:solidFill>
                  <a:srgbClr val="7B7B7B"/>
                </a:solidFill>
                <a:latin typeface="Calibri"/>
                <a:cs typeface="Calibri"/>
              </a:rPr>
              <a:t>Association</a:t>
            </a:r>
            <a:endParaRPr sz="10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612"/>
            <a:ext cx="7795259" cy="452120"/>
          </a:xfrm>
          <a:prstGeom prst="rect">
            <a:avLst/>
          </a:prstGeom>
        </p:spPr>
        <p:txBody>
          <a:bodyPr vert="horz" wrap="square" lIns="0" tIns="12065" rIns="0" bIns="0" rtlCol="0">
            <a:spAutoFit/>
          </a:bodyPr>
          <a:lstStyle/>
          <a:p>
            <a:pPr marL="12700">
              <a:lnSpc>
                <a:spcPct val="100000"/>
              </a:lnSpc>
              <a:spcBef>
                <a:spcPts val="95"/>
              </a:spcBef>
            </a:pPr>
            <a:r>
              <a:rPr sz="2800" b="0" spc="-15" dirty="0">
                <a:latin typeface="Calibri"/>
                <a:cs typeface="Calibri"/>
              </a:rPr>
              <a:t>Intelligent </a:t>
            </a:r>
            <a:r>
              <a:rPr sz="2800" b="0" spc="-10" dirty="0">
                <a:latin typeface="Calibri"/>
                <a:cs typeface="Calibri"/>
              </a:rPr>
              <a:t>Building Solutions </a:t>
            </a:r>
            <a:r>
              <a:rPr sz="2800" b="0" spc="-25" dirty="0">
                <a:latin typeface="Calibri"/>
                <a:cs typeface="Calibri"/>
              </a:rPr>
              <a:t>Market </a:t>
            </a:r>
            <a:r>
              <a:rPr sz="2800" b="0" spc="-20" dirty="0">
                <a:latin typeface="Calibri"/>
                <a:cs typeface="Calibri"/>
              </a:rPr>
              <a:t>Lifecycle</a:t>
            </a:r>
            <a:r>
              <a:rPr sz="2800" b="0" spc="165" dirty="0">
                <a:latin typeface="Calibri"/>
                <a:cs typeface="Calibri"/>
              </a:rPr>
              <a:t> </a:t>
            </a:r>
            <a:r>
              <a:rPr sz="2800" b="0" spc="-15" dirty="0">
                <a:latin typeface="Calibri"/>
                <a:cs typeface="Calibri"/>
              </a:rPr>
              <a:t>Analysis</a:t>
            </a:r>
            <a:endParaRPr sz="2800">
              <a:latin typeface="Calibri"/>
              <a:cs typeface="Calibri"/>
            </a:endParaRPr>
          </a:p>
        </p:txBody>
      </p:sp>
      <p:sp>
        <p:nvSpPr>
          <p:cNvPr id="3" name="object 3"/>
          <p:cNvSpPr/>
          <p:nvPr/>
        </p:nvSpPr>
        <p:spPr>
          <a:xfrm>
            <a:off x="1975104" y="1307591"/>
            <a:ext cx="7147559" cy="51979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809988" y="6138671"/>
            <a:ext cx="2176271" cy="65227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86727" y="6457396"/>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E83E1D"/>
                </a:solidFill>
                <a:latin typeface="Calibri"/>
                <a:cs typeface="Calibri"/>
              </a:rPr>
              <a:t>5</a:t>
            </a:fld>
            <a:endParaRPr sz="1200">
              <a:latin typeface="Calibri"/>
              <a:cs typeface="Calibri"/>
            </a:endParaRPr>
          </a:p>
        </p:txBody>
      </p:sp>
      <p:sp>
        <p:nvSpPr>
          <p:cNvPr id="6" name="object 6"/>
          <p:cNvSpPr txBox="1"/>
          <p:nvPr/>
        </p:nvSpPr>
        <p:spPr>
          <a:xfrm>
            <a:off x="1724660" y="6474015"/>
            <a:ext cx="2805430" cy="152400"/>
          </a:xfrm>
          <a:prstGeom prst="rect">
            <a:avLst/>
          </a:prstGeom>
        </p:spPr>
        <p:txBody>
          <a:bodyPr vert="horz" wrap="square" lIns="0" tIns="0" rIns="0" bIns="0" rtlCol="0">
            <a:spAutoFit/>
          </a:bodyPr>
          <a:lstStyle/>
          <a:p>
            <a:pPr marL="12700">
              <a:lnSpc>
                <a:spcPts val="1045"/>
              </a:lnSpc>
            </a:pPr>
            <a:r>
              <a:rPr sz="1000" spc="-5" dirty="0">
                <a:solidFill>
                  <a:srgbClr val="7B7B7B"/>
                </a:solidFill>
                <a:latin typeface="Calibri"/>
                <a:cs typeface="Calibri"/>
              </a:rPr>
              <a:t>© </a:t>
            </a:r>
            <a:r>
              <a:rPr sz="1000" spc="-10" dirty="0">
                <a:solidFill>
                  <a:srgbClr val="7B7B7B"/>
                </a:solidFill>
                <a:latin typeface="Calibri"/>
                <a:cs typeface="Calibri"/>
              </a:rPr>
              <a:t>2020, </a:t>
            </a:r>
            <a:r>
              <a:rPr sz="1000" spc="-5" dirty="0">
                <a:solidFill>
                  <a:srgbClr val="7B7B7B"/>
                </a:solidFill>
                <a:latin typeface="Calibri"/>
                <a:cs typeface="Calibri"/>
              </a:rPr>
              <a:t>Continental Automated Buildings</a:t>
            </a:r>
            <a:r>
              <a:rPr sz="1000" spc="30" dirty="0">
                <a:solidFill>
                  <a:srgbClr val="7B7B7B"/>
                </a:solidFill>
                <a:latin typeface="Calibri"/>
                <a:cs typeface="Calibri"/>
              </a:rPr>
              <a:t> </a:t>
            </a:r>
            <a:r>
              <a:rPr sz="1000" spc="-5" dirty="0">
                <a:solidFill>
                  <a:srgbClr val="7B7B7B"/>
                </a:solidFill>
                <a:latin typeface="Calibri"/>
                <a:cs typeface="Calibri"/>
              </a:rPr>
              <a:t>Association</a:t>
            </a:r>
            <a:endParaRPr sz="10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32612"/>
            <a:ext cx="8022590" cy="452120"/>
          </a:xfrm>
          <a:prstGeom prst="rect">
            <a:avLst/>
          </a:prstGeom>
        </p:spPr>
        <p:txBody>
          <a:bodyPr vert="horz" wrap="square" lIns="0" tIns="12065" rIns="0" bIns="0" rtlCol="0">
            <a:spAutoFit/>
          </a:bodyPr>
          <a:lstStyle/>
          <a:p>
            <a:pPr marL="12700">
              <a:lnSpc>
                <a:spcPct val="100000"/>
              </a:lnSpc>
              <a:spcBef>
                <a:spcPts val="95"/>
              </a:spcBef>
            </a:pPr>
            <a:r>
              <a:rPr sz="2800" b="0" spc="-15" dirty="0">
                <a:latin typeface="Calibri"/>
                <a:cs typeface="Calibri"/>
              </a:rPr>
              <a:t>Enterprise </a:t>
            </a:r>
            <a:r>
              <a:rPr sz="2800" b="0" spc="-20" dirty="0">
                <a:latin typeface="Calibri"/>
                <a:cs typeface="Calibri"/>
              </a:rPr>
              <a:t>Convergence </a:t>
            </a:r>
            <a:r>
              <a:rPr sz="2800" b="0" spc="-15" dirty="0">
                <a:latin typeface="Calibri"/>
                <a:cs typeface="Calibri"/>
              </a:rPr>
              <a:t>Platform </a:t>
            </a:r>
            <a:r>
              <a:rPr sz="2800" b="0" spc="-5" dirty="0">
                <a:latin typeface="Calibri"/>
                <a:cs typeface="Calibri"/>
              </a:rPr>
              <a:t>and </a:t>
            </a:r>
            <a:r>
              <a:rPr sz="2800" b="0" spc="-10" dirty="0">
                <a:latin typeface="Calibri"/>
                <a:cs typeface="Calibri"/>
              </a:rPr>
              <a:t>Cloud</a:t>
            </a:r>
            <a:r>
              <a:rPr sz="2800" b="0" spc="150" dirty="0">
                <a:latin typeface="Calibri"/>
                <a:cs typeface="Calibri"/>
              </a:rPr>
              <a:t> </a:t>
            </a:r>
            <a:r>
              <a:rPr sz="2800" b="0" spc="-30" dirty="0">
                <a:latin typeface="Calibri"/>
                <a:cs typeface="Calibri"/>
              </a:rPr>
              <a:t>Technology</a:t>
            </a:r>
            <a:endParaRPr sz="2800">
              <a:latin typeface="Calibri"/>
              <a:cs typeface="Calibri"/>
            </a:endParaRPr>
          </a:p>
        </p:txBody>
      </p:sp>
      <p:sp>
        <p:nvSpPr>
          <p:cNvPr id="3" name="object 3"/>
          <p:cNvSpPr/>
          <p:nvPr/>
        </p:nvSpPr>
        <p:spPr>
          <a:xfrm>
            <a:off x="1336547" y="1350263"/>
            <a:ext cx="8395715" cy="474172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809988" y="6138671"/>
            <a:ext cx="2176271" cy="65227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886727" y="6457396"/>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E83E1D"/>
                </a:solidFill>
                <a:latin typeface="Calibri"/>
                <a:cs typeface="Calibri"/>
              </a:rPr>
              <a:t>6</a:t>
            </a:fld>
            <a:endParaRPr sz="1200">
              <a:latin typeface="Calibri"/>
              <a:cs typeface="Calibri"/>
            </a:endParaRPr>
          </a:p>
        </p:txBody>
      </p:sp>
      <p:sp>
        <p:nvSpPr>
          <p:cNvPr id="6" name="object 6"/>
          <p:cNvSpPr txBox="1"/>
          <p:nvPr/>
        </p:nvSpPr>
        <p:spPr>
          <a:xfrm>
            <a:off x="1724660" y="6474015"/>
            <a:ext cx="2805430" cy="152400"/>
          </a:xfrm>
          <a:prstGeom prst="rect">
            <a:avLst/>
          </a:prstGeom>
        </p:spPr>
        <p:txBody>
          <a:bodyPr vert="horz" wrap="square" lIns="0" tIns="0" rIns="0" bIns="0" rtlCol="0">
            <a:spAutoFit/>
          </a:bodyPr>
          <a:lstStyle/>
          <a:p>
            <a:pPr marL="12700">
              <a:lnSpc>
                <a:spcPts val="1045"/>
              </a:lnSpc>
            </a:pPr>
            <a:r>
              <a:rPr sz="1000" spc="-5" dirty="0">
                <a:solidFill>
                  <a:srgbClr val="7B7B7B"/>
                </a:solidFill>
                <a:latin typeface="Calibri"/>
                <a:cs typeface="Calibri"/>
              </a:rPr>
              <a:t>© </a:t>
            </a:r>
            <a:r>
              <a:rPr sz="1000" spc="-10" dirty="0">
                <a:solidFill>
                  <a:srgbClr val="7B7B7B"/>
                </a:solidFill>
                <a:latin typeface="Calibri"/>
                <a:cs typeface="Calibri"/>
              </a:rPr>
              <a:t>2020, </a:t>
            </a:r>
            <a:r>
              <a:rPr sz="1000" spc="-5" dirty="0">
                <a:solidFill>
                  <a:srgbClr val="7B7B7B"/>
                </a:solidFill>
                <a:latin typeface="Calibri"/>
                <a:cs typeface="Calibri"/>
              </a:rPr>
              <a:t>Continental Automated Buildings</a:t>
            </a:r>
            <a:r>
              <a:rPr sz="1000" spc="30" dirty="0">
                <a:solidFill>
                  <a:srgbClr val="7B7B7B"/>
                </a:solidFill>
                <a:latin typeface="Calibri"/>
                <a:cs typeface="Calibri"/>
              </a:rPr>
              <a:t> </a:t>
            </a:r>
            <a:r>
              <a:rPr sz="1000" spc="-5" dirty="0">
                <a:solidFill>
                  <a:srgbClr val="7B7B7B"/>
                </a:solidFill>
                <a:latin typeface="Calibri"/>
                <a:cs typeface="Calibri"/>
              </a:rPr>
              <a:t>Association</a:t>
            </a:r>
            <a:endParaRPr sz="1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4043679" cy="482600"/>
          </a:xfrm>
          <a:prstGeom prst="rect">
            <a:avLst/>
          </a:prstGeom>
        </p:spPr>
        <p:txBody>
          <a:bodyPr vert="horz" wrap="square" lIns="0" tIns="12700" rIns="0" bIns="0" rtlCol="0">
            <a:spAutoFit/>
          </a:bodyPr>
          <a:lstStyle/>
          <a:p>
            <a:pPr marL="12700">
              <a:lnSpc>
                <a:spcPct val="100000"/>
              </a:lnSpc>
              <a:spcBef>
                <a:spcPts val="100"/>
              </a:spcBef>
            </a:pPr>
            <a:r>
              <a:rPr sz="3000" b="0" spc="-5" dirty="0">
                <a:latin typeface="Calibri"/>
                <a:cs typeface="Calibri"/>
              </a:rPr>
              <a:t>National </a:t>
            </a:r>
            <a:r>
              <a:rPr sz="3000" b="0" spc="-15" dirty="0">
                <a:latin typeface="Calibri"/>
                <a:cs typeface="Calibri"/>
              </a:rPr>
              <a:t>Research</a:t>
            </a:r>
            <a:r>
              <a:rPr sz="3000" b="0" spc="-105" dirty="0">
                <a:latin typeface="Calibri"/>
                <a:cs typeface="Calibri"/>
              </a:rPr>
              <a:t> </a:t>
            </a:r>
            <a:r>
              <a:rPr sz="3000" b="0" spc="-5" dirty="0">
                <a:latin typeface="Calibri"/>
                <a:cs typeface="Calibri"/>
              </a:rPr>
              <a:t>Council</a:t>
            </a:r>
            <a:endParaRPr sz="3000">
              <a:latin typeface="Calibri"/>
              <a:cs typeface="Calibri"/>
            </a:endParaRPr>
          </a:p>
        </p:txBody>
      </p:sp>
      <p:sp>
        <p:nvSpPr>
          <p:cNvPr id="3" name="object 3"/>
          <p:cNvSpPr/>
          <p:nvPr/>
        </p:nvSpPr>
        <p:spPr>
          <a:xfrm>
            <a:off x="8040623" y="2847893"/>
            <a:ext cx="3569206" cy="18563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2400" y="1504188"/>
            <a:ext cx="7485887" cy="231647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9079" y="3927348"/>
            <a:ext cx="7485887" cy="2383535"/>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2442210" cy="482600"/>
          </a:xfrm>
          <a:prstGeom prst="rect">
            <a:avLst/>
          </a:prstGeom>
        </p:spPr>
        <p:txBody>
          <a:bodyPr vert="horz" wrap="square" lIns="0" tIns="12700" rIns="0" bIns="0" rtlCol="0">
            <a:spAutoFit/>
          </a:bodyPr>
          <a:lstStyle/>
          <a:p>
            <a:pPr marL="12700">
              <a:lnSpc>
                <a:spcPct val="100000"/>
              </a:lnSpc>
              <a:spcBef>
                <a:spcPts val="100"/>
              </a:spcBef>
            </a:pPr>
            <a:r>
              <a:rPr sz="3000" b="0" spc="-10" dirty="0">
                <a:latin typeface="Calibri"/>
                <a:cs typeface="Calibri"/>
              </a:rPr>
              <a:t>Project</a:t>
            </a:r>
            <a:r>
              <a:rPr sz="3000" b="0" spc="-100" dirty="0">
                <a:latin typeface="Calibri"/>
                <a:cs typeface="Calibri"/>
              </a:rPr>
              <a:t> </a:t>
            </a:r>
            <a:r>
              <a:rPr sz="3000" b="0" spc="-10" dirty="0">
                <a:latin typeface="Calibri"/>
                <a:cs typeface="Calibri"/>
              </a:rPr>
              <a:t>Funders</a:t>
            </a:r>
            <a:endParaRPr sz="3000">
              <a:latin typeface="Calibri"/>
              <a:cs typeface="Calibri"/>
            </a:endParaRPr>
          </a:p>
        </p:txBody>
      </p:sp>
      <p:sp>
        <p:nvSpPr>
          <p:cNvPr id="3" name="object 3"/>
          <p:cNvSpPr/>
          <p:nvPr/>
        </p:nvSpPr>
        <p:spPr>
          <a:xfrm>
            <a:off x="1121663" y="2631948"/>
            <a:ext cx="9948671" cy="17846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8040"/>
            <a:ext cx="4228465" cy="482600"/>
          </a:xfrm>
          <a:prstGeom prst="rect">
            <a:avLst/>
          </a:prstGeom>
        </p:spPr>
        <p:txBody>
          <a:bodyPr vert="horz" wrap="square" lIns="0" tIns="12700" rIns="0" bIns="0" rtlCol="0">
            <a:spAutoFit/>
          </a:bodyPr>
          <a:lstStyle/>
          <a:p>
            <a:pPr marL="12700">
              <a:lnSpc>
                <a:spcPct val="100000"/>
              </a:lnSpc>
              <a:spcBef>
                <a:spcPts val="100"/>
              </a:spcBef>
            </a:pPr>
            <a:r>
              <a:rPr sz="3000" b="0" spc="-10" dirty="0">
                <a:latin typeface="Calibri"/>
                <a:cs typeface="Calibri"/>
              </a:rPr>
              <a:t>Background </a:t>
            </a:r>
            <a:r>
              <a:rPr sz="3000" b="0" spc="-5" dirty="0">
                <a:latin typeface="Calibri"/>
                <a:cs typeface="Calibri"/>
              </a:rPr>
              <a:t>and</a:t>
            </a:r>
            <a:r>
              <a:rPr sz="3000" b="0" spc="-50" dirty="0">
                <a:latin typeface="Calibri"/>
                <a:cs typeface="Calibri"/>
              </a:rPr>
              <a:t> </a:t>
            </a:r>
            <a:r>
              <a:rPr sz="3000" b="0" spc="-5" dirty="0">
                <a:latin typeface="Calibri"/>
                <a:cs typeface="Calibri"/>
              </a:rPr>
              <a:t>Objectives</a:t>
            </a:r>
            <a:endParaRPr sz="30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045"/>
              </a:lnSpc>
            </a:pPr>
            <a:r>
              <a:rPr spc="-5" dirty="0"/>
              <a:t>© </a:t>
            </a:r>
            <a:r>
              <a:rPr spc="-10" dirty="0"/>
              <a:t>2020, </a:t>
            </a:r>
            <a:r>
              <a:rPr spc="-5" dirty="0"/>
              <a:t>Continental Automated Buildings</a:t>
            </a:r>
            <a:r>
              <a:rPr spc="30" dirty="0"/>
              <a:t> </a:t>
            </a:r>
            <a:r>
              <a:rPr spc="-5" dirty="0"/>
              <a:t>Association</a:t>
            </a:r>
          </a:p>
        </p:txBody>
      </p:sp>
      <p:sp>
        <p:nvSpPr>
          <p:cNvPr id="3" name="object 3"/>
          <p:cNvSpPr txBox="1"/>
          <p:nvPr/>
        </p:nvSpPr>
        <p:spPr>
          <a:xfrm>
            <a:off x="905700" y="1477552"/>
            <a:ext cx="10186035" cy="4146550"/>
          </a:xfrm>
          <a:prstGeom prst="rect">
            <a:avLst/>
          </a:prstGeom>
        </p:spPr>
        <p:txBody>
          <a:bodyPr vert="horz" wrap="square" lIns="0" tIns="59690" rIns="0" bIns="0" rtlCol="0">
            <a:spAutoFit/>
          </a:bodyPr>
          <a:lstStyle/>
          <a:p>
            <a:pPr marL="241300" marR="96520" indent="-229235">
              <a:lnSpc>
                <a:spcPts val="3030"/>
              </a:lnSpc>
              <a:spcBef>
                <a:spcPts val="470"/>
              </a:spcBef>
              <a:buClr>
                <a:srgbClr val="444444"/>
              </a:buClr>
              <a:buFont typeface="Arial"/>
              <a:buChar char="•"/>
              <a:tabLst>
                <a:tab pos="321945" algn="l"/>
                <a:tab pos="322580" algn="l"/>
              </a:tabLst>
            </a:pPr>
            <a:r>
              <a:rPr dirty="0"/>
              <a:t>	</a:t>
            </a:r>
            <a:r>
              <a:rPr sz="2800" spc="-10" dirty="0">
                <a:solidFill>
                  <a:srgbClr val="444444"/>
                </a:solidFill>
                <a:latin typeface="Calibri"/>
                <a:cs typeface="Calibri"/>
              </a:rPr>
              <a:t>CABA </a:t>
            </a:r>
            <a:r>
              <a:rPr sz="2800" spc="-5" dirty="0">
                <a:solidFill>
                  <a:srgbClr val="444444"/>
                </a:solidFill>
                <a:latin typeface="Calibri"/>
                <a:cs typeface="Calibri"/>
              </a:rPr>
              <a:t>and </a:t>
            </a:r>
            <a:r>
              <a:rPr sz="2800" spc="-10" dirty="0">
                <a:solidFill>
                  <a:srgbClr val="444444"/>
                </a:solidFill>
                <a:latin typeface="Calibri"/>
                <a:cs typeface="Calibri"/>
              </a:rPr>
              <a:t>its </a:t>
            </a:r>
            <a:r>
              <a:rPr sz="2800" spc="-15" dirty="0">
                <a:solidFill>
                  <a:srgbClr val="444444"/>
                </a:solidFill>
                <a:latin typeface="Calibri"/>
                <a:cs typeface="Calibri"/>
              </a:rPr>
              <a:t>members </a:t>
            </a:r>
            <a:r>
              <a:rPr sz="2800" spc="-25" dirty="0">
                <a:solidFill>
                  <a:srgbClr val="444444"/>
                </a:solidFill>
                <a:latin typeface="Calibri"/>
                <a:cs typeface="Calibri"/>
              </a:rPr>
              <a:t>have </a:t>
            </a:r>
            <a:r>
              <a:rPr sz="2800" spc="-15" dirty="0">
                <a:solidFill>
                  <a:srgbClr val="444444"/>
                </a:solidFill>
                <a:latin typeface="Calibri"/>
                <a:cs typeface="Calibri"/>
              </a:rPr>
              <a:t>expressed </a:t>
            </a:r>
            <a:r>
              <a:rPr sz="2800" spc="-5" dirty="0">
                <a:solidFill>
                  <a:srgbClr val="444444"/>
                </a:solidFill>
                <a:latin typeface="Calibri"/>
                <a:cs typeface="Calibri"/>
              </a:rPr>
              <a:t>a </a:t>
            </a:r>
            <a:r>
              <a:rPr sz="2800" spc="-15" dirty="0">
                <a:solidFill>
                  <a:srgbClr val="444444"/>
                </a:solidFill>
                <a:latin typeface="Calibri"/>
                <a:cs typeface="Calibri"/>
              </a:rPr>
              <a:t>renewed </a:t>
            </a:r>
            <a:r>
              <a:rPr sz="2800" spc="-10" dirty="0">
                <a:solidFill>
                  <a:srgbClr val="444444"/>
                </a:solidFill>
                <a:latin typeface="Calibri"/>
                <a:cs typeface="Calibri"/>
              </a:rPr>
              <a:t>Industry </a:t>
            </a:r>
            <a:r>
              <a:rPr sz="2800" spc="-15" dirty="0">
                <a:solidFill>
                  <a:srgbClr val="444444"/>
                </a:solidFill>
                <a:latin typeface="Calibri"/>
                <a:cs typeface="Calibri"/>
              </a:rPr>
              <a:t>focus </a:t>
            </a:r>
            <a:r>
              <a:rPr sz="2800" spc="-5" dirty="0">
                <a:solidFill>
                  <a:srgbClr val="444444"/>
                </a:solidFill>
                <a:latin typeface="Calibri"/>
                <a:cs typeface="Calibri"/>
              </a:rPr>
              <a:t>on  </a:t>
            </a:r>
            <a:r>
              <a:rPr sz="2800" spc="-10" dirty="0">
                <a:solidFill>
                  <a:srgbClr val="444444"/>
                </a:solidFill>
                <a:latin typeface="Calibri"/>
                <a:cs typeface="Calibri"/>
              </a:rPr>
              <a:t>how buildings</a:t>
            </a:r>
            <a:r>
              <a:rPr sz="2800" spc="70" dirty="0">
                <a:solidFill>
                  <a:srgbClr val="444444"/>
                </a:solidFill>
                <a:latin typeface="Calibri"/>
                <a:cs typeface="Calibri"/>
              </a:rPr>
              <a:t> </a:t>
            </a:r>
            <a:r>
              <a:rPr sz="2800" spc="-10" dirty="0">
                <a:solidFill>
                  <a:srgbClr val="444444"/>
                </a:solidFill>
                <a:latin typeface="Calibri"/>
                <a:cs typeface="Calibri"/>
              </a:rPr>
              <a:t>can:</a:t>
            </a:r>
            <a:endParaRPr sz="2800">
              <a:latin typeface="Calibri"/>
              <a:cs typeface="Calibri"/>
            </a:endParaRPr>
          </a:p>
          <a:p>
            <a:pPr marL="698500" lvl="1" indent="-228600">
              <a:lnSpc>
                <a:spcPct val="100000"/>
              </a:lnSpc>
              <a:spcBef>
                <a:spcPts val="195"/>
              </a:spcBef>
              <a:buFont typeface="Arial"/>
              <a:buChar char="•"/>
              <a:tabLst>
                <a:tab pos="698500" algn="l"/>
              </a:tabLst>
            </a:pPr>
            <a:r>
              <a:rPr sz="2400" spc="-15" dirty="0">
                <a:solidFill>
                  <a:srgbClr val="444444"/>
                </a:solidFill>
                <a:latin typeface="Calibri"/>
                <a:cs typeface="Calibri"/>
              </a:rPr>
              <a:t>Improve organizational</a:t>
            </a:r>
            <a:r>
              <a:rPr sz="2400" spc="-5" dirty="0">
                <a:solidFill>
                  <a:srgbClr val="444444"/>
                </a:solidFill>
                <a:latin typeface="Calibri"/>
                <a:cs typeface="Calibri"/>
              </a:rPr>
              <a:t> </a:t>
            </a:r>
            <a:r>
              <a:rPr sz="2400" spc="-10" dirty="0">
                <a:solidFill>
                  <a:srgbClr val="444444"/>
                </a:solidFill>
                <a:latin typeface="Calibri"/>
                <a:cs typeface="Calibri"/>
              </a:rPr>
              <a:t>productivity</a:t>
            </a:r>
            <a:endParaRPr sz="2400">
              <a:latin typeface="Calibri"/>
              <a:cs typeface="Calibri"/>
            </a:endParaRPr>
          </a:p>
          <a:p>
            <a:pPr marL="698500" lvl="1" indent="-228600">
              <a:lnSpc>
                <a:spcPct val="100000"/>
              </a:lnSpc>
              <a:spcBef>
                <a:spcPts val="215"/>
              </a:spcBef>
              <a:buFont typeface="Arial"/>
              <a:buChar char="•"/>
              <a:tabLst>
                <a:tab pos="698500" algn="l"/>
              </a:tabLst>
            </a:pPr>
            <a:r>
              <a:rPr sz="2400" spc="-10" dirty="0">
                <a:solidFill>
                  <a:srgbClr val="444444"/>
                </a:solidFill>
                <a:latin typeface="Calibri"/>
                <a:cs typeface="Calibri"/>
              </a:rPr>
              <a:t>Contribute </a:t>
            </a:r>
            <a:r>
              <a:rPr sz="2400" spc="-15" dirty="0">
                <a:solidFill>
                  <a:srgbClr val="444444"/>
                </a:solidFill>
                <a:latin typeface="Calibri"/>
                <a:cs typeface="Calibri"/>
              </a:rPr>
              <a:t>to </a:t>
            </a:r>
            <a:r>
              <a:rPr sz="2400" spc="-5" dirty="0">
                <a:solidFill>
                  <a:srgbClr val="444444"/>
                </a:solidFill>
                <a:latin typeface="Calibri"/>
                <a:cs typeface="Calibri"/>
              </a:rPr>
              <a:t>increasing </a:t>
            </a:r>
            <a:r>
              <a:rPr sz="2400" dirty="0">
                <a:solidFill>
                  <a:srgbClr val="444444"/>
                </a:solidFill>
                <a:latin typeface="Calibri"/>
                <a:cs typeface="Calibri"/>
              </a:rPr>
              <a:t>the </a:t>
            </a:r>
            <a:r>
              <a:rPr sz="2400" spc="-10" dirty="0">
                <a:solidFill>
                  <a:srgbClr val="444444"/>
                </a:solidFill>
                <a:latin typeface="Calibri"/>
                <a:cs typeface="Calibri"/>
              </a:rPr>
              <a:t>ROI </a:t>
            </a:r>
            <a:r>
              <a:rPr sz="2400" spc="-5" dirty="0">
                <a:solidFill>
                  <a:srgbClr val="444444"/>
                </a:solidFill>
                <a:latin typeface="Calibri"/>
                <a:cs typeface="Calibri"/>
              </a:rPr>
              <a:t>of building</a:t>
            </a:r>
            <a:r>
              <a:rPr sz="2400" spc="-35" dirty="0">
                <a:solidFill>
                  <a:srgbClr val="444444"/>
                </a:solidFill>
                <a:latin typeface="Calibri"/>
                <a:cs typeface="Calibri"/>
              </a:rPr>
              <a:t> </a:t>
            </a:r>
            <a:r>
              <a:rPr sz="2400" spc="-20" dirty="0">
                <a:solidFill>
                  <a:srgbClr val="444444"/>
                </a:solidFill>
                <a:latin typeface="Calibri"/>
                <a:cs typeface="Calibri"/>
              </a:rPr>
              <a:t>systems</a:t>
            </a:r>
            <a:endParaRPr sz="2400">
              <a:latin typeface="Calibri"/>
              <a:cs typeface="Calibri"/>
            </a:endParaRPr>
          </a:p>
          <a:p>
            <a:pPr marL="241300" marR="552450" indent="-228600">
              <a:lnSpc>
                <a:spcPts val="3030"/>
              </a:lnSpc>
              <a:spcBef>
                <a:spcPts val="1005"/>
              </a:spcBef>
              <a:buFont typeface="Arial"/>
              <a:buChar char="•"/>
              <a:tabLst>
                <a:tab pos="241300" algn="l"/>
              </a:tabLst>
            </a:pPr>
            <a:r>
              <a:rPr sz="2800" spc="-45" dirty="0">
                <a:solidFill>
                  <a:srgbClr val="444444"/>
                </a:solidFill>
                <a:latin typeface="Calibri"/>
                <a:cs typeface="Calibri"/>
              </a:rPr>
              <a:t>Tenants </a:t>
            </a:r>
            <a:r>
              <a:rPr sz="2800" spc="-10" dirty="0">
                <a:solidFill>
                  <a:srgbClr val="444444"/>
                </a:solidFill>
                <a:latin typeface="Calibri"/>
                <a:cs typeface="Calibri"/>
              </a:rPr>
              <a:t>in </a:t>
            </a:r>
            <a:r>
              <a:rPr sz="2800" spc="-5" dirty="0">
                <a:solidFill>
                  <a:srgbClr val="444444"/>
                </a:solidFill>
                <a:latin typeface="Calibri"/>
                <a:cs typeface="Calibri"/>
              </a:rPr>
              <a:t>a </a:t>
            </a:r>
            <a:r>
              <a:rPr sz="2800" spc="-10" dirty="0">
                <a:solidFill>
                  <a:srgbClr val="444444"/>
                </a:solidFill>
                <a:latin typeface="Calibri"/>
                <a:cs typeface="Calibri"/>
              </a:rPr>
              <a:t>competitive </a:t>
            </a:r>
            <a:r>
              <a:rPr sz="2800" spc="-20" dirty="0">
                <a:solidFill>
                  <a:srgbClr val="444444"/>
                </a:solidFill>
                <a:latin typeface="Calibri"/>
                <a:cs typeface="Calibri"/>
              </a:rPr>
              <a:t>real-estate environments are </a:t>
            </a:r>
            <a:r>
              <a:rPr sz="2800" spc="-5" dirty="0">
                <a:solidFill>
                  <a:srgbClr val="444444"/>
                </a:solidFill>
                <a:latin typeface="Calibri"/>
                <a:cs typeface="Calibri"/>
              </a:rPr>
              <a:t>looking </a:t>
            </a:r>
            <a:r>
              <a:rPr sz="2800" spc="-25" dirty="0">
                <a:solidFill>
                  <a:srgbClr val="444444"/>
                </a:solidFill>
                <a:latin typeface="Calibri"/>
                <a:cs typeface="Calibri"/>
              </a:rPr>
              <a:t>for  </a:t>
            </a:r>
            <a:r>
              <a:rPr sz="2800" spc="-10" dirty="0">
                <a:solidFill>
                  <a:srgbClr val="444444"/>
                </a:solidFill>
                <a:latin typeface="Calibri"/>
                <a:cs typeface="Calibri"/>
              </a:rPr>
              <a:t>green, </a:t>
            </a:r>
            <a:r>
              <a:rPr sz="2800" spc="-15" dirty="0">
                <a:solidFill>
                  <a:srgbClr val="444444"/>
                </a:solidFill>
                <a:latin typeface="Calibri"/>
                <a:cs typeface="Calibri"/>
              </a:rPr>
              <a:t>sustainable, </a:t>
            </a:r>
            <a:r>
              <a:rPr sz="2800" spc="-20" dirty="0">
                <a:solidFill>
                  <a:srgbClr val="444444"/>
                </a:solidFill>
                <a:latin typeface="Calibri"/>
                <a:cs typeface="Calibri"/>
              </a:rPr>
              <a:t>comfortable </a:t>
            </a:r>
            <a:r>
              <a:rPr sz="2800" spc="-5" dirty="0">
                <a:solidFill>
                  <a:srgbClr val="444444"/>
                </a:solidFill>
                <a:latin typeface="Calibri"/>
                <a:cs typeface="Calibri"/>
              </a:rPr>
              <a:t>and </a:t>
            </a:r>
            <a:r>
              <a:rPr sz="2800" spc="-15" dirty="0">
                <a:solidFill>
                  <a:srgbClr val="444444"/>
                </a:solidFill>
                <a:latin typeface="Calibri"/>
                <a:cs typeface="Calibri"/>
              </a:rPr>
              <a:t>healthy</a:t>
            </a:r>
            <a:r>
              <a:rPr sz="2800" spc="125" dirty="0">
                <a:solidFill>
                  <a:srgbClr val="444444"/>
                </a:solidFill>
                <a:latin typeface="Calibri"/>
                <a:cs typeface="Calibri"/>
              </a:rPr>
              <a:t> </a:t>
            </a:r>
            <a:r>
              <a:rPr sz="2800" spc="-10" dirty="0">
                <a:solidFill>
                  <a:srgbClr val="444444"/>
                </a:solidFill>
                <a:latin typeface="Calibri"/>
                <a:cs typeface="Calibri"/>
              </a:rPr>
              <a:t>buildings</a:t>
            </a:r>
            <a:endParaRPr sz="2800">
              <a:latin typeface="Calibri"/>
              <a:cs typeface="Calibri"/>
            </a:endParaRPr>
          </a:p>
          <a:p>
            <a:pPr marL="241300" indent="-228600">
              <a:lnSpc>
                <a:spcPct val="100000"/>
              </a:lnSpc>
              <a:spcBef>
                <a:spcPts val="610"/>
              </a:spcBef>
              <a:buFont typeface="Arial"/>
              <a:buChar char="•"/>
              <a:tabLst>
                <a:tab pos="241300" algn="l"/>
              </a:tabLst>
            </a:pPr>
            <a:r>
              <a:rPr sz="2800" spc="-5" dirty="0">
                <a:solidFill>
                  <a:srgbClr val="444444"/>
                </a:solidFill>
                <a:latin typeface="Calibri"/>
                <a:cs typeface="Calibri"/>
              </a:rPr>
              <a:t>In </a:t>
            </a:r>
            <a:r>
              <a:rPr sz="2800" spc="-10" dirty="0">
                <a:solidFill>
                  <a:srgbClr val="444444"/>
                </a:solidFill>
                <a:latin typeface="Calibri"/>
                <a:cs typeface="Calibri"/>
              </a:rPr>
              <a:t>2014, </a:t>
            </a:r>
            <a:r>
              <a:rPr sz="2800" spc="-15" dirty="0">
                <a:solidFill>
                  <a:srgbClr val="444444"/>
                </a:solidFill>
                <a:latin typeface="Calibri"/>
                <a:cs typeface="Calibri"/>
              </a:rPr>
              <a:t>NRC </a:t>
            </a:r>
            <a:r>
              <a:rPr sz="2800" spc="-5" dirty="0">
                <a:solidFill>
                  <a:srgbClr val="444444"/>
                </a:solidFill>
                <a:latin typeface="Calibri"/>
                <a:cs typeface="Calibri"/>
              </a:rPr>
              <a:t>and </a:t>
            </a:r>
            <a:r>
              <a:rPr sz="2800" spc="-10" dirty="0">
                <a:solidFill>
                  <a:srgbClr val="444444"/>
                </a:solidFill>
                <a:latin typeface="Calibri"/>
                <a:cs typeface="Calibri"/>
              </a:rPr>
              <a:t>CABA </a:t>
            </a:r>
            <a:r>
              <a:rPr sz="2800" spc="-15" dirty="0">
                <a:solidFill>
                  <a:srgbClr val="444444"/>
                </a:solidFill>
                <a:latin typeface="Calibri"/>
                <a:cs typeface="Calibri"/>
              </a:rPr>
              <a:t>collaborated </a:t>
            </a:r>
            <a:r>
              <a:rPr sz="2800" spc="-5" dirty="0">
                <a:solidFill>
                  <a:srgbClr val="444444"/>
                </a:solidFill>
                <a:latin typeface="Calibri"/>
                <a:cs typeface="Calibri"/>
              </a:rPr>
              <a:t>on a </a:t>
            </a:r>
            <a:r>
              <a:rPr sz="2800" spc="-15" dirty="0">
                <a:solidFill>
                  <a:srgbClr val="444444"/>
                </a:solidFill>
                <a:latin typeface="Calibri"/>
                <a:cs typeface="Calibri"/>
              </a:rPr>
              <a:t>White</a:t>
            </a:r>
            <a:r>
              <a:rPr sz="2800" spc="170" dirty="0">
                <a:solidFill>
                  <a:srgbClr val="444444"/>
                </a:solidFill>
                <a:latin typeface="Calibri"/>
                <a:cs typeface="Calibri"/>
              </a:rPr>
              <a:t> </a:t>
            </a:r>
            <a:r>
              <a:rPr sz="2800" spc="-20" dirty="0">
                <a:solidFill>
                  <a:srgbClr val="444444"/>
                </a:solidFill>
                <a:latin typeface="Calibri"/>
                <a:cs typeface="Calibri"/>
              </a:rPr>
              <a:t>Paper</a:t>
            </a:r>
            <a:endParaRPr sz="2800">
              <a:latin typeface="Calibri"/>
              <a:cs typeface="Calibri"/>
            </a:endParaRPr>
          </a:p>
          <a:p>
            <a:pPr marL="698500" lvl="1" indent="-228600">
              <a:lnSpc>
                <a:spcPct val="100000"/>
              </a:lnSpc>
              <a:spcBef>
                <a:spcPts val="244"/>
              </a:spcBef>
              <a:buFont typeface="Arial"/>
              <a:buChar char="•"/>
              <a:tabLst>
                <a:tab pos="698500" algn="l"/>
              </a:tabLst>
            </a:pPr>
            <a:r>
              <a:rPr sz="2400" spc="-10" dirty="0">
                <a:solidFill>
                  <a:srgbClr val="444444"/>
                </a:solidFill>
                <a:latin typeface="Calibri"/>
                <a:cs typeface="Calibri"/>
              </a:rPr>
              <a:t>Improving </a:t>
            </a:r>
            <a:r>
              <a:rPr sz="2400" spc="-15" dirty="0">
                <a:solidFill>
                  <a:srgbClr val="444444"/>
                </a:solidFill>
                <a:latin typeface="Calibri"/>
                <a:cs typeface="Calibri"/>
              </a:rPr>
              <a:t>Org. Prod. </a:t>
            </a:r>
            <a:r>
              <a:rPr sz="2400" dirty="0">
                <a:solidFill>
                  <a:srgbClr val="444444"/>
                </a:solidFill>
                <a:latin typeface="Calibri"/>
                <a:cs typeface="Calibri"/>
              </a:rPr>
              <a:t>with </a:t>
            </a:r>
            <a:r>
              <a:rPr sz="2400" spc="-5" dirty="0">
                <a:solidFill>
                  <a:srgbClr val="444444"/>
                </a:solidFill>
                <a:latin typeface="Calibri"/>
                <a:cs typeface="Calibri"/>
              </a:rPr>
              <a:t>Building </a:t>
            </a:r>
            <a:r>
              <a:rPr sz="2400" spc="-10" dirty="0">
                <a:solidFill>
                  <a:srgbClr val="444444"/>
                </a:solidFill>
                <a:latin typeface="Calibri"/>
                <a:cs typeface="Calibri"/>
              </a:rPr>
              <a:t>Automated</a:t>
            </a:r>
            <a:r>
              <a:rPr sz="2400" spc="-55" dirty="0">
                <a:solidFill>
                  <a:srgbClr val="444444"/>
                </a:solidFill>
                <a:latin typeface="Calibri"/>
                <a:cs typeface="Calibri"/>
              </a:rPr>
              <a:t> </a:t>
            </a:r>
            <a:r>
              <a:rPr sz="2400" spc="-15" dirty="0">
                <a:solidFill>
                  <a:srgbClr val="444444"/>
                </a:solidFill>
                <a:latin typeface="Calibri"/>
                <a:cs typeface="Calibri"/>
              </a:rPr>
              <a:t>Systems</a:t>
            </a:r>
            <a:endParaRPr sz="2400">
              <a:latin typeface="Calibri"/>
              <a:cs typeface="Calibri"/>
            </a:endParaRPr>
          </a:p>
          <a:p>
            <a:pPr marL="698500" marR="5080" lvl="1" indent="-228600">
              <a:lnSpc>
                <a:spcPts val="2590"/>
              </a:lnSpc>
              <a:spcBef>
                <a:spcPts val="545"/>
              </a:spcBef>
              <a:buFont typeface="Arial"/>
              <a:buChar char="•"/>
              <a:tabLst>
                <a:tab pos="698500" algn="l"/>
              </a:tabLst>
            </a:pPr>
            <a:r>
              <a:rPr sz="2400" spc="-10" dirty="0">
                <a:solidFill>
                  <a:srgbClr val="444444"/>
                </a:solidFill>
                <a:latin typeface="Calibri"/>
                <a:cs typeface="Calibri"/>
              </a:rPr>
              <a:t>Established </a:t>
            </a:r>
            <a:r>
              <a:rPr sz="2400" dirty="0">
                <a:solidFill>
                  <a:srgbClr val="444444"/>
                </a:solidFill>
                <a:latin typeface="Calibri"/>
                <a:cs typeface="Calibri"/>
              </a:rPr>
              <a:t>a </a:t>
            </a:r>
            <a:r>
              <a:rPr sz="2400" spc="-15" dirty="0">
                <a:solidFill>
                  <a:srgbClr val="444444"/>
                </a:solidFill>
                <a:latin typeface="Calibri"/>
                <a:cs typeface="Calibri"/>
              </a:rPr>
              <a:t>framework </a:t>
            </a:r>
            <a:r>
              <a:rPr sz="2400" spc="-20" dirty="0">
                <a:solidFill>
                  <a:srgbClr val="444444"/>
                </a:solidFill>
                <a:latin typeface="Calibri"/>
                <a:cs typeface="Calibri"/>
              </a:rPr>
              <a:t>for </a:t>
            </a:r>
            <a:r>
              <a:rPr sz="2400" spc="-5" dirty="0">
                <a:solidFill>
                  <a:srgbClr val="444444"/>
                </a:solidFill>
                <a:latin typeface="Calibri"/>
                <a:cs typeface="Calibri"/>
              </a:rPr>
              <a:t>quantifying and </a:t>
            </a:r>
            <a:r>
              <a:rPr sz="2400" spc="-10" dirty="0">
                <a:solidFill>
                  <a:srgbClr val="444444"/>
                </a:solidFill>
                <a:latin typeface="Calibri"/>
                <a:cs typeface="Calibri"/>
              </a:rPr>
              <a:t>valuing </a:t>
            </a:r>
            <a:r>
              <a:rPr sz="2400" spc="-5" dirty="0">
                <a:solidFill>
                  <a:srgbClr val="444444"/>
                </a:solidFill>
                <a:latin typeface="Calibri"/>
                <a:cs typeface="Calibri"/>
              </a:rPr>
              <a:t>benefits of </a:t>
            </a:r>
            <a:r>
              <a:rPr sz="2400" dirty="0">
                <a:solidFill>
                  <a:srgbClr val="444444"/>
                </a:solidFill>
                <a:latin typeface="Calibri"/>
                <a:cs typeface="Calibri"/>
              </a:rPr>
              <a:t>an </a:t>
            </a:r>
            <a:r>
              <a:rPr sz="2400" spc="-5" dirty="0">
                <a:solidFill>
                  <a:srgbClr val="444444"/>
                </a:solidFill>
                <a:latin typeface="Calibri"/>
                <a:cs typeface="Calibri"/>
              </a:rPr>
              <a:t>enhanced  </a:t>
            </a:r>
            <a:r>
              <a:rPr sz="2400" spc="-10" dirty="0">
                <a:solidFill>
                  <a:srgbClr val="444444"/>
                </a:solidFill>
                <a:latin typeface="Calibri"/>
                <a:cs typeface="Calibri"/>
              </a:rPr>
              <a:t>BAS </a:t>
            </a:r>
            <a:r>
              <a:rPr sz="2400" spc="-5" dirty="0">
                <a:solidFill>
                  <a:srgbClr val="444444"/>
                </a:solidFill>
                <a:latin typeface="Calibri"/>
                <a:cs typeface="Calibri"/>
              </a:rPr>
              <a:t>on </a:t>
            </a:r>
            <a:r>
              <a:rPr sz="2400" spc="-15" dirty="0">
                <a:solidFill>
                  <a:srgbClr val="444444"/>
                </a:solidFill>
                <a:latin typeface="Calibri"/>
                <a:cs typeface="Calibri"/>
              </a:rPr>
              <a:t>Org.</a:t>
            </a:r>
            <a:r>
              <a:rPr sz="2400" spc="-25" dirty="0">
                <a:solidFill>
                  <a:srgbClr val="444444"/>
                </a:solidFill>
                <a:latin typeface="Calibri"/>
                <a:cs typeface="Calibri"/>
              </a:rPr>
              <a:t> </a:t>
            </a:r>
            <a:r>
              <a:rPr sz="2400" spc="-15" dirty="0">
                <a:solidFill>
                  <a:srgbClr val="444444"/>
                </a:solidFill>
                <a:latin typeface="Calibri"/>
                <a:cs typeface="Calibri"/>
              </a:rPr>
              <a:t>Prod.</a:t>
            </a:r>
            <a:endParaRPr sz="24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7096</Words>
  <Application>Microsoft Office PowerPoint</Application>
  <PresentationFormat>Widescreen</PresentationFormat>
  <Paragraphs>440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Making Money with  Intelligent Buildings</vt:lpstr>
      <vt:lpstr>Overview of CABA</vt:lpstr>
      <vt:lpstr>CABA Board of Directors</vt:lpstr>
      <vt:lpstr>Smart Buildings – Networked, Intelligent, Adaptable…</vt:lpstr>
      <vt:lpstr>Intelligent Building Solutions Market Lifecycle Analysis</vt:lpstr>
      <vt:lpstr>Enterprise Convergence Platform and Cloud Technology</vt:lpstr>
      <vt:lpstr>National Research Council</vt:lpstr>
      <vt:lpstr>Project Funders</vt:lpstr>
      <vt:lpstr>Background and Objectives</vt:lpstr>
      <vt:lpstr>Background and Objectives</vt:lpstr>
      <vt:lpstr>Executive Summary</vt:lpstr>
      <vt:lpstr>Approach</vt:lpstr>
      <vt:lpstr>The forgotten 90%</vt:lpstr>
      <vt:lpstr>Approach</vt:lpstr>
      <vt:lpstr>Approach – analogy to improving energy performance</vt:lpstr>
      <vt:lpstr>Organizational Productivity Metrics</vt:lpstr>
      <vt:lpstr>Corporate Strategies</vt:lpstr>
      <vt:lpstr>Results</vt:lpstr>
      <vt:lpstr>Research Gaps</vt:lpstr>
      <vt:lpstr>Phase 2:</vt:lpstr>
      <vt:lpstr>Phase 2: Overview</vt:lpstr>
      <vt:lpstr>Phase 2: Work Plan</vt:lpstr>
      <vt:lpstr>Phase 2: Deliverables</vt:lpstr>
      <vt:lpstr>Research Update</vt:lpstr>
      <vt:lpstr>2020 CABA Research</vt:lpstr>
      <vt:lpstr>CONTACT CABA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Conrad McCallum</cp:lastModifiedBy>
  <cp:revision>1</cp:revision>
  <dcterms:created xsi:type="dcterms:W3CDTF">2020-10-31T15:22:57Z</dcterms:created>
  <dcterms:modified xsi:type="dcterms:W3CDTF">2020-10-31T15:23:57Z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2020-04-21T00:00:00Z</vt:filetime>
  </property>
  <property fmtid="{D5CDD505-2E9C-101B-9397-08002B2CF9AE}" pid="3" name="Creator">
    <vt:lpwstr>Acrobat PDFMaker 11 for PowerPoint</vt:lpwstr>
  </property>
  <property fmtid="{D5CDD505-2E9C-101B-9397-08002B2CF9AE}" pid="4" name="LastSaved">
    <vt:filetime>2020-10-31T00:00:00Z</vt:filetime>
  </property>
</Properties>
</file>