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4"/>
  </p:sldMasterIdLst>
  <p:notesMasterIdLst>
    <p:notesMasterId r:id="rId30"/>
  </p:notesMasterIdLst>
  <p:sldIdLst>
    <p:sldId id="541" r:id="rId5"/>
    <p:sldId id="2178" r:id="rId6"/>
    <p:sldId id="2177" r:id="rId7"/>
    <p:sldId id="311" r:id="rId8"/>
    <p:sldId id="5829" r:id="rId9"/>
    <p:sldId id="542" r:id="rId10"/>
    <p:sldId id="5831" r:id="rId11"/>
    <p:sldId id="5832" r:id="rId12"/>
    <p:sldId id="5833" r:id="rId13"/>
    <p:sldId id="5834" r:id="rId14"/>
    <p:sldId id="5830" r:id="rId15"/>
    <p:sldId id="3361" r:id="rId16"/>
    <p:sldId id="5835" r:id="rId17"/>
    <p:sldId id="5845" r:id="rId18"/>
    <p:sldId id="5838" r:id="rId19"/>
    <p:sldId id="5839" r:id="rId20"/>
    <p:sldId id="5840" r:id="rId21"/>
    <p:sldId id="5850" r:id="rId22"/>
    <p:sldId id="5847" r:id="rId23"/>
    <p:sldId id="5848" r:id="rId24"/>
    <p:sldId id="5841" r:id="rId25"/>
    <p:sldId id="5842" r:id="rId26"/>
    <p:sldId id="5843" r:id="rId27"/>
    <p:sldId id="5837" r:id="rId28"/>
    <p:sldId id="584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F8"/>
    <a:srgbClr val="E93E1D"/>
    <a:srgbClr val="80C41B"/>
    <a:srgbClr val="82027E"/>
    <a:srgbClr val="FF8000"/>
    <a:srgbClr val="0A51A2"/>
    <a:srgbClr val="8E230D"/>
    <a:srgbClr val="005E94"/>
    <a:srgbClr val="4D7610"/>
    <a:srgbClr val="4E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2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arborresearch.sharepoint.com/sites/ClientProjects/Shared%20Documents/CABA%20-%20AI%20and%20PMIB/Model/Inputs%20&amp;%20Reference/HRI_CABA_Intelligent%20Building%20Monetization_Opportunity%20Forecast_12%20Oct%202018%20(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Distribution of Buildings Types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15-4914-A7FA-2CE9F7604ACE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15-4914-A7FA-2CE9F7604ACE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15-4914-A7FA-2CE9F7604ACE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15-4914-A7FA-2CE9F7604ACE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B15-4914-A7FA-2CE9F7604ACE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B15-4914-A7FA-2CE9F7604ACE}"/>
              </c:ext>
            </c:extLst>
          </c:dPt>
          <c:dLbls>
            <c:dLbl>
              <c:idx val="3"/>
              <c:layout>
                <c:manualLayout>
                  <c:x val="-5.0545439051786302E-2"/>
                  <c:y val="-2.81567832703152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15-4914-A7FA-2CE9F7604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'Building Demographics Output'!$B$9:$B$14</c:f>
              <c:strCache>
                <c:ptCount val="6"/>
                <c:pt idx="0">
                  <c:v>Commercial</c:v>
                </c:pt>
                <c:pt idx="1">
                  <c:v>Retail &amp; Hospitality</c:v>
                </c:pt>
                <c:pt idx="2">
                  <c:v>Public Venues</c:v>
                </c:pt>
                <c:pt idx="3">
                  <c:v>Medical </c:v>
                </c:pt>
                <c:pt idx="4">
                  <c:v>Institutional</c:v>
                </c:pt>
                <c:pt idx="5">
                  <c:v>Mission Critical</c:v>
                </c:pt>
              </c:strCache>
            </c:strRef>
          </c:cat>
          <c:val>
            <c:numRef>
              <c:f>'Building Demographics Output'!$C$9:$C$14</c:f>
              <c:numCache>
                <c:formatCode>0</c:formatCode>
                <c:ptCount val="6"/>
                <c:pt idx="0">
                  <c:v>1405.5912869757478</c:v>
                </c:pt>
                <c:pt idx="1">
                  <c:v>1720.2708814079067</c:v>
                </c:pt>
                <c:pt idx="2">
                  <c:v>463.10664226128324</c:v>
                </c:pt>
                <c:pt idx="3">
                  <c:v>185.11669728132085</c:v>
                </c:pt>
                <c:pt idx="4">
                  <c:v>1003.7005292820551</c:v>
                </c:pt>
                <c:pt idx="5">
                  <c:v>1315.7951079649297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B15-4914-A7FA-2CE9F7604AC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321ED-B2C9-0D48-956F-A92D3C19091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5A919-F8AD-A64A-BEA2-B66A6D0F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1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6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51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9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43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95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4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62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55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11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6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4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2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9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8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0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8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Bueno Systems (bronze), Cushman &amp; Wakefield (Bronze)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5A919-F8AD-A64A-BEA2-B66A6D0F2D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445" y="4015395"/>
            <a:ext cx="4503312" cy="2927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4599"/>
            <a:ext cx="9490656" cy="1430024"/>
          </a:xfrm>
        </p:spPr>
        <p:txBody>
          <a:bodyPr anchor="t" anchorCtr="0">
            <a:normAutofit/>
          </a:bodyPr>
          <a:lstStyle>
            <a:lvl1pPr algn="l">
              <a:defRPr sz="5000" baseline="0">
                <a:latin typeface="Montserrat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56699"/>
            <a:ext cx="8331558" cy="123398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21" y="5171450"/>
            <a:ext cx="3669227" cy="1023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445" y="4015395"/>
            <a:ext cx="4503312" cy="2927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21" y="5171450"/>
            <a:ext cx="3669227" cy="102332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AF91A-3258-BF4D-9422-2EB333CF06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7773" y="6356350"/>
            <a:ext cx="4438048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2020, Continental Automated Buildings Association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CC7DC-09FA-CE46-A69A-1489CF1B3E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39" y="498889"/>
            <a:ext cx="8091055" cy="13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83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445" y="4015395"/>
            <a:ext cx="4503312" cy="2927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69581"/>
            <a:ext cx="9490656" cy="1430024"/>
          </a:xfrm>
        </p:spPr>
        <p:txBody>
          <a:bodyPr anchor="t" anchorCtr="0">
            <a:normAutofit/>
          </a:bodyPr>
          <a:lstStyle>
            <a:lvl1pPr algn="l">
              <a:defRPr sz="5000" baseline="0">
                <a:latin typeface="Montserrat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91681"/>
            <a:ext cx="8331558" cy="123398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445" y="4015395"/>
            <a:ext cx="4503312" cy="292756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A961-FC43-C548-8F3F-1E08153C0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7772" y="6356350"/>
            <a:ext cx="4438048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2020, Continental Automated Buildings Association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2F4A58-7A08-2A45-B9A8-ECF9483F3E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83" y="495302"/>
            <a:ext cx="2743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3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233488"/>
            <a:ext cx="7202487" cy="4932362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Enter Table of 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E8FEB-B3D2-E740-A1F9-08B6739F27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2020, Continental Automated Buildings Association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2349-05C3-9E4C-88BE-36723E4B6E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1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FFCA3-F12E-F04F-A9D5-54E581505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2020, Continental Automated Buildings Association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93841-C8FD-6E48-9D27-6A352FF9A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984664"/>
            <a:ext cx="10514013" cy="4192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233488"/>
            <a:ext cx="10512425" cy="5127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Enter Header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77C27-9A10-394B-A2D2-8F3424F3D6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2020, Continental Automated Buildings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6DDB8-7B64-EF42-9250-BD09A0898B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6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4664"/>
            <a:ext cx="5181600" cy="4192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84664"/>
            <a:ext cx="5181600" cy="4192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233488"/>
            <a:ext cx="10512425" cy="5127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Enter Header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78174-CF46-684D-BD2C-01424DDB12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2020,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A14CD-ACE9-C44D-9E3B-2FE0023DEF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7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7408718" y="1233488"/>
            <a:ext cx="3945082" cy="4943475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233488"/>
            <a:ext cx="6103272" cy="5127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Enter Header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2159000"/>
            <a:ext cx="6081712" cy="40068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Enter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FE725-3D11-7842-874E-6ED32D37B5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2020, Continental Automated Buildings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94375-B587-3F4C-9E44-5ADC407C4F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2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839788" y="1984664"/>
            <a:ext cx="10512425" cy="418118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233488"/>
            <a:ext cx="10512425" cy="5127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Enter Header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03E2FB-8494-A04C-B7C2-13E3027595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2020, Continental Automated Buildings Association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31B91-61A9-EE4C-89C3-7E166596E1B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62"/>
            <a:ext cx="12192000" cy="1238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2" y="365133"/>
            <a:ext cx="7586929" cy="52410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811FBD0-5D7C-4D88-9CF4-2CEEA98FA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5920" y="6356350"/>
            <a:ext cx="4438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2020, Continental Automated Buildings Association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5DEC57-4031-423E-9390-CEF8F35ED9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33388" y="6356351"/>
            <a:ext cx="620027" cy="352458"/>
          </a:xfrm>
        </p:spPr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D0FD12-626B-6E49-B012-6834826DED48}"/>
              </a:ext>
            </a:extLst>
          </p:cNvPr>
          <p:cNvSpPr/>
          <p:nvPr userDrawn="1"/>
        </p:nvSpPr>
        <p:spPr>
          <a:xfrm>
            <a:off x="0" y="0"/>
            <a:ext cx="12192000" cy="9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73240" cy="447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3488"/>
            <a:ext cx="10515600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70C52-4A05-1744-BCD2-0537DC4DC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388" y="6356351"/>
            <a:ext cx="620027" cy="352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E1C2C-2A72-7C4F-9C59-673899DC7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0" y="6356350"/>
            <a:ext cx="4438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2020, Continental Automated Buildings Association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46E4A3-6ED3-F74F-BDDB-A694088FED8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781" y="-274437"/>
            <a:ext cx="1931469" cy="1255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DDB5B7-06D5-CF40-912C-490CB5B5B46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338" y="6239435"/>
            <a:ext cx="2122295" cy="5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9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bg1"/>
          </a:solidFill>
          <a:latin typeface="Montserrat Ligh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529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orient="horz" pos="777" userDrawn="1">
          <p15:clr>
            <a:srgbClr val="F26B43"/>
          </p15:clr>
        </p15:guide>
        <p15:guide id="11" orient="horz" pos="414" userDrawn="1">
          <p15:clr>
            <a:srgbClr val="F26B43"/>
          </p15:clr>
        </p15:guide>
        <p15:guide id="12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jpeg"/><Relationship Id="rId18" Type="http://schemas.microsoft.com/office/2007/relationships/hdphoto" Target="../media/hdphoto6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microsoft.com/office/2007/relationships/hdphoto" Target="../media/hdphoto5.wdp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1.pn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0.wdp"/><Relationship Id="rId18" Type="http://schemas.openxmlformats.org/officeDocument/2006/relationships/image" Target="../media/image52.png"/><Relationship Id="rId3" Type="http://schemas.microsoft.com/office/2007/relationships/hdphoto" Target="../media/hdphoto7.wdp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51.tiff"/><Relationship Id="rId2" Type="http://schemas.openxmlformats.org/officeDocument/2006/relationships/image" Target="../media/image40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49.png"/><Relationship Id="rId10" Type="http://schemas.openxmlformats.org/officeDocument/2006/relationships/image" Target="../media/image45.tiff"/><Relationship Id="rId4" Type="http://schemas.openxmlformats.org/officeDocument/2006/relationships/image" Target="../media/image41.png"/><Relationship Id="rId9" Type="http://schemas.openxmlformats.org/officeDocument/2006/relationships/image" Target="../media/image44.tiff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tiff"/><Relationship Id="rId18" Type="http://schemas.openxmlformats.org/officeDocument/2006/relationships/image" Target="../media/image68.tiff"/><Relationship Id="rId26" Type="http://schemas.openxmlformats.org/officeDocument/2006/relationships/image" Target="../media/image76.jpeg"/><Relationship Id="rId39" Type="http://schemas.openxmlformats.org/officeDocument/2006/relationships/image" Target="../media/image89.tiff"/><Relationship Id="rId21" Type="http://schemas.openxmlformats.org/officeDocument/2006/relationships/image" Target="../media/image71.tiff"/><Relationship Id="rId34" Type="http://schemas.openxmlformats.org/officeDocument/2006/relationships/image" Target="../media/image84.tiff"/><Relationship Id="rId42" Type="http://schemas.openxmlformats.org/officeDocument/2006/relationships/image" Target="../media/image92.png"/><Relationship Id="rId47" Type="http://schemas.microsoft.com/office/2007/relationships/hdphoto" Target="../media/hdphoto11.wdp"/><Relationship Id="rId50" Type="http://schemas.openxmlformats.org/officeDocument/2006/relationships/image" Target="../media/image99.jpeg"/><Relationship Id="rId55" Type="http://schemas.openxmlformats.org/officeDocument/2006/relationships/image" Target="../media/image104.png"/><Relationship Id="rId63" Type="http://schemas.openxmlformats.org/officeDocument/2006/relationships/image" Target="../media/image112.tiff"/><Relationship Id="rId68" Type="http://schemas.openxmlformats.org/officeDocument/2006/relationships/image" Target="../media/image117.tiff"/><Relationship Id="rId7" Type="http://schemas.openxmlformats.org/officeDocument/2006/relationships/image" Target="../media/image57.tiff"/><Relationship Id="rId71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6.tiff"/><Relationship Id="rId29" Type="http://schemas.openxmlformats.org/officeDocument/2006/relationships/image" Target="../media/image79.png"/><Relationship Id="rId11" Type="http://schemas.openxmlformats.org/officeDocument/2006/relationships/image" Target="../media/image61.tiff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tiff"/><Relationship Id="rId40" Type="http://schemas.openxmlformats.org/officeDocument/2006/relationships/image" Target="../media/image90.png"/><Relationship Id="rId45" Type="http://schemas.openxmlformats.org/officeDocument/2006/relationships/image" Target="../media/image95.png"/><Relationship Id="rId53" Type="http://schemas.openxmlformats.org/officeDocument/2006/relationships/image" Target="../media/image102.png"/><Relationship Id="rId58" Type="http://schemas.openxmlformats.org/officeDocument/2006/relationships/image" Target="../media/image107.tiff"/><Relationship Id="rId66" Type="http://schemas.openxmlformats.org/officeDocument/2006/relationships/image" Target="../media/image115.tiff"/><Relationship Id="rId74" Type="http://schemas.openxmlformats.org/officeDocument/2006/relationships/image" Target="../media/image123.png"/><Relationship Id="rId5" Type="http://schemas.openxmlformats.org/officeDocument/2006/relationships/image" Target="../media/image55.png"/><Relationship Id="rId15" Type="http://schemas.openxmlformats.org/officeDocument/2006/relationships/image" Target="../media/image65.tiff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tiff"/><Relationship Id="rId49" Type="http://schemas.openxmlformats.org/officeDocument/2006/relationships/image" Target="../media/image98.tiff"/><Relationship Id="rId57" Type="http://schemas.openxmlformats.org/officeDocument/2006/relationships/image" Target="../media/image106.tiff"/><Relationship Id="rId61" Type="http://schemas.openxmlformats.org/officeDocument/2006/relationships/image" Target="../media/image110.png"/><Relationship Id="rId10" Type="http://schemas.openxmlformats.org/officeDocument/2006/relationships/image" Target="../media/image60.tiff"/><Relationship Id="rId19" Type="http://schemas.openxmlformats.org/officeDocument/2006/relationships/image" Target="../media/image69.tiff"/><Relationship Id="rId31" Type="http://schemas.openxmlformats.org/officeDocument/2006/relationships/image" Target="../media/image81.tiff"/><Relationship Id="rId44" Type="http://schemas.openxmlformats.org/officeDocument/2006/relationships/image" Target="../media/image94.jpeg"/><Relationship Id="rId52" Type="http://schemas.openxmlformats.org/officeDocument/2006/relationships/image" Target="../media/image101.png"/><Relationship Id="rId60" Type="http://schemas.openxmlformats.org/officeDocument/2006/relationships/image" Target="../media/image109.tiff"/><Relationship Id="rId65" Type="http://schemas.openxmlformats.org/officeDocument/2006/relationships/image" Target="../media/image114.png"/><Relationship Id="rId73" Type="http://schemas.openxmlformats.org/officeDocument/2006/relationships/image" Target="../media/image122.png"/><Relationship Id="rId4" Type="http://schemas.openxmlformats.org/officeDocument/2006/relationships/image" Target="../media/image54.tiff"/><Relationship Id="rId9" Type="http://schemas.openxmlformats.org/officeDocument/2006/relationships/image" Target="../media/image59.tiff"/><Relationship Id="rId14" Type="http://schemas.openxmlformats.org/officeDocument/2006/relationships/image" Target="../media/image64.tiff"/><Relationship Id="rId22" Type="http://schemas.openxmlformats.org/officeDocument/2006/relationships/image" Target="../media/image72.tiff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tiff"/><Relationship Id="rId43" Type="http://schemas.openxmlformats.org/officeDocument/2006/relationships/image" Target="../media/image93.png"/><Relationship Id="rId48" Type="http://schemas.openxmlformats.org/officeDocument/2006/relationships/image" Target="../media/image97.tiff"/><Relationship Id="rId56" Type="http://schemas.openxmlformats.org/officeDocument/2006/relationships/image" Target="../media/image105.png"/><Relationship Id="rId64" Type="http://schemas.openxmlformats.org/officeDocument/2006/relationships/image" Target="../media/image113.tiff"/><Relationship Id="rId69" Type="http://schemas.openxmlformats.org/officeDocument/2006/relationships/image" Target="../media/image118.tiff"/><Relationship Id="rId8" Type="http://schemas.openxmlformats.org/officeDocument/2006/relationships/image" Target="../media/image58.tiff"/><Relationship Id="rId51" Type="http://schemas.openxmlformats.org/officeDocument/2006/relationships/image" Target="../media/image100.jpeg"/><Relationship Id="rId72" Type="http://schemas.openxmlformats.org/officeDocument/2006/relationships/image" Target="../media/image121.png"/><Relationship Id="rId3" Type="http://schemas.openxmlformats.org/officeDocument/2006/relationships/image" Target="../media/image53.png"/><Relationship Id="rId12" Type="http://schemas.openxmlformats.org/officeDocument/2006/relationships/image" Target="../media/image62.tiff"/><Relationship Id="rId17" Type="http://schemas.openxmlformats.org/officeDocument/2006/relationships/image" Target="../media/image67.tiff"/><Relationship Id="rId25" Type="http://schemas.openxmlformats.org/officeDocument/2006/relationships/image" Target="../media/image75.png"/><Relationship Id="rId33" Type="http://schemas.openxmlformats.org/officeDocument/2006/relationships/image" Target="../media/image83.tiff"/><Relationship Id="rId38" Type="http://schemas.openxmlformats.org/officeDocument/2006/relationships/image" Target="../media/image88.tiff"/><Relationship Id="rId46" Type="http://schemas.openxmlformats.org/officeDocument/2006/relationships/image" Target="../media/image96.png"/><Relationship Id="rId59" Type="http://schemas.openxmlformats.org/officeDocument/2006/relationships/image" Target="../media/image108.tiff"/><Relationship Id="rId67" Type="http://schemas.openxmlformats.org/officeDocument/2006/relationships/image" Target="../media/image116.tiff"/><Relationship Id="rId20" Type="http://schemas.openxmlformats.org/officeDocument/2006/relationships/image" Target="../media/image70.tiff"/><Relationship Id="rId41" Type="http://schemas.openxmlformats.org/officeDocument/2006/relationships/image" Target="../media/image91.png"/><Relationship Id="rId54" Type="http://schemas.openxmlformats.org/officeDocument/2006/relationships/image" Target="../media/image103.png"/><Relationship Id="rId62" Type="http://schemas.openxmlformats.org/officeDocument/2006/relationships/image" Target="../media/image111.tiff"/><Relationship Id="rId70" Type="http://schemas.openxmlformats.org/officeDocument/2006/relationships/image" Target="../media/image119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6DB-92DD-4134-B6E8-44D8F587F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134599"/>
            <a:ext cx="10817772" cy="189707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Smart Building Management and the Rise of Predictive Maintenance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43387-B8DD-410C-BFCB-0AE6B8297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73" y="4215287"/>
            <a:ext cx="8331558" cy="897575"/>
          </a:xfrm>
        </p:spPr>
        <p:txBody>
          <a:bodyPr>
            <a:normAutofit/>
          </a:bodyPr>
          <a:lstStyle/>
          <a:p>
            <a:r>
              <a:rPr lang="en-US" sz="1200" b="1" dirty="0"/>
              <a:t>Harbor Research report commissioned by CABA</a:t>
            </a:r>
          </a:p>
          <a:p>
            <a:r>
              <a:rPr lang="en-US" sz="1200" dirty="0"/>
              <a:t>Conrad McCallum, CABA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1442A-DCCB-45EC-B947-660CA40CC2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</p:spTree>
    <p:extLst>
      <p:ext uri="{BB962C8B-B14F-4D97-AF65-F5344CB8AC3E}">
        <p14:creationId xmlns:p14="http://schemas.microsoft.com/office/powerpoint/2010/main" val="205186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69" y="84278"/>
            <a:ext cx="9881103" cy="447675"/>
          </a:xfrm>
        </p:spPr>
        <p:txBody>
          <a:bodyPr/>
          <a:lstStyle/>
          <a:p>
            <a:r>
              <a:rPr lang="en-US" dirty="0"/>
              <a:t>Conditioning Monitoring as a Base for Predictive Capabilities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DA717-41F0-45B7-BB52-0B1829CF3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166812"/>
            <a:ext cx="115633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0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Maintenance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F99E5C-1859-4C9E-A06B-7E8B8F84465F}"/>
              </a:ext>
            </a:extLst>
          </p:cNvPr>
          <p:cNvGrpSpPr/>
          <p:nvPr/>
        </p:nvGrpSpPr>
        <p:grpSpPr>
          <a:xfrm>
            <a:off x="1118001" y="1467436"/>
            <a:ext cx="10268493" cy="4311324"/>
            <a:chOff x="1220858" y="2102437"/>
            <a:chExt cx="10268493" cy="392647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34ED266-7D6E-4BFF-8007-F4B53BB962BA}"/>
                </a:ext>
              </a:extLst>
            </p:cNvPr>
            <p:cNvGrpSpPr/>
            <p:nvPr/>
          </p:nvGrpSpPr>
          <p:grpSpPr>
            <a:xfrm>
              <a:off x="1220858" y="2102437"/>
              <a:ext cx="10268493" cy="3926472"/>
              <a:chOff x="823713" y="1624125"/>
              <a:chExt cx="11371061" cy="456343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6D36107-98CE-4CB0-99F0-6A6095175CFD}"/>
                  </a:ext>
                </a:extLst>
              </p:cNvPr>
              <p:cNvGrpSpPr/>
              <p:nvPr/>
            </p:nvGrpSpPr>
            <p:grpSpPr>
              <a:xfrm>
                <a:off x="823713" y="1624125"/>
                <a:ext cx="11371061" cy="4563438"/>
                <a:chOff x="1418424" y="1725296"/>
                <a:chExt cx="10313855" cy="4466626"/>
              </a:xfrm>
            </p:grpSpPr>
            <p:sp>
              <p:nvSpPr>
                <p:cNvPr id="41" name="Decision 98">
                  <a:extLst>
                    <a:ext uri="{FF2B5EF4-FFF2-40B4-BE49-F238E27FC236}">
                      <a16:creationId xmlns:a16="http://schemas.microsoft.com/office/drawing/2014/main" id="{D63D0AB9-19C0-4AD7-B472-7AFDC9ADB5BA}"/>
                    </a:ext>
                  </a:extLst>
                </p:cNvPr>
                <p:cNvSpPr/>
                <p:nvPr/>
              </p:nvSpPr>
              <p:spPr>
                <a:xfrm>
                  <a:off x="1616128" y="2195720"/>
                  <a:ext cx="835847" cy="792938"/>
                </a:xfrm>
                <a:prstGeom prst="flowChartDecision">
                  <a:avLst/>
                </a:prstGeom>
                <a:solidFill>
                  <a:schemeClr val="tx1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42" name="Decision 99">
                  <a:extLst>
                    <a:ext uri="{FF2B5EF4-FFF2-40B4-BE49-F238E27FC236}">
                      <a16:creationId xmlns:a16="http://schemas.microsoft.com/office/drawing/2014/main" id="{13FEC189-499A-4659-BD07-AD5AF9EF09FB}"/>
                    </a:ext>
                  </a:extLst>
                </p:cNvPr>
                <p:cNvSpPr/>
                <p:nvPr/>
              </p:nvSpPr>
              <p:spPr>
                <a:xfrm>
                  <a:off x="1882594" y="2789132"/>
                  <a:ext cx="1009216" cy="972504"/>
                </a:xfrm>
                <a:prstGeom prst="flowChartDecision">
                  <a:avLst/>
                </a:prstGeom>
                <a:solidFill>
                  <a:schemeClr val="tx1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3" name="Decision 100">
                  <a:extLst>
                    <a:ext uri="{FF2B5EF4-FFF2-40B4-BE49-F238E27FC236}">
                      <a16:creationId xmlns:a16="http://schemas.microsoft.com/office/drawing/2014/main" id="{4F2B5954-4E3F-4F27-BCBC-D173238C02DC}"/>
                    </a:ext>
                  </a:extLst>
                </p:cNvPr>
                <p:cNvSpPr/>
                <p:nvPr/>
              </p:nvSpPr>
              <p:spPr>
                <a:xfrm>
                  <a:off x="1618534" y="3495212"/>
                  <a:ext cx="656306" cy="633942"/>
                </a:xfrm>
                <a:prstGeom prst="flowChartDecision">
                  <a:avLst/>
                </a:prstGeom>
                <a:solidFill>
                  <a:schemeClr val="tx1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/>
                </a:p>
              </p:txBody>
            </p:sp>
            <p:sp>
              <p:nvSpPr>
                <p:cNvPr id="44" name="Decision 101">
                  <a:extLst>
                    <a:ext uri="{FF2B5EF4-FFF2-40B4-BE49-F238E27FC236}">
                      <a16:creationId xmlns:a16="http://schemas.microsoft.com/office/drawing/2014/main" id="{3A1236DD-AFC3-45AC-9961-4DCBB98BEB6F}"/>
                    </a:ext>
                  </a:extLst>
                </p:cNvPr>
                <p:cNvSpPr/>
                <p:nvPr/>
              </p:nvSpPr>
              <p:spPr>
                <a:xfrm>
                  <a:off x="1898838" y="3973849"/>
                  <a:ext cx="743902" cy="705714"/>
                </a:xfrm>
                <a:prstGeom prst="flowChartDecision">
                  <a:avLst/>
                </a:prstGeom>
                <a:solidFill>
                  <a:schemeClr val="tx1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5" name="Decision 102">
                  <a:extLst>
                    <a:ext uri="{FF2B5EF4-FFF2-40B4-BE49-F238E27FC236}">
                      <a16:creationId xmlns:a16="http://schemas.microsoft.com/office/drawing/2014/main" id="{612F0194-2754-40CB-9125-6B727D7EA08A}"/>
                    </a:ext>
                  </a:extLst>
                </p:cNvPr>
                <p:cNvSpPr/>
                <p:nvPr/>
              </p:nvSpPr>
              <p:spPr>
                <a:xfrm>
                  <a:off x="1418424" y="4482669"/>
                  <a:ext cx="981667" cy="956713"/>
                </a:xfrm>
                <a:prstGeom prst="flowChartDecision">
                  <a:avLst/>
                </a:prstGeom>
                <a:solidFill>
                  <a:schemeClr val="tx1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6" name="Decision 103">
                  <a:extLst>
                    <a:ext uri="{FF2B5EF4-FFF2-40B4-BE49-F238E27FC236}">
                      <a16:creationId xmlns:a16="http://schemas.microsoft.com/office/drawing/2014/main" id="{ABC1AD08-AD19-4921-BDF2-7831A9371F3F}"/>
                    </a:ext>
                  </a:extLst>
                </p:cNvPr>
                <p:cNvSpPr/>
                <p:nvPr/>
              </p:nvSpPr>
              <p:spPr>
                <a:xfrm>
                  <a:off x="1922342" y="5197084"/>
                  <a:ext cx="804454" cy="784191"/>
                </a:xfrm>
                <a:prstGeom prst="flowChartDecision">
                  <a:avLst/>
                </a:prstGeom>
                <a:solidFill>
                  <a:schemeClr val="tx1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EAA8BCF7-328C-4744-8E25-258A3FDE888B}"/>
                    </a:ext>
                  </a:extLst>
                </p:cNvPr>
                <p:cNvSpPr/>
                <p:nvPr/>
              </p:nvSpPr>
              <p:spPr>
                <a:xfrm>
                  <a:off x="1717193" y="2472024"/>
                  <a:ext cx="617477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Sensors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260A8C1-7055-4A9E-9E48-CE91F76FEDD9}"/>
                    </a:ext>
                  </a:extLst>
                </p:cNvPr>
                <p:cNvSpPr/>
                <p:nvPr/>
              </p:nvSpPr>
              <p:spPr>
                <a:xfrm>
                  <a:off x="1937174" y="2937348"/>
                  <a:ext cx="898002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Building </a:t>
                  </a:r>
                </a:p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Management</a:t>
                  </a:r>
                </a:p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 Systems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BB0CD5C-CB74-4214-8A04-6C33335D2F43}"/>
                    </a:ext>
                  </a:extLst>
                </p:cNvPr>
                <p:cNvSpPr/>
                <p:nvPr/>
              </p:nvSpPr>
              <p:spPr>
                <a:xfrm>
                  <a:off x="1662586" y="3686533"/>
                  <a:ext cx="553358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CMMS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71A135-8199-4A91-B274-6B38F82408B4}"/>
                    </a:ext>
                  </a:extLst>
                </p:cNvPr>
                <p:cNvSpPr/>
                <p:nvPr/>
              </p:nvSpPr>
              <p:spPr>
                <a:xfrm>
                  <a:off x="1972695" y="4100913"/>
                  <a:ext cx="590226" cy="4154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System</a:t>
                  </a:r>
                </a:p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Data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1011BEF-C8F4-4754-BCCE-AB6EC1C0D57A}"/>
                    </a:ext>
                  </a:extLst>
                </p:cNvPr>
                <p:cNvSpPr/>
                <p:nvPr/>
              </p:nvSpPr>
              <p:spPr>
                <a:xfrm>
                  <a:off x="1981016" y="5352292"/>
                  <a:ext cx="67839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External</a:t>
                  </a:r>
                </a:p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Variables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7DFCFCC-93EA-4CFD-8E56-5872FE0AFD07}"/>
                    </a:ext>
                  </a:extLst>
                </p:cNvPr>
                <p:cNvSpPr/>
                <p:nvPr/>
              </p:nvSpPr>
              <p:spPr>
                <a:xfrm>
                  <a:off x="1606277" y="4719021"/>
                  <a:ext cx="592254" cy="417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OEM </a:t>
                  </a:r>
                </a:p>
                <a:p>
                  <a:pPr algn="ctr"/>
                  <a:r>
                    <a:rPr lang="en-US" sz="1000" b="1">
                      <a:solidFill>
                        <a:schemeClr val="bg1"/>
                      </a:solidFill>
                    </a:rPr>
                    <a:t>Datasets</a:t>
                  </a: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19C0776A-7A5A-471F-952B-3BCA06909413}"/>
                    </a:ext>
                  </a:extLst>
                </p:cNvPr>
                <p:cNvCxnSpPr>
                  <a:cxnSpLocks/>
                  <a:stCxn id="41" idx="3"/>
                </p:cNvCxnSpPr>
                <p:nvPr/>
              </p:nvCxnSpPr>
              <p:spPr>
                <a:xfrm flipV="1">
                  <a:off x="2451975" y="2589607"/>
                  <a:ext cx="955725" cy="258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95C9E5E-EB66-4484-98B4-1D4940BDB697}"/>
                    </a:ext>
                  </a:extLst>
                </p:cNvPr>
                <p:cNvCxnSpPr>
                  <a:cxnSpLocks/>
                  <a:stCxn id="43" idx="3"/>
                </p:cNvCxnSpPr>
                <p:nvPr/>
              </p:nvCxnSpPr>
              <p:spPr>
                <a:xfrm>
                  <a:off x="2274840" y="3812183"/>
                  <a:ext cx="11166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88E8425A-84D1-46F4-BEA5-EC703AF7A0EF}"/>
                    </a:ext>
                  </a:extLst>
                </p:cNvPr>
                <p:cNvCxnSpPr>
                  <a:cxnSpLocks/>
                  <a:stCxn id="42" idx="3"/>
                </p:cNvCxnSpPr>
                <p:nvPr/>
              </p:nvCxnSpPr>
              <p:spPr>
                <a:xfrm flipV="1">
                  <a:off x="2891810" y="3275384"/>
                  <a:ext cx="499714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5597233-8B41-49D1-A0CA-1BCFBCDF98C9}"/>
                    </a:ext>
                  </a:extLst>
                </p:cNvPr>
                <p:cNvCxnSpPr>
                  <a:cxnSpLocks/>
                  <a:stCxn id="45" idx="3"/>
                </p:cNvCxnSpPr>
                <p:nvPr/>
              </p:nvCxnSpPr>
              <p:spPr>
                <a:xfrm>
                  <a:off x="2400091" y="4961025"/>
                  <a:ext cx="97525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87C2AD5-530A-4CF7-A825-4E2759E57A7E}"/>
                    </a:ext>
                  </a:extLst>
                </p:cNvPr>
                <p:cNvCxnSpPr>
                  <a:cxnSpLocks/>
                  <a:stCxn id="46" idx="3"/>
                </p:cNvCxnSpPr>
                <p:nvPr/>
              </p:nvCxnSpPr>
              <p:spPr>
                <a:xfrm>
                  <a:off x="2726796" y="5589179"/>
                  <a:ext cx="64855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60DD8644-6458-4FF2-A210-2A319D753B48}"/>
                    </a:ext>
                  </a:extLst>
                </p:cNvPr>
                <p:cNvCxnSpPr>
                  <a:cxnSpLocks/>
                  <a:stCxn id="44" idx="3"/>
                </p:cNvCxnSpPr>
                <p:nvPr/>
              </p:nvCxnSpPr>
              <p:spPr>
                <a:xfrm flipV="1">
                  <a:off x="2642740" y="4317200"/>
                  <a:ext cx="732608" cy="95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64123462-E392-45AA-9FFA-713A0110A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1524" y="2603510"/>
                  <a:ext cx="0" cy="30044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0798A3B1-FDAA-4A0B-97CA-04EE22669C66}"/>
                    </a:ext>
                  </a:extLst>
                </p:cNvPr>
                <p:cNvCxnSpPr/>
                <p:nvPr/>
              </p:nvCxnSpPr>
              <p:spPr>
                <a:xfrm>
                  <a:off x="3407700" y="4086411"/>
                  <a:ext cx="22588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1" name="Picture 2" descr="Database-icon - Data Warehouse Icon Transparent PNG Image | Transparent PNG  Free Download on SeekPNG">
                  <a:extLst>
                    <a:ext uri="{FF2B5EF4-FFF2-40B4-BE49-F238E27FC236}">
                      <a16:creationId xmlns:a16="http://schemas.microsoft.com/office/drawing/2014/main" id="{1BA7A286-8BF7-493A-8DF5-5B7C2CDE4F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  <a:duotone>
                    <a:prstClr val="black"/>
                    <a:schemeClr val="tx1">
                      <a:tint val="45000"/>
                      <a:satMod val="400000"/>
                    </a:schemeClr>
                  </a:duotone>
                  <a:alphaModFix amt="61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1224" y="3565106"/>
                  <a:ext cx="1630392" cy="10596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2925672-F2BC-4A2D-8381-89565829293B}"/>
                    </a:ext>
                  </a:extLst>
                </p:cNvPr>
                <p:cNvSpPr/>
                <p:nvPr/>
              </p:nvSpPr>
              <p:spPr>
                <a:xfrm>
                  <a:off x="3639456" y="3378327"/>
                  <a:ext cx="989196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chemeClr val="tx2"/>
                      </a:solidFill>
                    </a:rPr>
                    <a:t>Storage</a:t>
                  </a:r>
                </a:p>
              </p:txBody>
            </p:sp>
            <p:cxnSp>
              <p:nvCxnSpPr>
                <p:cNvPr id="63" name="Elbow Connector 120">
                  <a:extLst>
                    <a:ext uri="{FF2B5EF4-FFF2-40B4-BE49-F238E27FC236}">
                      <a16:creationId xmlns:a16="http://schemas.microsoft.com/office/drawing/2014/main" id="{F9317269-9743-45F5-A3B3-D231BDDFED2B}"/>
                    </a:ext>
                  </a:extLst>
                </p:cNvPr>
                <p:cNvCxnSpPr>
                  <a:cxnSpLocks/>
                  <a:endCxn id="93" idx="1"/>
                </p:cNvCxnSpPr>
                <p:nvPr/>
              </p:nvCxnSpPr>
              <p:spPr>
                <a:xfrm rot="5400000" flipH="1" flipV="1">
                  <a:off x="4058252" y="3129529"/>
                  <a:ext cx="1663655" cy="20885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48728CA2-10B0-434F-A5D8-0F5442D591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5344" y="4065773"/>
                  <a:ext cx="19799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636E197-50A3-45A8-AB15-5575A2BD2831}"/>
                    </a:ext>
                  </a:extLst>
                </p:cNvPr>
                <p:cNvSpPr txBox="1"/>
                <p:nvPr/>
              </p:nvSpPr>
              <p:spPr>
                <a:xfrm>
                  <a:off x="4937026" y="2590413"/>
                  <a:ext cx="2737027" cy="2550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endParaRPr lang="en-US" sz="10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6" name="Right Arrow 123">
                  <a:extLst>
                    <a:ext uri="{FF2B5EF4-FFF2-40B4-BE49-F238E27FC236}">
                      <a16:creationId xmlns:a16="http://schemas.microsoft.com/office/drawing/2014/main" id="{99809DC5-318F-4482-82FF-541D10E32B37}"/>
                    </a:ext>
                  </a:extLst>
                </p:cNvPr>
                <p:cNvSpPr/>
                <p:nvPr/>
              </p:nvSpPr>
              <p:spPr>
                <a:xfrm rot="5400000">
                  <a:off x="6301198" y="3121290"/>
                  <a:ext cx="108294" cy="108704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gradFill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26000">
                      <a:schemeClr val="tx1">
                        <a:lumMod val="20000"/>
                        <a:lumOff val="80000"/>
                      </a:schemeClr>
                    </a:gs>
                    <a:gs pos="51000">
                      <a:schemeClr val="tx1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-80000" r="50000" b="180000"/>
                  </a:path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41C47E2-52D5-44FB-8A03-24954C19A944}"/>
                    </a:ext>
                  </a:extLst>
                </p:cNvPr>
                <p:cNvSpPr txBox="1"/>
                <p:nvPr/>
              </p:nvSpPr>
              <p:spPr>
                <a:xfrm>
                  <a:off x="4961659" y="3666165"/>
                  <a:ext cx="2720374" cy="2550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endParaRPr lang="en-US" sz="10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8" name="Right Arrow 125">
                  <a:extLst>
                    <a:ext uri="{FF2B5EF4-FFF2-40B4-BE49-F238E27FC236}">
                      <a16:creationId xmlns:a16="http://schemas.microsoft.com/office/drawing/2014/main" id="{A03F09E4-4336-4791-8219-4062E126933B}"/>
                    </a:ext>
                  </a:extLst>
                </p:cNvPr>
                <p:cNvSpPr/>
                <p:nvPr/>
              </p:nvSpPr>
              <p:spPr>
                <a:xfrm rot="5400000">
                  <a:off x="6300809" y="4185059"/>
                  <a:ext cx="108293" cy="108704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gradFill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26000">
                      <a:schemeClr val="tx1">
                        <a:lumMod val="20000"/>
                        <a:lumOff val="80000"/>
                      </a:schemeClr>
                    </a:gs>
                    <a:gs pos="51000">
                      <a:schemeClr val="tx1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-80000" r="50000" b="180000"/>
                  </a:path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11F448B-0ECF-4036-AFBE-DC60DF44C837}"/>
                    </a:ext>
                  </a:extLst>
                </p:cNvPr>
                <p:cNvSpPr txBox="1"/>
                <p:nvPr/>
              </p:nvSpPr>
              <p:spPr>
                <a:xfrm>
                  <a:off x="4932270" y="4776683"/>
                  <a:ext cx="2685177" cy="2550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endParaRPr lang="en-US" sz="10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53B04CF-E433-445D-8960-7D9E7C16A626}"/>
                    </a:ext>
                  </a:extLst>
                </p:cNvPr>
                <p:cNvSpPr txBox="1"/>
                <p:nvPr/>
              </p:nvSpPr>
              <p:spPr>
                <a:xfrm>
                  <a:off x="4964604" y="5936832"/>
                  <a:ext cx="2675427" cy="2550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endParaRPr lang="en-US" sz="1000" dirty="0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D60B14BB-B133-46AA-8BCC-B8F26F1BD436}"/>
                    </a:ext>
                  </a:extLst>
                </p:cNvPr>
                <p:cNvGrpSpPr/>
                <p:nvPr/>
              </p:nvGrpSpPr>
              <p:grpSpPr>
                <a:xfrm>
                  <a:off x="4997554" y="3259302"/>
                  <a:ext cx="2686776" cy="412679"/>
                  <a:chOff x="8958327" y="3392107"/>
                  <a:chExt cx="2477602" cy="542543"/>
                </a:xfrm>
              </p:grpSpPr>
              <p:grpSp>
                <p:nvGrpSpPr>
                  <p:cNvPr id="97" name="Diagram group">
                    <a:extLst>
                      <a:ext uri="{FF2B5EF4-FFF2-40B4-BE49-F238E27FC236}">
                        <a16:creationId xmlns:a16="http://schemas.microsoft.com/office/drawing/2014/main" id="{75A0D5E2-E023-4330-9AAC-56B642B9B2A5}"/>
                      </a:ext>
                    </a:extLst>
                  </p:cNvPr>
                  <p:cNvGrpSpPr/>
                  <p:nvPr/>
                </p:nvGrpSpPr>
                <p:grpSpPr>
                  <a:xfrm>
                    <a:off x="9358796" y="3392107"/>
                    <a:ext cx="2077133" cy="542543"/>
                    <a:chOff x="-112027" y="36902"/>
                    <a:chExt cx="2077133" cy="542543"/>
                  </a:xfrm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</p:grpSpPr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7C8ED2B8-C511-490B-8C69-035543B339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12027" y="36902"/>
                      <a:ext cx="2077133" cy="542543"/>
                      <a:chOff x="-112027" y="36902"/>
                      <a:chExt cx="2077133" cy="542543"/>
                    </a:xfrm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</p:grpSpPr>
                  <p:sp>
                    <p:nvSpPr>
                      <p:cNvPr id="101" name="Rounded Rectangle 158">
                        <a:extLst>
                          <a:ext uri="{FF2B5EF4-FFF2-40B4-BE49-F238E27FC236}">
                            <a16:creationId xmlns:a16="http://schemas.microsoft.com/office/drawing/2014/main" id="{698A02AA-B3AD-41AC-B757-6387CC1FE8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12027" y="36902"/>
                        <a:ext cx="2077133" cy="519931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p3d>
                        <a:bevelT w="190500" h="381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</p:sp>
                  <p:sp>
                    <p:nvSpPr>
                      <p:cNvPr id="102" name="Rounded Rectangle 4">
                        <a:extLst>
                          <a:ext uri="{FF2B5EF4-FFF2-40B4-BE49-F238E27FC236}">
                            <a16:creationId xmlns:a16="http://schemas.microsoft.com/office/drawing/2014/main" id="{5BD9D88C-91F8-425A-9758-364E40D73B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6233" y="47572"/>
                        <a:ext cx="1488479" cy="531873"/>
                      </a:xfrm>
                      <a:prstGeom prst="rect">
                        <a:avLst/>
                      </a:prstGeom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spcFirstLastPara="0" vert="horz" wrap="square" lIns="45720" tIns="45720" rIns="45720" bIns="45720" numCol="1" spcCol="1270" anchor="ctr" anchorCtr="0">
                        <a:noAutofit/>
                      </a:bodyPr>
                      <a:lstStyle/>
                      <a:p>
                        <a:pPr marL="0" lvl="0" indent="0" defTabSz="53340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  <a:buNone/>
                        </a:pPr>
                        <a:r>
                          <a:rPr lang="en-US" sz="1050" b="1" i="1" kern="1200">
                            <a:solidFill>
                              <a:sysClr val="windowText" lastClr="000000"/>
                            </a:solidFill>
                          </a:rPr>
                          <a:t>Develop ,Train &amp; Test </a:t>
                        </a:r>
                        <a:r>
                          <a:rPr lang="en-US" sz="1050" b="0" i="1" kern="1200">
                            <a:solidFill>
                              <a:sysClr val="windowText" lastClr="000000"/>
                            </a:solidFill>
                          </a:rPr>
                          <a:t>Machine Learning Model</a:t>
                        </a:r>
                        <a:endParaRPr lang="en-US" sz="1050" b="1" i="1" kern="120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8" name="Rounded Rectangle 155">
                    <a:extLst>
                      <a:ext uri="{FF2B5EF4-FFF2-40B4-BE49-F238E27FC236}">
                        <a16:creationId xmlns:a16="http://schemas.microsoft.com/office/drawing/2014/main" id="{E7A949DF-80F5-4CA9-85A4-9DBA9C6B22BB}"/>
                      </a:ext>
                    </a:extLst>
                  </p:cNvPr>
                  <p:cNvSpPr/>
                  <p:nvPr/>
                </p:nvSpPr>
                <p:spPr>
                  <a:xfrm>
                    <a:off x="8958327" y="3403226"/>
                    <a:ext cx="454292" cy="523464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pic>
                <p:nvPicPr>
                  <p:cNvPr id="99" name="Picture 10" descr="code Icon 2821478">
                    <a:extLst>
                      <a:ext uri="{FF2B5EF4-FFF2-40B4-BE49-F238E27FC236}">
                        <a16:creationId xmlns:a16="http://schemas.microsoft.com/office/drawing/2014/main" id="{76EEF074-1F4B-4168-B110-2949C77BC18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28927" y="3413599"/>
                    <a:ext cx="333099" cy="44362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1F04271A-5EBB-4567-8528-AECC6FAE23D3}"/>
                    </a:ext>
                  </a:extLst>
                </p:cNvPr>
                <p:cNvGrpSpPr/>
                <p:nvPr/>
              </p:nvGrpSpPr>
              <p:grpSpPr>
                <a:xfrm>
                  <a:off x="4994506" y="2202549"/>
                  <a:ext cx="2767310" cy="416149"/>
                  <a:chOff x="8958326" y="3355206"/>
                  <a:chExt cx="2551865" cy="547104"/>
                </a:xfrm>
              </p:grpSpPr>
              <p:grpSp>
                <p:nvGrpSpPr>
                  <p:cNvPr id="92" name="Diagram group">
                    <a:extLst>
                      <a:ext uri="{FF2B5EF4-FFF2-40B4-BE49-F238E27FC236}">
                        <a16:creationId xmlns:a16="http://schemas.microsoft.com/office/drawing/2014/main" id="{4FC9E3D7-543B-4B37-A485-EA2F5A0BB723}"/>
                      </a:ext>
                    </a:extLst>
                  </p:cNvPr>
                  <p:cNvGrpSpPr/>
                  <p:nvPr/>
                </p:nvGrpSpPr>
                <p:grpSpPr>
                  <a:xfrm>
                    <a:off x="9357320" y="3355206"/>
                    <a:ext cx="2152871" cy="547104"/>
                    <a:chOff x="-113503" y="1"/>
                    <a:chExt cx="2152871" cy="547104"/>
                  </a:xfrm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</p:grpSpPr>
                <p:grpSp>
                  <p:nvGrpSpPr>
                    <p:cNvPr id="94" name="Group 93">
                      <a:extLst>
                        <a:ext uri="{FF2B5EF4-FFF2-40B4-BE49-F238E27FC236}">
                          <a16:creationId xmlns:a16="http://schemas.microsoft.com/office/drawing/2014/main" id="{A721BC9F-F096-42C3-B5DD-57A9541A72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13503" y="1"/>
                      <a:ext cx="2152871" cy="547104"/>
                      <a:chOff x="-113503" y="1"/>
                      <a:chExt cx="2152871" cy="547104"/>
                    </a:xfrm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</p:grpSpPr>
                  <p:sp>
                    <p:nvSpPr>
                      <p:cNvPr id="95" name="Rounded Rectangle 152">
                        <a:extLst>
                          <a:ext uri="{FF2B5EF4-FFF2-40B4-BE49-F238E27FC236}">
                            <a16:creationId xmlns:a16="http://schemas.microsoft.com/office/drawing/2014/main" id="{30B353B7-C729-4EB9-92E2-20419C4117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13503" y="1"/>
                        <a:ext cx="2077133" cy="519931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p3d>
                        <a:bevelT w="190500" h="381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</p:sp>
                  <p:sp>
                    <p:nvSpPr>
                      <p:cNvPr id="96" name="Rounded Rectangle 4">
                        <a:extLst>
                          <a:ext uri="{FF2B5EF4-FFF2-40B4-BE49-F238E27FC236}">
                            <a16:creationId xmlns:a16="http://schemas.microsoft.com/office/drawing/2014/main" id="{7E94CA17-5D43-4C60-8979-E5453F1C4FF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4708" y="15231"/>
                        <a:ext cx="1854660" cy="531874"/>
                      </a:xfrm>
                      <a:prstGeom prst="rect">
                        <a:avLst/>
                      </a:prstGeom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spcFirstLastPara="0" vert="horz" wrap="square" lIns="45720" tIns="45720" rIns="45720" bIns="45720" numCol="1" spcCol="1270" anchor="ctr" anchorCtr="0">
                        <a:noAutofit/>
                      </a:bodyPr>
                      <a:lstStyle/>
                      <a:p>
                        <a:pPr marL="0" lvl="0" indent="0" defTabSz="53340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  <a:buNone/>
                        </a:pPr>
                        <a:r>
                          <a:rPr lang="en-US" sz="1050" b="1" i="1" kern="1200" dirty="0">
                            <a:solidFill>
                              <a:sysClr val="windowText" lastClr="000000"/>
                            </a:solidFill>
                          </a:rPr>
                          <a:t>Data Processing </a:t>
                        </a:r>
                        <a:r>
                          <a:rPr lang="en-US" sz="1050" i="1" kern="1200" dirty="0">
                            <a:solidFill>
                              <a:sysClr val="windowText" lastClr="000000"/>
                            </a:solidFill>
                          </a:rPr>
                          <a:t>&amp; Unstructured Data Cleaning </a:t>
                        </a:r>
                        <a:endParaRPr lang="en-US" sz="1050" b="1" i="1" kern="120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3" name="Rounded Rectangle 150">
                    <a:extLst>
                      <a:ext uri="{FF2B5EF4-FFF2-40B4-BE49-F238E27FC236}">
                        <a16:creationId xmlns:a16="http://schemas.microsoft.com/office/drawing/2014/main" id="{485D26BF-2F5E-4761-B6CF-F7105F71F368}"/>
                      </a:ext>
                    </a:extLst>
                  </p:cNvPr>
                  <p:cNvSpPr/>
                  <p:nvPr/>
                </p:nvSpPr>
                <p:spPr>
                  <a:xfrm>
                    <a:off x="8958326" y="3355858"/>
                    <a:ext cx="457102" cy="523465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  <p:pic>
              <p:nvPicPr>
                <p:cNvPr id="73" name="Picture 2">
                  <a:extLst>
                    <a:ext uri="{FF2B5EF4-FFF2-40B4-BE49-F238E27FC236}">
                      <a16:creationId xmlns:a16="http://schemas.microsoft.com/office/drawing/2014/main" id="{8485C56F-BA71-4F29-9511-1832082875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7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9861" y="2252942"/>
                  <a:ext cx="298940" cy="2914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E1F48401-07D0-4E54-AFE9-B73C7F47355A}"/>
                    </a:ext>
                  </a:extLst>
                </p:cNvPr>
                <p:cNvGrpSpPr/>
                <p:nvPr/>
              </p:nvGrpSpPr>
              <p:grpSpPr>
                <a:xfrm>
                  <a:off x="4964821" y="4321935"/>
                  <a:ext cx="2718814" cy="453258"/>
                  <a:chOff x="8928989" y="3410182"/>
                  <a:chExt cx="2687107" cy="595892"/>
                </a:xfrm>
              </p:grpSpPr>
              <p:grpSp>
                <p:nvGrpSpPr>
                  <p:cNvPr id="87" name="Diagram group">
                    <a:extLst>
                      <a:ext uri="{FF2B5EF4-FFF2-40B4-BE49-F238E27FC236}">
                        <a16:creationId xmlns:a16="http://schemas.microsoft.com/office/drawing/2014/main" id="{3BDC04AA-926A-4F5F-8E49-F8DDE8202B44}"/>
                      </a:ext>
                    </a:extLst>
                  </p:cNvPr>
                  <p:cNvGrpSpPr/>
                  <p:nvPr/>
                </p:nvGrpSpPr>
                <p:grpSpPr>
                  <a:xfrm>
                    <a:off x="9385753" y="3410182"/>
                    <a:ext cx="2230343" cy="595892"/>
                    <a:chOff x="-85070" y="54977"/>
                    <a:chExt cx="2230343" cy="595892"/>
                  </a:xfrm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4EE3C0C0-AE03-47F9-B2D4-398DDEF713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85070" y="54977"/>
                      <a:ext cx="2230343" cy="595892"/>
                      <a:chOff x="-85070" y="54977"/>
                      <a:chExt cx="2230343" cy="595892"/>
                    </a:xfrm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</p:grpSpPr>
                  <p:sp>
                    <p:nvSpPr>
                      <p:cNvPr id="90" name="Rounded Rectangle 147">
                        <a:extLst>
                          <a:ext uri="{FF2B5EF4-FFF2-40B4-BE49-F238E27FC236}">
                            <a16:creationId xmlns:a16="http://schemas.microsoft.com/office/drawing/2014/main" id="{61CF51C9-B73A-4DBD-84D0-7DC750AB76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85070" y="75971"/>
                        <a:ext cx="2230343" cy="519931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p3d>
                        <a:bevelT w="190500" h="381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</p:sp>
                  <p:sp>
                    <p:nvSpPr>
                      <p:cNvPr id="91" name="Rounded Rectangle 4">
                        <a:extLst>
                          <a:ext uri="{FF2B5EF4-FFF2-40B4-BE49-F238E27FC236}">
                            <a16:creationId xmlns:a16="http://schemas.microsoft.com/office/drawing/2014/main" id="{39A9EEEB-B73A-4606-888A-81AB14BCF02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7769" y="54977"/>
                        <a:ext cx="1925921" cy="595892"/>
                      </a:xfrm>
                      <a:prstGeom prst="rect">
                        <a:avLst/>
                      </a:prstGeom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spcFirstLastPara="0" vert="horz" wrap="square" lIns="45720" tIns="45720" rIns="45720" bIns="45720" numCol="1" spcCol="1270" anchor="ctr" anchorCtr="0">
                        <a:noAutofit/>
                      </a:bodyPr>
                      <a:lstStyle/>
                      <a:p>
                        <a:pPr marL="0" lvl="0" indent="0" defTabSz="53340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  <a:buNone/>
                        </a:pPr>
                        <a:r>
                          <a:rPr lang="en-US" sz="1050" b="1" i="1" kern="1200">
                            <a:solidFill>
                              <a:sysClr val="windowText" lastClr="000000"/>
                            </a:solidFill>
                          </a:rPr>
                          <a:t>Deploy </a:t>
                        </a:r>
                        <a:r>
                          <a:rPr lang="en-US" sz="1050" b="0" i="1" kern="1200">
                            <a:solidFill>
                              <a:sysClr val="windowText" lastClr="000000"/>
                            </a:solidFill>
                          </a:rPr>
                          <a:t>Machine Learning Model</a:t>
                        </a:r>
                        <a:endParaRPr lang="en-US" sz="1050" b="1" i="1" kern="120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88" name="Rounded Rectangle 145">
                    <a:extLst>
                      <a:ext uri="{FF2B5EF4-FFF2-40B4-BE49-F238E27FC236}">
                        <a16:creationId xmlns:a16="http://schemas.microsoft.com/office/drawing/2014/main" id="{7FB20A33-952D-40DB-B60D-BD1D4028E405}"/>
                      </a:ext>
                    </a:extLst>
                  </p:cNvPr>
                  <p:cNvSpPr/>
                  <p:nvPr/>
                </p:nvSpPr>
                <p:spPr>
                  <a:xfrm>
                    <a:off x="8928989" y="3434246"/>
                    <a:ext cx="519252" cy="523464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  <p:pic>
              <p:nvPicPr>
                <p:cNvPr id="75" name="Picture 12" descr="out box Icon 3589383">
                  <a:extLst>
                    <a:ext uri="{FF2B5EF4-FFF2-40B4-BE49-F238E27FC236}">
                      <a16:creationId xmlns:a16="http://schemas.microsoft.com/office/drawing/2014/main" id="{01C436AE-1BFE-4234-BD8C-57C34B1D42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contrast="-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3279" y="4358843"/>
                  <a:ext cx="358110" cy="3422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D5C77DF6-CF26-46A8-B4F1-97B1DCC497F6}"/>
                    </a:ext>
                  </a:extLst>
                </p:cNvPr>
                <p:cNvGrpSpPr/>
                <p:nvPr/>
              </p:nvGrpSpPr>
              <p:grpSpPr>
                <a:xfrm>
                  <a:off x="4964825" y="5479911"/>
                  <a:ext cx="2723008" cy="441883"/>
                  <a:chOff x="8930958" y="3491179"/>
                  <a:chExt cx="2511013" cy="580936"/>
                </a:xfrm>
              </p:grpSpPr>
              <p:grpSp>
                <p:nvGrpSpPr>
                  <p:cNvPr id="82" name="Diagram group">
                    <a:extLst>
                      <a:ext uri="{FF2B5EF4-FFF2-40B4-BE49-F238E27FC236}">
                        <a16:creationId xmlns:a16="http://schemas.microsoft.com/office/drawing/2014/main" id="{87B6C4EE-F017-4876-BE92-41BACBE27F35}"/>
                      </a:ext>
                    </a:extLst>
                  </p:cNvPr>
                  <p:cNvGrpSpPr/>
                  <p:nvPr/>
                </p:nvGrpSpPr>
                <p:grpSpPr>
                  <a:xfrm>
                    <a:off x="9364838" y="3491179"/>
                    <a:ext cx="2077133" cy="580936"/>
                    <a:chOff x="-105985" y="135974"/>
                    <a:chExt cx="2077133" cy="580936"/>
                  </a:xfrm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</p:grpSpPr>
                <p:grpSp>
                  <p:nvGrpSpPr>
                    <p:cNvPr id="84" name="Group 83">
                      <a:extLst>
                        <a:ext uri="{FF2B5EF4-FFF2-40B4-BE49-F238E27FC236}">
                          <a16:creationId xmlns:a16="http://schemas.microsoft.com/office/drawing/2014/main" id="{E349E5A2-32BC-4306-A10C-C2C47CCC96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05985" y="135974"/>
                      <a:ext cx="2077133" cy="580936"/>
                      <a:chOff x="-105985" y="135974"/>
                      <a:chExt cx="2077133" cy="580936"/>
                    </a:xfrm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</p:grpSpPr>
                  <p:sp>
                    <p:nvSpPr>
                      <p:cNvPr id="85" name="Rounded Rectangle 142">
                        <a:extLst>
                          <a:ext uri="{FF2B5EF4-FFF2-40B4-BE49-F238E27FC236}">
                            <a16:creationId xmlns:a16="http://schemas.microsoft.com/office/drawing/2014/main" id="{D6EEEBC6-3431-4967-97B2-C2240E5F2E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05985" y="165563"/>
                        <a:ext cx="2077133" cy="519932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p3d>
                        <a:bevelT w="190500" h="381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</p:sp>
                  <p:sp>
                    <p:nvSpPr>
                      <p:cNvPr id="86" name="Rounded Rectangle 4">
                        <a:extLst>
                          <a:ext uri="{FF2B5EF4-FFF2-40B4-BE49-F238E27FC236}">
                            <a16:creationId xmlns:a16="http://schemas.microsoft.com/office/drawing/2014/main" id="{185E9AA3-C2AD-4C8B-B2F0-26085EBF73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64" y="135974"/>
                        <a:ext cx="1652138" cy="580936"/>
                      </a:xfrm>
                      <a:prstGeom prst="rect">
                        <a:avLst/>
                      </a:prstGeom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spcFirstLastPara="0" vert="horz" wrap="square" lIns="45720" tIns="45720" rIns="45720" bIns="45720" numCol="1" spcCol="1270" anchor="ctr" anchorCtr="0">
                        <a:noAutofit/>
                      </a:bodyPr>
                      <a:lstStyle/>
                      <a:p>
                        <a:pPr marL="0" lvl="0" indent="0" defTabSz="53340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  <a:buNone/>
                        </a:pPr>
                        <a:r>
                          <a:rPr lang="en-US" sz="1050" b="1" i="1" kern="1200">
                            <a:solidFill>
                              <a:sysClr val="windowText" lastClr="000000"/>
                            </a:solidFill>
                          </a:rPr>
                          <a:t>Collect </a:t>
                        </a:r>
                        <a:r>
                          <a:rPr lang="en-US" sz="1050" i="1" kern="1200">
                            <a:solidFill>
                              <a:sysClr val="windowText" lastClr="000000"/>
                            </a:solidFill>
                          </a:rPr>
                          <a:t>Feedback &amp; Implement Model Improvements</a:t>
                        </a:r>
                        <a:endParaRPr lang="en-US" sz="1050" b="1" i="1" kern="120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83" name="Rounded Rectangle 140">
                    <a:extLst>
                      <a:ext uri="{FF2B5EF4-FFF2-40B4-BE49-F238E27FC236}">
                        <a16:creationId xmlns:a16="http://schemas.microsoft.com/office/drawing/2014/main" id="{A66EDD0F-FAB2-4697-AD97-E1A741F50635}"/>
                      </a:ext>
                    </a:extLst>
                  </p:cNvPr>
                  <p:cNvSpPr/>
                  <p:nvPr/>
                </p:nvSpPr>
                <p:spPr>
                  <a:xfrm>
                    <a:off x="8930958" y="3523794"/>
                    <a:ext cx="484476" cy="523466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  <p:pic>
              <p:nvPicPr>
                <p:cNvPr id="77" name="Picture 4" descr="Feedback Loop Icons - Download Free Vector Icons | Noun Project">
                  <a:extLst>
                    <a:ext uri="{FF2B5EF4-FFF2-40B4-BE49-F238E27FC236}">
                      <a16:creationId xmlns:a16="http://schemas.microsoft.com/office/drawing/2014/main" id="{6FD52D00-36EC-4A3E-A651-C4AD3BD770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rightnessContrast contrast="-77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1990" y="5572428"/>
                  <a:ext cx="269535" cy="2627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8" name="Chevron 135">
                  <a:extLst>
                    <a:ext uri="{FF2B5EF4-FFF2-40B4-BE49-F238E27FC236}">
                      <a16:creationId xmlns:a16="http://schemas.microsoft.com/office/drawing/2014/main" id="{D9B5B154-7517-48F3-9FF0-B582BF20BBFA}"/>
                    </a:ext>
                  </a:extLst>
                </p:cNvPr>
                <p:cNvSpPr/>
                <p:nvPr/>
              </p:nvSpPr>
              <p:spPr>
                <a:xfrm>
                  <a:off x="1447526" y="1731388"/>
                  <a:ext cx="3515985" cy="288212"/>
                </a:xfrm>
                <a:prstGeom prst="chevron">
                  <a:avLst/>
                </a:prstGeom>
                <a:gradFill>
                  <a:gsLst>
                    <a:gs pos="0">
                      <a:schemeClr val="dk1">
                        <a:lumMod val="110000"/>
                        <a:satMod val="105000"/>
                        <a:tint val="67000"/>
                        <a:alpha val="47223"/>
                      </a:schemeClr>
                    </a:gs>
                    <a:gs pos="50000">
                      <a:schemeClr val="dk1">
                        <a:lumMod val="105000"/>
                        <a:satMod val="103000"/>
                        <a:tint val="73000"/>
                        <a:alpha val="19539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ysClr val="windowText" lastClr="000000"/>
                      </a:solidFill>
                    </a:rPr>
                    <a:t>Collect  &amp; Store Data</a:t>
                  </a:r>
                </a:p>
              </p:txBody>
            </p:sp>
            <p:sp>
              <p:nvSpPr>
                <p:cNvPr id="79" name="Chevron 136">
                  <a:extLst>
                    <a:ext uri="{FF2B5EF4-FFF2-40B4-BE49-F238E27FC236}">
                      <a16:creationId xmlns:a16="http://schemas.microsoft.com/office/drawing/2014/main" id="{4B16E68E-E441-4B66-ADF1-9A9564975183}"/>
                    </a:ext>
                  </a:extLst>
                </p:cNvPr>
                <p:cNvSpPr/>
                <p:nvPr/>
              </p:nvSpPr>
              <p:spPr>
                <a:xfrm>
                  <a:off x="4971616" y="1725298"/>
                  <a:ext cx="2823123" cy="295493"/>
                </a:xfrm>
                <a:prstGeom prst="chevron">
                  <a:avLst/>
                </a:prstGeom>
                <a:gradFill>
                  <a:gsLst>
                    <a:gs pos="0">
                      <a:schemeClr val="dk1">
                        <a:lumMod val="110000"/>
                        <a:satMod val="105000"/>
                        <a:tint val="67000"/>
                        <a:alpha val="47223"/>
                      </a:schemeClr>
                    </a:gs>
                    <a:gs pos="50000">
                      <a:schemeClr val="dk1">
                        <a:lumMod val="105000"/>
                        <a:satMod val="103000"/>
                        <a:tint val="73000"/>
                        <a:alpha val="19539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tx2"/>
                      </a:solidFill>
                    </a:rPr>
                    <a:t>Develop &amp; Deploy Model</a:t>
                  </a:r>
                </a:p>
              </p:txBody>
            </p:sp>
            <p:sp>
              <p:nvSpPr>
                <p:cNvPr id="80" name="Chevron 137">
                  <a:extLst>
                    <a:ext uri="{FF2B5EF4-FFF2-40B4-BE49-F238E27FC236}">
                      <a16:creationId xmlns:a16="http://schemas.microsoft.com/office/drawing/2014/main" id="{A9DD1C10-9A09-4629-9554-0125D9A76D46}"/>
                    </a:ext>
                  </a:extLst>
                </p:cNvPr>
                <p:cNvSpPr/>
                <p:nvPr/>
              </p:nvSpPr>
              <p:spPr>
                <a:xfrm>
                  <a:off x="7794739" y="1725296"/>
                  <a:ext cx="3937540" cy="295492"/>
                </a:xfrm>
                <a:prstGeom prst="chevron">
                  <a:avLst/>
                </a:prstGeom>
                <a:gradFill>
                  <a:gsLst>
                    <a:gs pos="0">
                      <a:schemeClr val="dk1">
                        <a:lumMod val="110000"/>
                        <a:satMod val="105000"/>
                        <a:tint val="67000"/>
                        <a:alpha val="46000"/>
                      </a:schemeClr>
                    </a:gs>
                    <a:gs pos="50000">
                      <a:schemeClr val="dk1">
                        <a:lumMod val="105000"/>
                        <a:satMod val="103000"/>
                        <a:tint val="73000"/>
                        <a:alpha val="19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>
                      <a:solidFill>
                        <a:schemeClr val="tx2"/>
                      </a:solidFill>
                    </a:rPr>
                    <a:t>Benefits</a:t>
                  </a:r>
                </a:p>
              </p:txBody>
            </p:sp>
            <p:sp>
              <p:nvSpPr>
                <p:cNvPr id="81" name="Right Arrow 138">
                  <a:extLst>
                    <a:ext uri="{FF2B5EF4-FFF2-40B4-BE49-F238E27FC236}">
                      <a16:creationId xmlns:a16="http://schemas.microsoft.com/office/drawing/2014/main" id="{891C1EB7-D294-455F-9DA5-7FEE86DCEB87}"/>
                    </a:ext>
                  </a:extLst>
                </p:cNvPr>
                <p:cNvSpPr/>
                <p:nvPr/>
              </p:nvSpPr>
              <p:spPr>
                <a:xfrm rot="5400000">
                  <a:off x="6300809" y="5331879"/>
                  <a:ext cx="108294" cy="108704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gradFill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26000">
                      <a:schemeClr val="tx1">
                        <a:lumMod val="20000"/>
                        <a:lumOff val="80000"/>
                      </a:schemeClr>
                    </a:gs>
                    <a:gs pos="51000">
                      <a:schemeClr val="tx1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-80000" r="50000" b="180000"/>
                  </a:path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</p:grpSp>
          <p:cxnSp>
            <p:nvCxnSpPr>
              <p:cNvPr id="31" name="Elbow Connector 88">
                <a:extLst>
                  <a:ext uri="{FF2B5EF4-FFF2-40B4-BE49-F238E27FC236}">
                    <a16:creationId xmlns:a16="http://schemas.microsoft.com/office/drawing/2014/main" id="{A502AB71-2948-4CEC-8F4A-A35D4A26E87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442964" y="3786048"/>
                <a:ext cx="3218675" cy="209402"/>
              </a:xfrm>
              <a:prstGeom prst="bentConnector3">
                <a:avLst>
                  <a:gd name="adj1" fmla="val 99819"/>
                </a:avLst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EA77C53-7565-45D8-8493-5A7B0D807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4623" y="5500086"/>
                <a:ext cx="21829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3" name="Picture 6" descr="Maintenance Kpi Dashboard Showing Order Progress And Backlog | PowerPoint  Templates Backgrounds | Template PPT Graphics | Presentation Themes  Templates">
                <a:extLst>
                  <a:ext uri="{FF2B5EF4-FFF2-40B4-BE49-F238E27FC236}">
                    <a16:creationId xmlns:a16="http://schemas.microsoft.com/office/drawing/2014/main" id="{968034E5-94C5-4CF4-834C-4277BB1C5F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55" b="18475"/>
              <a:stretch/>
            </p:blipFill>
            <p:spPr bwMode="auto">
              <a:xfrm>
                <a:off x="10273037" y="3741589"/>
                <a:ext cx="1410808" cy="664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4249815-E8B9-4862-8DDF-9FC96353DF8E}"/>
                  </a:ext>
                </a:extLst>
              </p:cNvPr>
              <p:cNvSpPr/>
              <p:nvPr/>
            </p:nvSpPr>
            <p:spPr>
              <a:xfrm>
                <a:off x="8257428" y="3732534"/>
                <a:ext cx="1896408" cy="618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9062"/>
                <a:r>
                  <a:rPr lang="en-US" sz="1600" b="1" dirty="0">
                    <a:solidFill>
                      <a:schemeClr val="tx2"/>
                    </a:solidFill>
                  </a:rPr>
                  <a:t>Improved Visibility 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51A10CD-3D57-4F16-A7B6-E4188F412896}"/>
                  </a:ext>
                </a:extLst>
              </p:cNvPr>
              <p:cNvSpPr/>
              <p:nvPr/>
            </p:nvSpPr>
            <p:spPr>
              <a:xfrm>
                <a:off x="8271983" y="2024536"/>
                <a:ext cx="2187197" cy="618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9062"/>
                <a:r>
                  <a:rPr lang="en-US" sz="1600" b="1" dirty="0">
                    <a:solidFill>
                      <a:schemeClr val="tx2"/>
                    </a:solidFill>
                  </a:rPr>
                  <a:t>Reduction in CAPEX 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99D0AD6-0729-4693-9BCB-A3CF904F948D}"/>
                  </a:ext>
                </a:extLst>
              </p:cNvPr>
              <p:cNvSpPr/>
              <p:nvPr/>
            </p:nvSpPr>
            <p:spPr>
              <a:xfrm>
                <a:off x="8257347" y="2815551"/>
                <a:ext cx="2097674" cy="618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9062"/>
                <a:r>
                  <a:rPr lang="en-US" sz="1600" b="1" dirty="0">
                    <a:solidFill>
                      <a:schemeClr val="tx2"/>
                    </a:solidFill>
                  </a:rPr>
                  <a:t>Reduction in OPEX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4A2E945-CB4A-452E-89D4-9A0E643D4581}"/>
                  </a:ext>
                </a:extLst>
              </p:cNvPr>
              <p:cNvSpPr/>
              <p:nvPr/>
            </p:nvSpPr>
            <p:spPr>
              <a:xfrm>
                <a:off x="8240655" y="4558735"/>
                <a:ext cx="1896408" cy="618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9062"/>
                <a:r>
                  <a:rPr lang="en-US" sz="1600" b="1" dirty="0">
                    <a:solidFill>
                      <a:schemeClr val="tx2"/>
                    </a:solidFill>
                  </a:rPr>
                  <a:t>Reduced Downtime</a:t>
                </a:r>
              </a:p>
            </p:txBody>
          </p:sp>
          <p:pic>
            <p:nvPicPr>
              <p:cNvPr id="38" name="Picture 10" descr="Tenant Survey - iPropertyManagement.com">
                <a:extLst>
                  <a:ext uri="{FF2B5EF4-FFF2-40B4-BE49-F238E27FC236}">
                    <a16:creationId xmlns:a16="http://schemas.microsoft.com/office/drawing/2014/main" id="{EA3FD9C1-C2EF-4E8F-A95A-A8EC46768A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4774" y="4541867"/>
                <a:ext cx="986384" cy="664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2" descr="Ruud Hvac System, HD Png Download , Transparent Png Image - PNGitem">
                <a:extLst>
                  <a:ext uri="{FF2B5EF4-FFF2-40B4-BE49-F238E27FC236}">
                    <a16:creationId xmlns:a16="http://schemas.microsoft.com/office/drawing/2014/main" id="{B2238BDF-AB34-459E-A63E-0FC0F20B5A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7378" y="2027422"/>
                <a:ext cx="832922" cy="667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6" descr="Time Png, Transparent Png , Transparent Png Image - PNGitem">
                <a:extLst>
                  <a:ext uri="{FF2B5EF4-FFF2-40B4-BE49-F238E27FC236}">
                    <a16:creationId xmlns:a16="http://schemas.microsoft.com/office/drawing/2014/main" id="{D44575FD-0647-40C5-BCAB-5B6C3DF8DB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5321" y="2862447"/>
                <a:ext cx="1228144" cy="671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8F62DF-D191-4821-9B87-6ABE423D3B17}"/>
                </a:ext>
              </a:extLst>
            </p:cNvPr>
            <p:cNvSpPr/>
            <p:nvPr/>
          </p:nvSpPr>
          <p:spPr>
            <a:xfrm>
              <a:off x="7930539" y="5338312"/>
              <a:ext cx="1863470" cy="532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9062"/>
              <a:r>
                <a:rPr lang="en-US" sz="1600" b="1" dirty="0">
                  <a:solidFill>
                    <a:schemeClr val="tx2"/>
                  </a:solidFill>
                </a:rPr>
                <a:t>Improved Predictability</a:t>
              </a:r>
            </a:p>
          </p:txBody>
        </p:sp>
        <p:pic>
          <p:nvPicPr>
            <p:cNvPr id="29" name="Picture 2" descr="Predictability: No Magic Required - Blog | Planview">
              <a:extLst>
                <a:ext uri="{FF2B5EF4-FFF2-40B4-BE49-F238E27FC236}">
                  <a16:creationId xmlns:a16="http://schemas.microsoft.com/office/drawing/2014/main" id="{C5B2A9D2-986C-4F48-88A8-4120EDEBB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39B6BC"/>
                </a:clrFrom>
                <a:clrTo>
                  <a:srgbClr val="39B6B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1650" y="5253334"/>
              <a:ext cx="1168363" cy="70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715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7A13-7251-034C-8BC4-A2606781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216081" cy="447675"/>
          </a:xfrm>
        </p:spPr>
        <p:txBody>
          <a:bodyPr/>
          <a:lstStyle/>
          <a:p>
            <a:r>
              <a:rPr lang="en-US" dirty="0"/>
              <a:t>AI is Progressing from Supervised to Unsupervised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3136-68E6-4A4B-9222-38344854D9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5C447-02EF-074B-807B-169BA882B4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D2F84DAA-9C82-3B4B-94B0-0B52EE77C91D}"/>
              </a:ext>
            </a:extLst>
          </p:cNvPr>
          <p:cNvSpPr/>
          <p:nvPr/>
        </p:nvSpPr>
        <p:spPr bwMode="auto">
          <a:xfrm>
            <a:off x="553182" y="3429000"/>
            <a:ext cx="3992559" cy="601480"/>
          </a:xfrm>
          <a:prstGeom prst="chevron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b="1" dirty="0">
                <a:solidFill>
                  <a:srgbClr val="FFFFFF"/>
                </a:solidFill>
                <a:latin typeface="Myriad Pro"/>
                <a:ea typeface="ＭＳ Ｐゴシック" pitchFamily="-65" charset="-128"/>
                <a:cs typeface="ＭＳ Ｐゴシック" pitchFamily="-65" charset="-128"/>
              </a:rPr>
              <a:t>1950—1980</a:t>
            </a:r>
            <a:r>
              <a:rPr lang="en-US" sz="1167" dirty="0">
                <a:solidFill>
                  <a:srgbClr val="FFFFFF"/>
                </a:solidFill>
                <a:latin typeface="Myriad Pro"/>
                <a:ea typeface="ＭＳ Ｐゴシック" pitchFamily="-65" charset="-128"/>
                <a:cs typeface="ＭＳ Ｐゴシック" pitchFamily="-65" charset="-128"/>
              </a:rPr>
              <a:t>: Rules-Based Algorithms Emerge for Rudimentary Audio and Language Processing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DA4ED0AF-B1D5-674B-B507-62DE93576194}"/>
              </a:ext>
            </a:extLst>
          </p:cNvPr>
          <p:cNvSpPr/>
          <p:nvPr/>
        </p:nvSpPr>
        <p:spPr bwMode="auto">
          <a:xfrm>
            <a:off x="4429324" y="3420683"/>
            <a:ext cx="3106010" cy="609797"/>
          </a:xfrm>
          <a:prstGeom prst="chevron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b="1" dirty="0">
                <a:solidFill>
                  <a:srgbClr val="FFFFFF"/>
                </a:solidFill>
                <a:latin typeface="Myriad Pro"/>
                <a:ea typeface="ＭＳ Ｐゴシック" pitchFamily="-65" charset="-128"/>
                <a:cs typeface="ＭＳ Ｐゴシック" pitchFamily="-65" charset="-128"/>
              </a:rPr>
              <a:t>1980—2000</a:t>
            </a:r>
            <a:r>
              <a:rPr lang="en-US" sz="1167" dirty="0">
                <a:solidFill>
                  <a:srgbClr val="FFFFFF"/>
                </a:solidFill>
                <a:latin typeface="Myriad Pro"/>
                <a:ea typeface="ＭＳ Ｐゴシック" pitchFamily="-65" charset="-128"/>
                <a:cs typeface="ＭＳ Ｐゴシック" pitchFamily="-65" charset="-128"/>
              </a:rPr>
              <a:t>: Machine Learning Sets the Stage for Predictive Analytics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7637B3D-9A9C-6442-9645-7A2FBCC8A18E}"/>
              </a:ext>
            </a:extLst>
          </p:cNvPr>
          <p:cNvSpPr/>
          <p:nvPr/>
        </p:nvSpPr>
        <p:spPr bwMode="auto">
          <a:xfrm>
            <a:off x="7342361" y="3429000"/>
            <a:ext cx="2320224" cy="60148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b="1" dirty="0">
                <a:solidFill>
                  <a:srgbClr val="FFFFFF"/>
                </a:solidFill>
                <a:latin typeface="Myriad Pro"/>
                <a:ea typeface="ＭＳ Ｐゴシック" pitchFamily="-65" charset="-128"/>
                <a:cs typeface="ＭＳ Ｐゴシック" pitchFamily="-65" charset="-128"/>
              </a:rPr>
              <a:t>2000—2021: </a:t>
            </a:r>
            <a:r>
              <a:rPr lang="en-US" sz="1167" dirty="0">
                <a:solidFill>
                  <a:srgbClr val="FFFFFF"/>
                </a:solidFill>
                <a:latin typeface="Myriad Pro"/>
                <a:ea typeface="ＭＳ Ｐゴシック" pitchFamily="-65" charset="-128"/>
                <a:cs typeface="ＭＳ Ｐゴシック" pitchFamily="-65" charset="-128"/>
              </a:rPr>
              <a:t>Deep Learning &amp; Neural Networks Emerge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5D17411E-2F9B-B64A-AD06-E764727089F8}"/>
              </a:ext>
            </a:extLst>
          </p:cNvPr>
          <p:cNvSpPr/>
          <p:nvPr/>
        </p:nvSpPr>
        <p:spPr bwMode="auto">
          <a:xfrm>
            <a:off x="9353561" y="3429000"/>
            <a:ext cx="2102183" cy="601480"/>
          </a:xfrm>
          <a:prstGeom prst="chevron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b="1" dirty="0">
                <a:solidFill>
                  <a:srgbClr val="FFFFFF"/>
                </a:solidFill>
                <a:latin typeface="Myriad Pro"/>
                <a:ea typeface="ＭＳ Ｐゴシック" pitchFamily="-65" charset="-128"/>
                <a:cs typeface="ＭＳ Ｐゴシック" pitchFamily="-65" charset="-128"/>
              </a:rPr>
              <a:t>2021—?: </a:t>
            </a:r>
            <a:r>
              <a:rPr lang="en-US" sz="1167" dirty="0">
                <a:solidFill>
                  <a:srgbClr val="FFFFFF"/>
                </a:solidFill>
                <a:latin typeface="Myriad Pro"/>
                <a:ea typeface="ＭＳ Ｐゴシック" pitchFamily="-65" charset="-128"/>
                <a:cs typeface="ＭＳ Ｐゴシック" pitchFamily="-65" charset="-128"/>
              </a:rPr>
              <a:t>The Unsupervised Future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F9A2C1-451D-3041-9470-52EB7B406E51}"/>
              </a:ext>
            </a:extLst>
          </p:cNvPr>
          <p:cNvCxnSpPr>
            <a:cxnSpLocks/>
          </p:cNvCxnSpPr>
          <p:nvPr/>
        </p:nvCxnSpPr>
        <p:spPr bwMode="auto">
          <a:xfrm flipV="1">
            <a:off x="9280213" y="4209023"/>
            <a:ext cx="73348" cy="949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323DAF-5B61-3A49-ADD9-4649C4763745}"/>
              </a:ext>
            </a:extLst>
          </p:cNvPr>
          <p:cNvCxnSpPr>
            <a:cxnSpLocks/>
          </p:cNvCxnSpPr>
          <p:nvPr/>
        </p:nvCxnSpPr>
        <p:spPr bwMode="auto">
          <a:xfrm>
            <a:off x="9271362" y="4123620"/>
            <a:ext cx="73348" cy="949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28551D7-92C2-4844-98A9-3887AA2F0D5F}"/>
              </a:ext>
            </a:extLst>
          </p:cNvPr>
          <p:cNvSpPr/>
          <p:nvPr/>
        </p:nvSpPr>
        <p:spPr bwMode="auto">
          <a:xfrm>
            <a:off x="4269910" y="4476555"/>
            <a:ext cx="196044" cy="3544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346" tIns="31173" rIns="62346" bIns="31173" numCol="1" rtlCol="0" anchor="t" anchorCtr="0" compatLnSpc="1">
            <a:prstTxWarp prst="textNoShape">
              <a:avLst/>
            </a:prstTxWarp>
          </a:bodyPr>
          <a:lstStyle/>
          <a:p>
            <a:pPr defTabSz="6234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67">
              <a:solidFill>
                <a:srgbClr val="282828"/>
              </a:solidFill>
              <a:latin typeface="Arial" pitchFamily="-65" charset="0"/>
              <a:ea typeface="ＭＳ Ｐゴシック" pitchFamily="-65" charset="-12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90DF7-BFC7-AC47-A7A5-6BC22320BFF9}"/>
              </a:ext>
            </a:extLst>
          </p:cNvPr>
          <p:cNvCxnSpPr>
            <a:cxnSpLocks/>
          </p:cNvCxnSpPr>
          <p:nvPr/>
        </p:nvCxnSpPr>
        <p:spPr bwMode="auto">
          <a:xfrm flipV="1">
            <a:off x="4459406" y="4655240"/>
            <a:ext cx="73348" cy="949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415E4-714D-9E40-9AE7-AC5234345C55}"/>
              </a:ext>
            </a:extLst>
          </p:cNvPr>
          <p:cNvCxnSpPr>
            <a:cxnSpLocks/>
          </p:cNvCxnSpPr>
          <p:nvPr/>
        </p:nvCxnSpPr>
        <p:spPr bwMode="auto">
          <a:xfrm>
            <a:off x="4462462" y="4569838"/>
            <a:ext cx="73348" cy="949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508CC7-3762-C143-9E82-7BAD72043DD0}"/>
              </a:ext>
            </a:extLst>
          </p:cNvPr>
          <p:cNvCxnSpPr>
            <a:cxnSpLocks/>
          </p:cNvCxnSpPr>
          <p:nvPr/>
        </p:nvCxnSpPr>
        <p:spPr bwMode="auto">
          <a:xfrm>
            <a:off x="582157" y="4305400"/>
            <a:ext cx="23277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621D16-9AA8-F24F-8339-448D28EEFEC0}"/>
              </a:ext>
            </a:extLst>
          </p:cNvPr>
          <p:cNvCxnSpPr>
            <a:cxnSpLocks/>
          </p:cNvCxnSpPr>
          <p:nvPr/>
        </p:nvCxnSpPr>
        <p:spPr bwMode="auto">
          <a:xfrm flipV="1">
            <a:off x="2887425" y="4210580"/>
            <a:ext cx="73348" cy="949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19FFCBF-C5BB-4A43-AA59-381C52800CCA}"/>
              </a:ext>
            </a:extLst>
          </p:cNvPr>
          <p:cNvSpPr txBox="1"/>
          <p:nvPr/>
        </p:nvSpPr>
        <p:spPr>
          <a:xfrm>
            <a:off x="582157" y="4100473"/>
            <a:ext cx="17123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282828"/>
                </a:solidFill>
                <a:latin typeface="Myriad Pro"/>
                <a:ea typeface="ＭＳ Ｐゴシック" pitchFamily="-65" charset="-128"/>
                <a:cs typeface="Myriad Pro"/>
              </a:rPr>
              <a:t>Birth of Artificial Intelligence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DF873E-A98B-7A48-A5BC-6F8BCFC8A24C}"/>
              </a:ext>
            </a:extLst>
          </p:cNvPr>
          <p:cNvSpPr txBox="1"/>
          <p:nvPr/>
        </p:nvSpPr>
        <p:spPr>
          <a:xfrm>
            <a:off x="582156" y="4318281"/>
            <a:ext cx="2985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4688" indent="-124688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 dirty="0">
                <a:solidFill>
                  <a:srgbClr val="282828"/>
                </a:solidFill>
                <a:latin typeface="Myriad Pro"/>
                <a:ea typeface="ＭＳ Ｐゴシック" pitchFamily="-65" charset="-128"/>
                <a:cs typeface="Myriad Pro"/>
              </a:rPr>
              <a:t>Symbolic reasoning (Syntactic theories of language)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4CBF00-6A45-0943-B6CA-B4AAAA8BC16A}"/>
              </a:ext>
            </a:extLst>
          </p:cNvPr>
          <p:cNvCxnSpPr>
            <a:cxnSpLocks/>
          </p:cNvCxnSpPr>
          <p:nvPr/>
        </p:nvCxnSpPr>
        <p:spPr bwMode="auto">
          <a:xfrm>
            <a:off x="2890481" y="4125178"/>
            <a:ext cx="73348" cy="949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4172D1-7909-F044-90B2-8A308799066F}"/>
              </a:ext>
            </a:extLst>
          </p:cNvPr>
          <p:cNvCxnSpPr>
            <a:cxnSpLocks/>
          </p:cNvCxnSpPr>
          <p:nvPr/>
        </p:nvCxnSpPr>
        <p:spPr bwMode="auto">
          <a:xfrm>
            <a:off x="582157" y="4125053"/>
            <a:ext cx="23277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22BBFEC-D13E-214F-86CF-DC58F5A9E4B2}"/>
              </a:ext>
            </a:extLst>
          </p:cNvPr>
          <p:cNvSpPr txBox="1"/>
          <p:nvPr/>
        </p:nvSpPr>
        <p:spPr>
          <a:xfrm>
            <a:off x="1873969" y="4544175"/>
            <a:ext cx="1231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282828"/>
                </a:solidFill>
                <a:latin typeface="Myriad Pro"/>
                <a:ea typeface="ＭＳ Ｐゴシック" pitchFamily="-65" charset="-128"/>
                <a:cs typeface="Myriad Pro"/>
              </a:rPr>
              <a:t>First Evolution of 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C86DE3-E4B6-E64D-A0A8-DCDC5781F462}"/>
              </a:ext>
            </a:extLst>
          </p:cNvPr>
          <p:cNvSpPr txBox="1"/>
          <p:nvPr/>
        </p:nvSpPr>
        <p:spPr>
          <a:xfrm>
            <a:off x="1873968" y="4734996"/>
            <a:ext cx="1761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4688" indent="-124688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>
                <a:solidFill>
                  <a:srgbClr val="282828"/>
                </a:solidFill>
                <a:latin typeface="Myriad Pro"/>
                <a:ea typeface="ＭＳ Ｐゴシック" pitchFamily="-65" charset="-128"/>
                <a:cs typeface="Myriad Pro"/>
              </a:rPr>
              <a:t>Reasoning and classification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8A5FFF-723A-8847-92F0-F776EE2ABA25}"/>
              </a:ext>
            </a:extLst>
          </p:cNvPr>
          <p:cNvCxnSpPr>
            <a:cxnSpLocks/>
          </p:cNvCxnSpPr>
          <p:nvPr/>
        </p:nvCxnSpPr>
        <p:spPr bwMode="auto">
          <a:xfrm>
            <a:off x="630344" y="4571888"/>
            <a:ext cx="384494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DA8B72-0FEC-EC4E-9F0D-40B40A545510}"/>
              </a:ext>
            </a:extLst>
          </p:cNvPr>
          <p:cNvCxnSpPr>
            <a:cxnSpLocks/>
          </p:cNvCxnSpPr>
          <p:nvPr/>
        </p:nvCxnSpPr>
        <p:spPr bwMode="auto">
          <a:xfrm>
            <a:off x="5263730" y="4305397"/>
            <a:ext cx="402835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67A38D8-7A29-D848-840A-5F44EEDAF44C}"/>
              </a:ext>
            </a:extLst>
          </p:cNvPr>
          <p:cNvSpPr txBox="1"/>
          <p:nvPr/>
        </p:nvSpPr>
        <p:spPr>
          <a:xfrm>
            <a:off x="5459774" y="4101953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282828"/>
                </a:solidFill>
                <a:latin typeface="Myriad Pro"/>
                <a:ea typeface="ＭＳ Ｐゴシック" pitchFamily="-65" charset="-128"/>
                <a:cs typeface="Myriad Pro"/>
              </a:rPr>
              <a:t>Second Evolution of AI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1C89D2-CBEB-2C40-8A3D-542208E08844}"/>
              </a:ext>
            </a:extLst>
          </p:cNvPr>
          <p:cNvSpPr txBox="1"/>
          <p:nvPr/>
        </p:nvSpPr>
        <p:spPr>
          <a:xfrm>
            <a:off x="5487177" y="4323559"/>
            <a:ext cx="23092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4688" indent="-124688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>
                <a:solidFill>
                  <a:srgbClr val="282828"/>
                </a:solidFill>
                <a:latin typeface="Myriad Pro"/>
                <a:ea typeface="ＭＳ Ｐゴシック" pitchFamily="-65" charset="-128"/>
                <a:cs typeface="Myriad Pro"/>
              </a:rPr>
              <a:t>Regression and “business intelligence”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26300A-492E-214B-A346-E13894DC815E}"/>
              </a:ext>
            </a:extLst>
          </p:cNvPr>
          <p:cNvCxnSpPr>
            <a:cxnSpLocks/>
          </p:cNvCxnSpPr>
          <p:nvPr/>
        </p:nvCxnSpPr>
        <p:spPr bwMode="auto">
          <a:xfrm>
            <a:off x="1696904" y="4959573"/>
            <a:ext cx="593164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2429D2-3F9E-C84F-8DB4-3D9F4DA93F95}"/>
              </a:ext>
            </a:extLst>
          </p:cNvPr>
          <p:cNvCxnSpPr>
            <a:cxnSpLocks/>
          </p:cNvCxnSpPr>
          <p:nvPr/>
        </p:nvCxnSpPr>
        <p:spPr bwMode="auto">
          <a:xfrm>
            <a:off x="8576323" y="4752720"/>
            <a:ext cx="272301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07C986-1B6A-E143-B716-D735AAE695A9}"/>
              </a:ext>
            </a:extLst>
          </p:cNvPr>
          <p:cNvCxnSpPr>
            <a:cxnSpLocks/>
          </p:cNvCxnSpPr>
          <p:nvPr/>
        </p:nvCxnSpPr>
        <p:spPr bwMode="auto">
          <a:xfrm flipV="1">
            <a:off x="11299798" y="4657776"/>
            <a:ext cx="73348" cy="949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AE0FF36-F84E-F842-A217-B9F511170A0A}"/>
              </a:ext>
            </a:extLst>
          </p:cNvPr>
          <p:cNvSpPr txBox="1"/>
          <p:nvPr/>
        </p:nvSpPr>
        <p:spPr>
          <a:xfrm>
            <a:off x="8793024" y="4537726"/>
            <a:ext cx="12779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chemeClr val="accent3"/>
                </a:solidFill>
                <a:latin typeface="Myriad Pro"/>
                <a:ea typeface="ＭＳ Ｐゴシック" pitchFamily="-65" charset="-128"/>
                <a:cs typeface="Myriad Pro"/>
              </a:rPr>
              <a:t>Third Evolution of AI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51779-F333-3F43-8C00-706529D06109}"/>
              </a:ext>
            </a:extLst>
          </p:cNvPr>
          <p:cNvSpPr txBox="1"/>
          <p:nvPr/>
        </p:nvSpPr>
        <p:spPr>
          <a:xfrm>
            <a:off x="8793024" y="4766818"/>
            <a:ext cx="18171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4688" indent="-124688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>
                <a:solidFill>
                  <a:srgbClr val="282828"/>
                </a:solidFill>
                <a:latin typeface="Myriad Pro"/>
                <a:ea typeface="ＭＳ Ｐゴシック" pitchFamily="-65" charset="-128"/>
                <a:cs typeface="Myriad Pro"/>
              </a:rPr>
              <a:t>Deep reinforcement learning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40A884-804F-8049-B17C-070A8CEF1941}"/>
              </a:ext>
            </a:extLst>
          </p:cNvPr>
          <p:cNvCxnSpPr>
            <a:cxnSpLocks/>
          </p:cNvCxnSpPr>
          <p:nvPr/>
        </p:nvCxnSpPr>
        <p:spPr bwMode="auto">
          <a:xfrm>
            <a:off x="11302854" y="4574591"/>
            <a:ext cx="73348" cy="949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FB2E9D-D0BF-FD49-8254-3A9C3B27395D}"/>
              </a:ext>
            </a:extLst>
          </p:cNvPr>
          <p:cNvCxnSpPr>
            <a:cxnSpLocks/>
          </p:cNvCxnSpPr>
          <p:nvPr/>
        </p:nvCxnSpPr>
        <p:spPr bwMode="auto">
          <a:xfrm>
            <a:off x="9867637" y="4558719"/>
            <a:ext cx="144159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846EECD-1C1C-1C4C-A160-E3AFAA229B81}"/>
              </a:ext>
            </a:extLst>
          </p:cNvPr>
          <p:cNvCxnSpPr>
            <a:cxnSpLocks/>
          </p:cNvCxnSpPr>
          <p:nvPr/>
        </p:nvCxnSpPr>
        <p:spPr bwMode="auto">
          <a:xfrm>
            <a:off x="5260673" y="4563125"/>
            <a:ext cx="47829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D01DBAF-201F-904D-912F-5F5AB1AA0FF0}"/>
              </a:ext>
            </a:extLst>
          </p:cNvPr>
          <p:cNvCxnSpPr>
            <a:cxnSpLocks/>
          </p:cNvCxnSpPr>
          <p:nvPr/>
        </p:nvCxnSpPr>
        <p:spPr bwMode="auto">
          <a:xfrm>
            <a:off x="1694511" y="4747574"/>
            <a:ext cx="27807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riangle 36">
            <a:extLst>
              <a:ext uri="{FF2B5EF4-FFF2-40B4-BE49-F238E27FC236}">
                <a16:creationId xmlns:a16="http://schemas.microsoft.com/office/drawing/2014/main" id="{1721CC9B-310E-F847-85F8-EDD75141C167}"/>
              </a:ext>
            </a:extLst>
          </p:cNvPr>
          <p:cNvSpPr/>
          <p:nvPr/>
        </p:nvSpPr>
        <p:spPr bwMode="auto">
          <a:xfrm rot="5400000">
            <a:off x="1597604" y="4666624"/>
            <a:ext cx="389853" cy="196043"/>
          </a:xfrm>
          <a:prstGeom prst="triangle">
            <a:avLst/>
          </a:prstGeom>
          <a:solidFill>
            <a:schemeClr val="accent4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346" tIns="31173" rIns="62346" bIns="31173" numCol="1" rtlCol="0" anchor="t" anchorCtr="0" compatLnSpc="1">
            <a:prstTxWarp prst="textNoShape">
              <a:avLst/>
            </a:prstTxWarp>
          </a:bodyPr>
          <a:lstStyle/>
          <a:p>
            <a:pPr defTabSz="6234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67">
              <a:solidFill>
                <a:srgbClr val="282828"/>
              </a:solidFill>
              <a:latin typeface="Arial" pitchFamily="-65" charset="0"/>
              <a:ea typeface="ＭＳ Ｐゴシック" pitchFamily="-65" charset="-128"/>
            </a:endParaRPr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1267DBEA-08E6-3742-A642-ED0E214B162B}"/>
              </a:ext>
            </a:extLst>
          </p:cNvPr>
          <p:cNvSpPr/>
          <p:nvPr/>
        </p:nvSpPr>
        <p:spPr bwMode="auto">
          <a:xfrm rot="5400000">
            <a:off x="5131829" y="4243498"/>
            <a:ext cx="456789" cy="1991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346" tIns="31173" rIns="62346" bIns="31173" numCol="1" rtlCol="0" anchor="t" anchorCtr="0" compatLnSpc="1">
            <a:prstTxWarp prst="textNoShape">
              <a:avLst/>
            </a:prstTxWarp>
          </a:bodyPr>
          <a:lstStyle/>
          <a:p>
            <a:pPr defTabSz="6234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67">
              <a:solidFill>
                <a:srgbClr val="282828"/>
              </a:solidFill>
              <a:latin typeface="Arial" pitchFamily="-65" charset="0"/>
              <a:ea typeface="ＭＳ Ｐゴシック" pitchFamily="-65" charset="-128"/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45D49D45-780C-BA4E-9812-52041992D15E}"/>
              </a:ext>
            </a:extLst>
          </p:cNvPr>
          <p:cNvSpPr/>
          <p:nvPr/>
        </p:nvSpPr>
        <p:spPr bwMode="auto">
          <a:xfrm rot="5400000">
            <a:off x="8457314" y="4688220"/>
            <a:ext cx="389853" cy="173003"/>
          </a:xfrm>
          <a:prstGeom prst="triangle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346" tIns="31173" rIns="62346" bIns="31173" numCol="1" rtlCol="0" anchor="t" anchorCtr="0" compatLnSpc="1">
            <a:prstTxWarp prst="textNoShape">
              <a:avLst/>
            </a:prstTxWarp>
          </a:bodyPr>
          <a:lstStyle/>
          <a:p>
            <a:pPr defTabSz="6234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67">
              <a:solidFill>
                <a:srgbClr val="282828"/>
              </a:solidFill>
              <a:latin typeface="Arial" pitchFamily="-65" charset="0"/>
              <a:ea typeface="ＭＳ Ｐゴシック" pitchFamily="-65" charset="-128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98FA65-A152-944C-AD28-0C004E9F99D1}"/>
              </a:ext>
            </a:extLst>
          </p:cNvPr>
          <p:cNvCxnSpPr>
            <a:cxnSpLocks/>
          </p:cNvCxnSpPr>
          <p:nvPr/>
        </p:nvCxnSpPr>
        <p:spPr bwMode="auto">
          <a:xfrm>
            <a:off x="5260674" y="4127583"/>
            <a:ext cx="402835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B960C3-F281-4E2D-89D2-44D0F573325B}"/>
              </a:ext>
            </a:extLst>
          </p:cNvPr>
          <p:cNvSpPr txBox="1"/>
          <p:nvPr/>
        </p:nvSpPr>
        <p:spPr>
          <a:xfrm>
            <a:off x="852340" y="1311607"/>
            <a:ext cx="9940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Current technologies lead the market towards more complex machine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Convolutional Neural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Recurrent Neural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Deep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257426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88" y="266649"/>
            <a:ext cx="9890156" cy="447675"/>
          </a:xfrm>
        </p:spPr>
        <p:txBody>
          <a:bodyPr/>
          <a:lstStyle/>
          <a:p>
            <a:r>
              <a:rPr lang="en-US" dirty="0"/>
              <a:t>AI is Progressing from Supervised to Unsupervised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87FD51-9D6A-4267-AE70-C0DBB8B93903}"/>
              </a:ext>
            </a:extLst>
          </p:cNvPr>
          <p:cNvGrpSpPr/>
          <p:nvPr/>
        </p:nvGrpSpPr>
        <p:grpSpPr>
          <a:xfrm>
            <a:off x="1376974" y="1277619"/>
            <a:ext cx="9563984" cy="5078731"/>
            <a:chOff x="1376974" y="1277619"/>
            <a:chExt cx="9563984" cy="50787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828216A-FA97-457D-BB50-E83F40AB73E0}"/>
                </a:ext>
              </a:extLst>
            </p:cNvPr>
            <p:cNvGrpSpPr/>
            <p:nvPr/>
          </p:nvGrpSpPr>
          <p:grpSpPr>
            <a:xfrm>
              <a:off x="1376974" y="1277619"/>
              <a:ext cx="7959214" cy="5078731"/>
              <a:chOff x="952481" y="1773784"/>
              <a:chExt cx="12132128" cy="520409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2E6B18C-131D-491B-8101-BA0F0AB40156}"/>
                  </a:ext>
                </a:extLst>
              </p:cNvPr>
              <p:cNvSpPr/>
              <p:nvPr/>
            </p:nvSpPr>
            <p:spPr>
              <a:xfrm>
                <a:off x="1599234" y="6600876"/>
                <a:ext cx="11333127" cy="37700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129511" tIns="64756" rIns="129511" bIns="64756" rtlCol="0" anchor="t"/>
              <a:lstStyle/>
              <a:p>
                <a:pPr algn="ctr"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>
                    <a:solidFill>
                      <a:schemeClr val="accent2">
                        <a:lumMod val="75000"/>
                      </a:schemeClr>
                    </a:solidFill>
                    <a:ea typeface="Myriad Pro"/>
                    <a:cs typeface="Myriad Pro"/>
                  </a:rPr>
                  <a:t>Usefulness of Analytics</a:t>
                </a:r>
                <a:endParaRPr lang="en-US" sz="1200" kern="0">
                  <a:solidFill>
                    <a:schemeClr val="accent2">
                      <a:lumMod val="75000"/>
                    </a:schemeClr>
                  </a:solidFill>
                  <a:ea typeface="Myriad Pro"/>
                  <a:cs typeface="Myriad Pro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C6490DA-7642-4657-B3F2-E79F445671A4}"/>
                  </a:ext>
                </a:extLst>
              </p:cNvPr>
              <p:cNvSpPr/>
              <p:nvPr/>
            </p:nvSpPr>
            <p:spPr>
              <a:xfrm>
                <a:off x="1598509" y="2322195"/>
                <a:ext cx="11334470" cy="4152152"/>
              </a:xfrm>
              <a:prstGeom prst="rect">
                <a:avLst/>
              </a:prstGeom>
              <a:solidFill>
                <a:schemeClr val="accent3">
                  <a:alpha val="8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129511" tIns="64756" rIns="129511" bIns="64756" rtlCol="0" anchor="ctr"/>
              <a:lstStyle/>
              <a:p>
                <a:pPr algn="ctr"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ea typeface="Myriad Pro"/>
                  <a:cs typeface="Myriad Pro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2B6F734-419B-4316-BB00-121176BE0FBC}"/>
                  </a:ext>
                </a:extLst>
              </p:cNvPr>
              <p:cNvSpPr/>
              <p:nvPr/>
            </p:nvSpPr>
            <p:spPr>
              <a:xfrm>
                <a:off x="1599234" y="3522883"/>
                <a:ext cx="7554711" cy="2951464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129511" tIns="64756" rIns="129511" bIns="64756" rtlCol="0" anchor="ctr"/>
              <a:lstStyle/>
              <a:p>
                <a:pPr algn="ctr"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ea typeface="Myriad Pro"/>
                  <a:cs typeface="Myriad Pro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5213D93-C12B-42B8-862C-80262F571389}"/>
                  </a:ext>
                </a:extLst>
              </p:cNvPr>
              <p:cNvSpPr/>
              <p:nvPr/>
            </p:nvSpPr>
            <p:spPr>
              <a:xfrm>
                <a:off x="1598508" y="4510951"/>
                <a:ext cx="3777721" cy="195738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lIns="129511" tIns="64756" rIns="129511" bIns="64756" rtlCol="0" anchor="ctr"/>
              <a:lstStyle/>
              <a:p>
                <a:pPr algn="ctr"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ea typeface="Myriad Pro"/>
                  <a:cs typeface="Myriad Pro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623CF64-27F6-48F2-96D5-9106D0FF39AB}"/>
                  </a:ext>
                </a:extLst>
              </p:cNvPr>
              <p:cNvSpPr/>
              <p:nvPr/>
            </p:nvSpPr>
            <p:spPr>
              <a:xfrm>
                <a:off x="7321882" y="3705862"/>
                <a:ext cx="1666640" cy="5722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29511" tIns="64756" rIns="129511" bIns="64756" rtlCol="0" anchor="ctr"/>
              <a:lstStyle/>
              <a:p>
                <a:pPr algn="ctr"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kern="0">
                    <a:ea typeface="Myriad Pro"/>
                    <a:cs typeface="Myriad Pro"/>
                  </a:rPr>
                  <a:t>Convolutional Neural Networks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280172F-7ED7-442D-B6AE-4F35BFCA8381}"/>
                  </a:ext>
                </a:extLst>
              </p:cNvPr>
              <p:cNvSpPr/>
              <p:nvPr/>
            </p:nvSpPr>
            <p:spPr>
              <a:xfrm rot="16200000">
                <a:off x="-90526" y="4191975"/>
                <a:ext cx="2641562" cy="5555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129511" tIns="64756" rIns="129511" bIns="64756" rtlCol="0" anchor="t"/>
              <a:lstStyle/>
              <a:p>
                <a:pPr algn="ctr"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>
                    <a:solidFill>
                      <a:schemeClr val="accent2">
                        <a:lumMod val="75000"/>
                      </a:schemeClr>
                    </a:solidFill>
                    <a:ea typeface="Myriad Pro"/>
                    <a:cs typeface="Myriad Pro"/>
                  </a:rPr>
                  <a:t>Technical Complexity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FD37ABD-5326-480F-8BD7-B559180666B3}"/>
                  </a:ext>
                </a:extLst>
              </p:cNvPr>
              <p:cNvSpPr/>
              <p:nvPr/>
            </p:nvSpPr>
            <p:spPr>
              <a:xfrm>
                <a:off x="3543427" y="4968092"/>
                <a:ext cx="1666640" cy="5722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29511" tIns="64756" rIns="129511" bIns="64756" rtlCol="0" anchor="ctr"/>
              <a:lstStyle/>
              <a:p>
                <a:pPr algn="ctr"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kern="0">
                    <a:ea typeface="Myriad Pro"/>
                    <a:cs typeface="Myriad Pro"/>
                  </a:rPr>
                  <a:t>Classification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6B36F0C-8A88-47EB-B581-F747AE6B16F2}"/>
                  </a:ext>
                </a:extLst>
              </p:cNvPr>
              <p:cNvSpPr/>
              <p:nvPr/>
            </p:nvSpPr>
            <p:spPr>
              <a:xfrm>
                <a:off x="5550624" y="4370239"/>
                <a:ext cx="1666640" cy="5722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29511" tIns="64756" rIns="129511" bIns="64756" rtlCol="0" anchor="ctr"/>
              <a:lstStyle/>
              <a:p>
                <a:pPr algn="ctr"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kern="0">
                    <a:ea typeface="Myriad Pro"/>
                    <a:cs typeface="Myriad Pro"/>
                  </a:rPr>
                  <a:t>Regression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C2E1829-2AA1-4D71-BF5A-9CDEFC3E2514}"/>
                  </a:ext>
                </a:extLst>
              </p:cNvPr>
              <p:cNvSpPr/>
              <p:nvPr/>
            </p:nvSpPr>
            <p:spPr>
              <a:xfrm>
                <a:off x="1768309" y="5606361"/>
                <a:ext cx="1666640" cy="5722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29511" tIns="64756" rIns="129511" bIns="64756" rtlCol="0" anchor="ctr"/>
              <a:lstStyle/>
              <a:p>
                <a:pPr algn="ctr"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kern="0">
                    <a:ea typeface="Myriad Pro"/>
                    <a:cs typeface="Myriad Pro"/>
                  </a:rPr>
                  <a:t>Simple Rules Engines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C8D8963-7BDF-45C4-8E9C-9D303058A8A5}"/>
                  </a:ext>
                </a:extLst>
              </p:cNvPr>
              <p:cNvSpPr/>
              <p:nvPr/>
            </p:nvSpPr>
            <p:spPr>
              <a:xfrm>
                <a:off x="9302626" y="3174532"/>
                <a:ext cx="1666640" cy="5722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29511" tIns="64756" rIns="129511" bIns="64756" rtlCol="0" anchor="ctr"/>
              <a:lstStyle/>
              <a:p>
                <a:pPr algn="ctr" defTabSz="971550">
                  <a:defRPr/>
                </a:pPr>
                <a:r>
                  <a:rPr lang="en-US" sz="1000" b="1" kern="0">
                    <a:ea typeface="Myriad Pro"/>
                    <a:cs typeface="Myriad Pro"/>
                  </a:rPr>
                  <a:t>Recurrent Neural Networks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6FE7A3-4012-4FAE-A6EA-7765D5AD3A3C}"/>
                  </a:ext>
                </a:extLst>
              </p:cNvPr>
              <p:cNvSpPr/>
              <p:nvPr/>
            </p:nvSpPr>
            <p:spPr>
              <a:xfrm>
                <a:off x="10969266" y="2523198"/>
                <a:ext cx="1813591" cy="5722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29511" tIns="64756" rIns="129511" bIns="64756" rtlCol="0" anchor="ctr"/>
              <a:lstStyle/>
              <a:p>
                <a:pPr lvl="0" algn="ctr">
                  <a:defRPr/>
                </a:pPr>
                <a:r>
                  <a:rPr lang="en-US" sz="1000" b="1" kern="0">
                    <a:ea typeface="Myriad Pro"/>
                    <a:cs typeface="Myriad Pro"/>
                  </a:rPr>
                  <a:t>Deep Reinforcement Learning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E7AE3C9-AA38-4F2E-8A6B-E3C3709A1560}"/>
                  </a:ext>
                </a:extLst>
              </p:cNvPr>
              <p:cNvSpPr txBox="1"/>
              <p:nvPr/>
            </p:nvSpPr>
            <p:spPr>
              <a:xfrm>
                <a:off x="1691155" y="4887355"/>
                <a:ext cx="1206193" cy="539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>
                    <a:solidFill>
                      <a:schemeClr val="bg1"/>
                    </a:solidFill>
                    <a:ea typeface="Myriad Pro"/>
                    <a:cs typeface="Myriad Pro"/>
                  </a:rPr>
                  <a:t>Simple Apps</a:t>
                </a:r>
              </a:p>
              <a:p>
                <a:r>
                  <a:rPr lang="en-US" sz="1050">
                    <a:solidFill>
                      <a:schemeClr val="bg1"/>
                    </a:solidFill>
                    <a:ea typeface="Myriad Pro"/>
                    <a:cs typeface="Myriad Pro"/>
                  </a:rPr>
                  <a:t>Thing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116EA81-BB08-43E0-A2D7-929C720A2EAD}"/>
                  </a:ext>
                </a:extLst>
              </p:cNvPr>
              <p:cNvSpPr txBox="1"/>
              <p:nvPr/>
            </p:nvSpPr>
            <p:spPr>
              <a:xfrm>
                <a:off x="1691155" y="3736184"/>
                <a:ext cx="1896419" cy="539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>
                    <a:solidFill>
                      <a:srgbClr val="FFFFFF"/>
                    </a:solidFill>
                    <a:ea typeface="Myriad Pro"/>
                    <a:cs typeface="Myriad Pro"/>
                  </a:rPr>
                  <a:t>Compound Apps</a:t>
                </a:r>
              </a:p>
              <a:p>
                <a:r>
                  <a:rPr lang="en-US" sz="1050">
                    <a:solidFill>
                      <a:srgbClr val="FFFFFF"/>
                    </a:solidFill>
                    <a:ea typeface="Myriad Pro"/>
                    <a:cs typeface="Myriad Pro"/>
                  </a:rPr>
                  <a:t>Aggregation of Things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6AA1F33-3ED6-43F3-AA68-EC72991DDF21}"/>
                  </a:ext>
                </a:extLst>
              </p:cNvPr>
              <p:cNvSpPr txBox="1"/>
              <p:nvPr/>
            </p:nvSpPr>
            <p:spPr>
              <a:xfrm>
                <a:off x="1691155" y="2556269"/>
                <a:ext cx="2469477" cy="539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  <a:ea typeface="Myriad Pro"/>
                    <a:cs typeface="Myriad Pro"/>
                  </a:rPr>
                  <a:t>Complex Apps</a:t>
                </a:r>
              </a:p>
              <a:p>
                <a:r>
                  <a:rPr lang="en-US" sz="1050" dirty="0">
                    <a:solidFill>
                      <a:schemeClr val="bg1"/>
                    </a:solidFill>
                    <a:ea typeface="Myriad Pro"/>
                    <a:cs typeface="Myriad Pro"/>
                  </a:rPr>
                  <a:t>Process &amp; System Integration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380B46F-63B3-42A5-BEEC-8B7351AD2B37}"/>
                  </a:ext>
                </a:extLst>
              </p:cNvPr>
              <p:cNvCxnSpPr/>
              <p:nvPr/>
            </p:nvCxnSpPr>
            <p:spPr bwMode="auto">
              <a:xfrm>
                <a:off x="1652408" y="3522882"/>
                <a:ext cx="7458971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FE829D3-6295-4888-816B-D82388BAA100}"/>
                  </a:ext>
                </a:extLst>
              </p:cNvPr>
              <p:cNvCxnSpPr/>
              <p:nvPr/>
            </p:nvCxnSpPr>
            <p:spPr bwMode="auto">
              <a:xfrm flipV="1">
                <a:off x="9154471" y="3522882"/>
                <a:ext cx="0" cy="291771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86A24CB-7941-4BE1-AD7C-6F63E9F6C01E}"/>
                  </a:ext>
                </a:extLst>
              </p:cNvPr>
              <p:cNvSpPr/>
              <p:nvPr/>
            </p:nvSpPr>
            <p:spPr>
              <a:xfrm>
                <a:off x="5465171" y="2429015"/>
                <a:ext cx="3219663" cy="38143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129511" tIns="64756" rIns="129511" bIns="64756" rtlCol="0" anchor="t"/>
              <a:lstStyle/>
              <a:p>
                <a:pPr algn="ctr"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>
                    <a:solidFill>
                      <a:schemeClr val="bg1"/>
                    </a:solidFill>
                    <a:ea typeface="Myriad Pro"/>
                    <a:cs typeface="Myriad Pro"/>
                  </a:rPr>
                  <a:t>Automated &amp; Unsupervised Analytics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6735C0-8433-44B7-A9D2-7FDE9E6B69E6}"/>
                  </a:ext>
                </a:extLst>
              </p:cNvPr>
              <p:cNvSpPr/>
              <p:nvPr/>
            </p:nvSpPr>
            <p:spPr bwMode="auto">
              <a:xfrm>
                <a:off x="1751483" y="1773784"/>
                <a:ext cx="11333126" cy="37633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7155" tIns="48578" rIns="97155" bIns="4857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">
                  <a:spcBef>
                    <a:spcPts val="638"/>
                  </a:spcBef>
                  <a:spcAft>
                    <a:spcPts val="638"/>
                  </a:spcAft>
                </a:pPr>
                <a:r>
                  <a:rPr lang="en-US" sz="1400" b="1">
                    <a:solidFill>
                      <a:schemeClr val="accent2">
                        <a:lumMod val="50000"/>
                      </a:schemeClr>
                    </a:solidFill>
                  </a:rPr>
                  <a:t>The Evolution of Artificial Intelligence Applications in Intelligent Buildings</a:t>
                </a:r>
              </a:p>
            </p:txBody>
          </p:sp>
          <p:sp>
            <p:nvSpPr>
              <p:cNvPr id="51" name="Line 24">
                <a:extLst>
                  <a:ext uri="{FF2B5EF4-FFF2-40B4-BE49-F238E27FC236}">
                    <a16:creationId xmlns:a16="http://schemas.microsoft.com/office/drawing/2014/main" id="{335A9259-7538-424A-891A-526486F79D4B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"/>
                </p:custDataLst>
              </p:nvPr>
            </p:nvSpPr>
            <p:spPr bwMode="gray">
              <a:xfrm flipV="1">
                <a:off x="1589259" y="2046090"/>
                <a:ext cx="0" cy="4461498"/>
              </a:xfrm>
              <a:prstGeom prst="line">
                <a:avLst/>
              </a:prstGeom>
              <a:noFill/>
              <a:ln w="57150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 type="triangle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5F5F5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9634" tIns="39634" rIns="39634" bIns="39634" anchor="ctr">
                <a:noAutofit/>
              </a:bodyPr>
              <a:lstStyle/>
              <a:p>
                <a:pPr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US" sz="1050" kern="0">
                  <a:solidFill>
                    <a:srgbClr val="7F7F7F"/>
                  </a:solidFill>
                  <a:ea typeface="Myriad Pro"/>
                  <a:cs typeface="Myriad Pro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19CF87E-29C9-40A4-843A-382339BF93E0}"/>
                  </a:ext>
                </a:extLst>
              </p:cNvPr>
              <p:cNvSpPr/>
              <p:nvPr/>
            </p:nvSpPr>
            <p:spPr>
              <a:xfrm>
                <a:off x="2679139" y="4496085"/>
                <a:ext cx="2786033" cy="38143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129511" tIns="64756" rIns="129511" bIns="64756" rtlCol="0" anchor="t"/>
              <a:lstStyle/>
              <a:p>
                <a:pPr algn="ctr"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>
                    <a:solidFill>
                      <a:schemeClr val="bg1"/>
                    </a:solidFill>
                    <a:ea typeface="Myriad Pro"/>
                    <a:cs typeface="Myriad Pro"/>
                  </a:rPr>
                  <a:t>Reactive Analytics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6036B7B-A878-4C72-9F46-4DCCDC6E795A}"/>
                  </a:ext>
                </a:extLst>
              </p:cNvPr>
              <p:cNvSpPr/>
              <p:nvPr/>
            </p:nvSpPr>
            <p:spPr>
              <a:xfrm>
                <a:off x="4031561" y="3568218"/>
                <a:ext cx="3219663" cy="38143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129511" tIns="64756" rIns="129511" bIns="64756" rtlCol="0" anchor="t"/>
              <a:lstStyle/>
              <a:p>
                <a:pPr algn="ctr"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>
                    <a:solidFill>
                      <a:schemeClr val="bg1"/>
                    </a:solidFill>
                    <a:ea typeface="Myriad Pro"/>
                    <a:cs typeface="Myriad Pro"/>
                  </a:rPr>
                  <a:t>Predictive Analytics</a:t>
                </a:r>
              </a:p>
            </p:txBody>
          </p:sp>
          <p:sp>
            <p:nvSpPr>
              <p:cNvPr id="54" name="Line 24">
                <a:extLst>
                  <a:ext uri="{FF2B5EF4-FFF2-40B4-BE49-F238E27FC236}">
                    <a16:creationId xmlns:a16="http://schemas.microsoft.com/office/drawing/2014/main" id="{F9D88176-D097-4C57-8823-C240F687A5BE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gray">
              <a:xfrm flipV="1">
                <a:off x="1595911" y="6451820"/>
                <a:ext cx="11445230" cy="55766"/>
              </a:xfrm>
              <a:prstGeom prst="line">
                <a:avLst/>
              </a:prstGeom>
              <a:noFill/>
              <a:ln w="57150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 type="triangle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5F5F5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9634" tIns="39634" rIns="39634" bIns="39634" anchor="ctr">
                <a:noAutofit/>
              </a:bodyPr>
              <a:lstStyle/>
              <a:p>
                <a:pPr defTabSz="971550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en-US" sz="1050" kern="0">
                  <a:solidFill>
                    <a:srgbClr val="7F7F7F"/>
                  </a:solidFill>
                  <a:ea typeface="Myriad Pro"/>
                  <a:cs typeface="Myriad Pro"/>
                </a:endParaRPr>
              </a:p>
            </p:txBody>
          </p:sp>
        </p:grp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5D12C7F5-1E2F-4853-AE0B-09886BD7A542}"/>
                </a:ext>
              </a:extLst>
            </p:cNvPr>
            <p:cNvSpPr/>
            <p:nvPr/>
          </p:nvSpPr>
          <p:spPr>
            <a:xfrm>
              <a:off x="9413176" y="3224100"/>
              <a:ext cx="347533" cy="2710927"/>
            </a:xfrm>
            <a:prstGeom prst="rightBrac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6F2AE99E-F01E-428A-BFF8-2819AC1C65E0}"/>
                </a:ext>
              </a:extLst>
            </p:cNvPr>
            <p:cNvSpPr/>
            <p:nvPr/>
          </p:nvSpPr>
          <p:spPr>
            <a:xfrm>
              <a:off x="9413176" y="1812819"/>
              <a:ext cx="347533" cy="1349313"/>
            </a:xfrm>
            <a:prstGeom prst="rightBrac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7A7DF2-D2D2-4FA3-8335-F4F3027673CE}"/>
                </a:ext>
              </a:extLst>
            </p:cNvPr>
            <p:cNvSpPr/>
            <p:nvPr/>
          </p:nvSpPr>
          <p:spPr>
            <a:xfrm>
              <a:off x="9719888" y="4218941"/>
              <a:ext cx="1221070" cy="7989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29511" tIns="64756" rIns="129511" bIns="64756" rtlCol="0" anchor="t"/>
            <a:lstStyle/>
            <a:p>
              <a:pPr algn="ctr" defTabSz="9715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chemeClr val="accent1"/>
                  </a:solidFill>
                  <a:ea typeface="Myriad Pro"/>
                  <a:cs typeface="Myriad Pro"/>
                </a:rPr>
                <a:t>Outputs are known; low workload requirements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FDAECE-8564-4AAB-8CAE-8616498794A0}"/>
                </a:ext>
              </a:extLst>
            </p:cNvPr>
            <p:cNvSpPr/>
            <p:nvPr/>
          </p:nvSpPr>
          <p:spPr>
            <a:xfrm>
              <a:off x="9719888" y="2041254"/>
              <a:ext cx="1221070" cy="7989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29511" tIns="64756" rIns="129511" bIns="64756" rtlCol="0" anchor="t"/>
            <a:lstStyle/>
            <a:p>
              <a:pPr algn="ctr" defTabSz="9715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chemeClr val="accent4"/>
                  </a:solidFill>
                  <a:ea typeface="Myriad Pro"/>
                  <a:cs typeface="Myriad Pro"/>
                </a:rPr>
                <a:t>Outputs are unknown; high workload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81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102505" cy="447675"/>
          </a:xfrm>
        </p:spPr>
        <p:txBody>
          <a:bodyPr/>
          <a:lstStyle/>
          <a:p>
            <a:r>
              <a:rPr lang="en-US" dirty="0"/>
              <a:t>Simple, Compound &amp; Complex Digital Twins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0AEF5B-2041-4424-8F4A-D4276372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614487"/>
            <a:ext cx="113157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7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88" y="36937"/>
            <a:ext cx="9206905" cy="447675"/>
          </a:xfrm>
        </p:spPr>
        <p:txBody>
          <a:bodyPr/>
          <a:lstStyle/>
          <a:p>
            <a:r>
              <a:rPr lang="en-US" dirty="0"/>
              <a:t>Various Building Models Shaping the Buildings Segment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5934D-E879-4842-8804-EE02C29FC20B}"/>
              </a:ext>
            </a:extLst>
          </p:cNvPr>
          <p:cNvSpPr txBox="1"/>
          <p:nvPr/>
        </p:nvSpPr>
        <p:spPr>
          <a:xfrm>
            <a:off x="1143401" y="1312752"/>
            <a:ext cx="85890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Full</a:t>
            </a:r>
            <a:r>
              <a:rPr lang="en-CA" sz="3200" dirty="0">
                <a:solidFill>
                  <a:schemeClr val="tx2"/>
                </a:solidFill>
              </a:rPr>
              <a:t>y </a:t>
            </a:r>
            <a:r>
              <a:rPr lang="en-US" sz="3200" dirty="0">
                <a:solidFill>
                  <a:schemeClr val="tx2"/>
                </a:solidFill>
              </a:rPr>
              <a:t>Outsourced Remote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Single-System Focus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Part of a Larger Building Management System</a:t>
            </a:r>
            <a:endParaRPr lang="en-CA" sz="3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2"/>
                </a:solidFill>
              </a:rPr>
              <a:t>BMS </a:t>
            </a:r>
            <a:r>
              <a:rPr lang="en-CA" sz="3200">
                <a:solidFill>
                  <a:schemeClr val="tx2"/>
                </a:solidFill>
              </a:rPr>
              <a:t>Agnostic Solution</a:t>
            </a:r>
            <a:endParaRPr lang="en-US" sz="3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Low-Code Model Development</a:t>
            </a:r>
          </a:p>
        </p:txBody>
      </p:sp>
    </p:spTree>
    <p:extLst>
      <p:ext uri="{BB962C8B-B14F-4D97-AF65-F5344CB8AC3E}">
        <p14:creationId xmlns:p14="http://schemas.microsoft.com/office/powerpoint/2010/main" val="53517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88" y="36937"/>
            <a:ext cx="9206905" cy="447675"/>
          </a:xfrm>
        </p:spPr>
        <p:txBody>
          <a:bodyPr/>
          <a:lstStyle/>
          <a:p>
            <a:r>
              <a:rPr lang="en-US" dirty="0"/>
              <a:t>Top Hurdles to Overcome with Prospective Building Clients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5934D-E879-4842-8804-EE02C29FC20B}"/>
              </a:ext>
            </a:extLst>
          </p:cNvPr>
          <p:cNvSpPr txBox="1"/>
          <p:nvPr/>
        </p:nvSpPr>
        <p:spPr>
          <a:xfrm>
            <a:off x="1143401" y="1312752"/>
            <a:ext cx="8589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Fear Over Loss of Employment</a:t>
            </a:r>
            <a:br>
              <a:rPr lang="en-US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Communication in ROI Terms</a:t>
            </a:r>
            <a:br>
              <a:rPr lang="en-US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Integration Difficulties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D900CD-3D5E-41F4-8957-95CB08E6A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14" y="4247178"/>
            <a:ext cx="7111165" cy="12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88" y="36937"/>
            <a:ext cx="9206905" cy="447675"/>
          </a:xfrm>
        </p:spPr>
        <p:txBody>
          <a:bodyPr/>
          <a:lstStyle/>
          <a:p>
            <a:r>
              <a:rPr lang="en-US" dirty="0"/>
              <a:t>Critical Ecosystem &amp; Partnership-Related Hurdles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A8D9E-E17B-490F-8950-CE1EFCE5A7AD}"/>
              </a:ext>
            </a:extLst>
          </p:cNvPr>
          <p:cNvSpPr txBox="1"/>
          <p:nvPr/>
        </p:nvSpPr>
        <p:spPr>
          <a:xfrm>
            <a:off x="1004935" y="1213164"/>
            <a:ext cx="88542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Classic Remote Service and Aftermarket Support</a:t>
            </a:r>
            <a:br>
              <a:rPr lang="en-US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Multi-Vendor Systems &amp; Services Interactions</a:t>
            </a:r>
            <a:br>
              <a:rPr lang="en-US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Open Systems &amp; Data Interoperability</a:t>
            </a:r>
            <a:br>
              <a:rPr lang="en-US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Shared Risk and Outcome-based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19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EA57-CE18-4E84-A9B3-ED8A5123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Takeaways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6E23D-0157-41EF-9382-2AE0CF50F1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2020, Continental Automated Buildings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CBE86-80F1-4561-A7C1-13F4393AA2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DFE8E7-8F3A-4CD1-A84D-205440FBE31B}"/>
              </a:ext>
            </a:extLst>
          </p:cNvPr>
          <p:cNvGrpSpPr/>
          <p:nvPr/>
        </p:nvGrpSpPr>
        <p:grpSpPr>
          <a:xfrm>
            <a:off x="1580514" y="2014237"/>
            <a:ext cx="9970531" cy="4015602"/>
            <a:chOff x="700018" y="1289537"/>
            <a:chExt cx="10910091" cy="44720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87D147-FEA3-4261-9D88-3F82B8B44E06}"/>
                </a:ext>
              </a:extLst>
            </p:cNvPr>
            <p:cNvGrpSpPr/>
            <p:nvPr/>
          </p:nvGrpSpPr>
          <p:grpSpPr>
            <a:xfrm>
              <a:off x="700018" y="1289537"/>
              <a:ext cx="10910091" cy="4472079"/>
              <a:chOff x="700018" y="2199885"/>
              <a:chExt cx="13349554" cy="5738277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6261043-6EA6-49BE-8A36-939A253FF0AA}"/>
                  </a:ext>
                </a:extLst>
              </p:cNvPr>
              <p:cNvCxnSpPr/>
              <p:nvPr/>
            </p:nvCxnSpPr>
            <p:spPr bwMode="auto">
              <a:xfrm>
                <a:off x="5254871" y="2957423"/>
                <a:ext cx="511725" cy="176982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293518F-7BC1-4165-8BD1-5DADFB403408}"/>
                  </a:ext>
                </a:extLst>
              </p:cNvPr>
              <p:cNvCxnSpPr/>
              <p:nvPr/>
            </p:nvCxnSpPr>
            <p:spPr bwMode="auto">
              <a:xfrm flipV="1">
                <a:off x="5285232" y="4940141"/>
                <a:ext cx="464747" cy="5124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B3429B4C-5BC4-437A-8F38-048BF8FB498C}"/>
                  </a:ext>
                </a:extLst>
              </p:cNvPr>
              <p:cNvSpPr/>
              <p:nvPr/>
            </p:nvSpPr>
            <p:spPr bwMode="auto">
              <a:xfrm>
                <a:off x="5749979" y="4714822"/>
                <a:ext cx="220860" cy="204464"/>
              </a:xfrm>
              <a:prstGeom prst="cube">
                <a:avLst/>
              </a:prstGeom>
              <a:solidFill>
                <a:schemeClr val="accent3">
                  <a:lumMod val="20000"/>
                  <a:lumOff val="80000"/>
                  <a:alpha val="21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E0FF800-E6D5-4AD0-A4CE-1985FD786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6222" y1="41333" x2="46222" y2="41333"/>
                            <a14:foregroundMark x1="47111" y1="55111" x2="47111" y2="55111"/>
                            <a14:foregroundMark x1="49333" y1="72444" x2="49333" y2="7244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8664" y="4386617"/>
                <a:ext cx="392311" cy="392311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8F52408-C116-4C18-80A0-496271817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75971" y="2924400"/>
                <a:ext cx="597707" cy="597707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067AAE-48CD-4976-88DD-66A094D39C26}"/>
                  </a:ext>
                </a:extLst>
              </p:cNvPr>
              <p:cNvSpPr txBox="1"/>
              <p:nvPr/>
            </p:nvSpPr>
            <p:spPr>
              <a:xfrm>
                <a:off x="6600016" y="3429250"/>
                <a:ext cx="1494020" cy="51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>
                    <a:cs typeface="Myriad Pro"/>
                  </a:rPr>
                  <a:t>WIFI / Bluetooth / LTE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FC7DB32-0EAD-4F3D-A413-CD7E81FFB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8" b="92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492730" y="2228434"/>
                <a:ext cx="858720" cy="858720"/>
              </a:xfrm>
              <a:prstGeom prst="rect">
                <a:avLst/>
              </a:prstGeom>
            </p:spPr>
          </p:pic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0F18B6F9-7261-4E93-A1CE-1D5AA6CB7193}"/>
                  </a:ext>
                </a:extLst>
              </p:cNvPr>
              <p:cNvSpPr/>
              <p:nvPr/>
            </p:nvSpPr>
            <p:spPr bwMode="auto">
              <a:xfrm rot="20586757" flipH="1">
                <a:off x="6715610" y="2740471"/>
                <a:ext cx="4639081" cy="942824"/>
              </a:xfrm>
              <a:prstGeom prst="arc">
                <a:avLst>
                  <a:gd name="adj1" fmla="val 19097860"/>
                  <a:gd name="adj2" fmla="val 20663168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595704-C2A3-411B-BEAC-08868A9686FE}"/>
                  </a:ext>
                </a:extLst>
              </p:cNvPr>
              <p:cNvSpPr txBox="1"/>
              <p:nvPr/>
            </p:nvSpPr>
            <p:spPr>
              <a:xfrm>
                <a:off x="8175079" y="2927673"/>
                <a:ext cx="1494020" cy="39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cs typeface="Myriad Pro"/>
                  </a:rPr>
                  <a:t>Cloud Services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5E2AB05-FB1B-4B81-9978-0CE812BC3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55882" y1="93627" x2="55882" y2="93627"/>
                            <a14:foregroundMark x1="58824" y1="81863" x2="58824" y2="81863"/>
                            <a14:foregroundMark x1="60294" y1="73529" x2="60294" y2="73529"/>
                            <a14:foregroundMark x1="71078" y1="73529" x2="71078" y2="73529"/>
                            <a14:foregroundMark x1="83333" y1="73039" x2="83333" y2="73039"/>
                            <a14:foregroundMark x1="91176" y1="54412" x2="91176" y2="54412"/>
                            <a14:foregroundMark x1="91176" y1="37255" x2="91176" y2="37255"/>
                            <a14:foregroundMark x1="91176" y1="28431" x2="91176" y2="28431"/>
                            <a14:foregroundMark x1="91176" y1="28431" x2="91176" y2="28431"/>
                            <a14:foregroundMark x1="91176" y1="28431" x2="91176" y2="28431"/>
                            <a14:foregroundMark x1="92647" y1="8824" x2="92647" y2="8824"/>
                            <a14:foregroundMark x1="92647" y1="8824" x2="92647" y2="8824"/>
                            <a14:foregroundMark x1="93137" y1="21078" x2="93137" y2="22059"/>
                            <a14:foregroundMark x1="93137" y1="21569" x2="93137" y2="23039"/>
                            <a14:foregroundMark x1="69608" y1="2451" x2="69608" y2="2451"/>
                            <a14:foregroundMark x1="55882" y1="2941" x2="55882" y2="2941"/>
                            <a14:foregroundMark x1="49510" y1="3431" x2="36275" y2="8333"/>
                            <a14:foregroundMark x1="36765" y1="5392" x2="10784" y2="3922"/>
                            <a14:foregroundMark x1="7353" y1="4902" x2="6373" y2="69608"/>
                            <a14:foregroundMark x1="7353" y1="70588" x2="91176" y2="71569"/>
                            <a14:foregroundMark x1="16667" y1="73529" x2="68137" y2="76471"/>
                            <a14:foregroundMark x1="47549" y1="82843" x2="37255" y2="98529"/>
                            <a14:foregroundMark x1="26961" y1="95588" x2="70098" y2="97059"/>
                            <a14:foregroundMark x1="95588" y1="11275" x2="92157" y2="73039"/>
                            <a14:foregroundMark x1="60784" y1="3431" x2="91176" y2="4902"/>
                            <a14:backgroundMark x1="69118" y1="57843" x2="69118" y2="5784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93549" y="3770079"/>
                <a:ext cx="1057082" cy="1057082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0244D1-3642-46F7-B423-549487926EC4}"/>
                  </a:ext>
                </a:extLst>
              </p:cNvPr>
              <p:cNvSpPr txBox="1"/>
              <p:nvPr/>
            </p:nvSpPr>
            <p:spPr>
              <a:xfrm>
                <a:off x="8208869" y="4884364"/>
                <a:ext cx="1494020" cy="64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>
                    <a:cs typeface="Myriad Pro"/>
                  </a:rPr>
                  <a:t>Basic Machine Data Visualization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7BFD7E6-8ADB-47B7-A8D3-FE5593247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02481" y="2576575"/>
                <a:ext cx="1017069" cy="101706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3A684B-7AB0-4830-B45F-CBEAF59AA7CF}"/>
                  </a:ext>
                </a:extLst>
              </p:cNvPr>
              <p:cNvSpPr txBox="1"/>
              <p:nvPr/>
            </p:nvSpPr>
            <p:spPr>
              <a:xfrm>
                <a:off x="10362729" y="3623805"/>
                <a:ext cx="1619798" cy="114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>
                    <a:cs typeface="Myriad Pro"/>
                  </a:rPr>
                  <a:t>Advanced Predictive Diagnostics &amp; Root Cause Analysis</a:t>
                </a:r>
              </a:p>
              <a:p>
                <a:pPr marL="171450" indent="-171450">
                  <a:buFont typeface="Arial" charset="0"/>
                  <a:buChar char="•"/>
                </a:pPr>
                <a:endParaRPr lang="en-US" sz="1000">
                  <a:cs typeface="Myriad Pro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68984C5-429F-4745-8C81-C79652153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82191" y="2645217"/>
                <a:ext cx="1033553" cy="1033553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B4C051-8082-43FF-B6CA-4A25B806320B}"/>
                  </a:ext>
                </a:extLst>
              </p:cNvPr>
              <p:cNvSpPr txBox="1"/>
              <p:nvPr/>
            </p:nvSpPr>
            <p:spPr>
              <a:xfrm>
                <a:off x="12187524" y="3638092"/>
                <a:ext cx="1748607" cy="892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cs typeface="Myriad Pro"/>
                  </a:rPr>
                  <a:t>Remote Expert Support and Advanced Analytics</a:t>
                </a:r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8E69DD84-DFEE-4716-9F84-95D262A5A0DF}"/>
                  </a:ext>
                </a:extLst>
              </p:cNvPr>
              <p:cNvSpPr/>
              <p:nvPr/>
            </p:nvSpPr>
            <p:spPr bwMode="auto">
              <a:xfrm rot="13686468" flipH="1">
                <a:off x="9693506" y="2783329"/>
                <a:ext cx="707587" cy="2093233"/>
              </a:xfrm>
              <a:prstGeom prst="arc">
                <a:avLst>
                  <a:gd name="adj1" fmla="val 6234818"/>
                  <a:gd name="adj2" fmla="val 14763658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1E8428A9-1199-4770-8FA5-B281852EC0AF}"/>
                  </a:ext>
                </a:extLst>
              </p:cNvPr>
              <p:cNvSpPr/>
              <p:nvPr/>
            </p:nvSpPr>
            <p:spPr bwMode="auto">
              <a:xfrm rot="16026550" flipH="1">
                <a:off x="11708981" y="1916180"/>
                <a:ext cx="540722" cy="2406142"/>
              </a:xfrm>
              <a:prstGeom prst="arc">
                <a:avLst>
                  <a:gd name="adj1" fmla="val 6397956"/>
                  <a:gd name="adj2" fmla="val 14556316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B127C97-8804-41D2-BA66-EE5BB80DC860}"/>
                  </a:ext>
                </a:extLst>
              </p:cNvPr>
              <p:cNvCxnSpPr/>
              <p:nvPr/>
            </p:nvCxnSpPr>
            <p:spPr bwMode="auto">
              <a:xfrm>
                <a:off x="8983001" y="3204672"/>
                <a:ext cx="0" cy="56540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673C5807-329B-4182-91D1-72D26B124BB9}"/>
                  </a:ext>
                </a:extLst>
              </p:cNvPr>
              <p:cNvSpPr/>
              <p:nvPr/>
            </p:nvSpPr>
            <p:spPr bwMode="auto">
              <a:xfrm rot="21242898" flipH="1">
                <a:off x="5854511" y="3342761"/>
                <a:ext cx="2543312" cy="1736492"/>
              </a:xfrm>
              <a:prstGeom prst="arc">
                <a:avLst>
                  <a:gd name="adj1" fmla="val 16630861"/>
                  <a:gd name="adj2" fmla="val 199099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BF9D2803-71A7-4C5B-A713-E5F24DC50DA0}"/>
                  </a:ext>
                </a:extLst>
              </p:cNvPr>
              <p:cNvSpPr/>
              <p:nvPr/>
            </p:nvSpPr>
            <p:spPr bwMode="auto">
              <a:xfrm>
                <a:off x="2028147" y="2851332"/>
                <a:ext cx="3179419" cy="3028949"/>
              </a:xfrm>
              <a:prstGeom prst="cube">
                <a:avLst>
                  <a:gd name="adj" fmla="val 10337"/>
                </a:avLst>
              </a:prstGeom>
              <a:solidFill>
                <a:schemeClr val="accent3">
                  <a:lumMod val="20000"/>
                  <a:lumOff val="80000"/>
                  <a:alpha val="21000"/>
                </a:schemeClr>
              </a:solidFill>
              <a:ln w="9525" cap="flat" cmpd="sng" algn="ctr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0D5D907-BC09-4546-A1CD-77F32D10F5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6222" y1="41333" x2="46222" y2="41333"/>
                            <a14:foregroundMark x1="47111" y1="55111" x2="47111" y2="55111"/>
                            <a14:foregroundMark x1="49333" y1="72444" x2="49333" y2="7244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8767" y="3751602"/>
                <a:ext cx="535266" cy="535266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F7FE4-78F6-4C22-A9C3-EF4B8D872DDC}"/>
                  </a:ext>
                </a:extLst>
              </p:cNvPr>
              <p:cNvSpPr txBox="1"/>
              <p:nvPr/>
            </p:nvSpPr>
            <p:spPr>
              <a:xfrm>
                <a:off x="1888581" y="4263377"/>
                <a:ext cx="1395038" cy="791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cs typeface="Myriad Pro"/>
                  </a:rPr>
                  <a:t>WIFI</a:t>
                </a:r>
              </a:p>
              <a:p>
                <a:pPr algn="ctr"/>
                <a:r>
                  <a:rPr lang="en-US" sz="1000" dirty="0">
                    <a:cs typeface="Myriad Pro"/>
                  </a:rPr>
                  <a:t>Bluetooth</a:t>
                </a:r>
              </a:p>
              <a:p>
                <a:pPr algn="ctr"/>
                <a:r>
                  <a:rPr lang="en-US" sz="1000" dirty="0">
                    <a:cs typeface="Myriad Pro"/>
                  </a:rPr>
                  <a:t>LTE</a:t>
                </a: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7BC5694-D4D7-48FB-BCA5-081C5EFC9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97333" l="0" r="100000">
                            <a14:foregroundMark x1="87556" y1="71556" x2="87556" y2="71556"/>
                            <a14:foregroundMark x1="77778" y1="59111" x2="77778" y2="591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56675" y="3801413"/>
                <a:ext cx="478083" cy="478082"/>
              </a:xfrm>
              <a:prstGeom prst="rect">
                <a:avLst/>
              </a:prstGeom>
            </p:spPr>
          </p:pic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C457055-2CFB-40D0-A4CC-23A0DA7AF65D}"/>
                  </a:ext>
                </a:extLst>
              </p:cNvPr>
              <p:cNvCxnSpPr/>
              <p:nvPr/>
            </p:nvCxnSpPr>
            <p:spPr bwMode="auto">
              <a:xfrm>
                <a:off x="3472095" y="3320148"/>
                <a:ext cx="0" cy="171736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97F651-C2FA-4F23-AD48-2A6E9BEFA9A8}"/>
                  </a:ext>
                </a:extLst>
              </p:cNvPr>
              <p:cNvSpPr txBox="1"/>
              <p:nvPr/>
            </p:nvSpPr>
            <p:spPr>
              <a:xfrm>
                <a:off x="3593742" y="4237350"/>
                <a:ext cx="1448570" cy="791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>
                    <a:cs typeface="Myriad Pro"/>
                  </a:rPr>
                  <a:t>(Sensors vary based on equipment)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270222-9E20-4CA4-BCEA-220801799FBF}"/>
                  </a:ext>
                </a:extLst>
              </p:cNvPr>
              <p:cNvSpPr txBox="1"/>
              <p:nvPr/>
            </p:nvSpPr>
            <p:spPr>
              <a:xfrm>
                <a:off x="2313016" y="3238252"/>
                <a:ext cx="1308433" cy="57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cs typeface="Myriad Pro"/>
                  </a:rPr>
                  <a:t>Comms Hardware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60AF6FC-40CE-4A6C-AAC9-10BF007F25EA}"/>
                  </a:ext>
                </a:extLst>
              </p:cNvPr>
              <p:cNvSpPr txBox="1"/>
              <p:nvPr/>
            </p:nvSpPr>
            <p:spPr>
              <a:xfrm>
                <a:off x="3714102" y="3286317"/>
                <a:ext cx="1135385" cy="57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cs typeface="Myriad Pro"/>
                  </a:rPr>
                  <a:t>Sensor Hardware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F3EECD0-9CAB-4462-A586-D5F75086CEAB}"/>
                  </a:ext>
                </a:extLst>
              </p:cNvPr>
              <p:cNvCxnSpPr/>
              <p:nvPr/>
            </p:nvCxnSpPr>
            <p:spPr bwMode="auto">
              <a:xfrm>
                <a:off x="2034304" y="5180789"/>
                <a:ext cx="2815184" cy="298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1E0DAE-1098-40C5-8D99-900488585AD1}"/>
                  </a:ext>
                </a:extLst>
              </p:cNvPr>
              <p:cNvSpPr txBox="1"/>
              <p:nvPr/>
            </p:nvSpPr>
            <p:spPr>
              <a:xfrm>
                <a:off x="1971902" y="5198696"/>
                <a:ext cx="1579014" cy="483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cs typeface="Myriad Pro"/>
                  </a:rPr>
                  <a:t>Other Components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B513D3-DEAD-41E9-9969-4B32966C154F}"/>
                  </a:ext>
                </a:extLst>
              </p:cNvPr>
              <p:cNvSpPr txBox="1"/>
              <p:nvPr/>
            </p:nvSpPr>
            <p:spPr>
              <a:xfrm>
                <a:off x="2134589" y="5599221"/>
                <a:ext cx="1307169" cy="83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" indent="-91440">
                  <a:buFont typeface="Arial" charset="0"/>
                  <a:buChar char="•"/>
                </a:pPr>
                <a:r>
                  <a:rPr lang="en-US" sz="800">
                    <a:cs typeface="Myriad Pro"/>
                  </a:rPr>
                  <a:t>Serial, USB, Ethernet Ports (Optional)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C7D8859-E2BC-439D-B2DB-521DC753377C}"/>
                  </a:ext>
                </a:extLst>
              </p:cNvPr>
              <p:cNvSpPr txBox="1"/>
              <p:nvPr/>
            </p:nvSpPr>
            <p:spPr>
              <a:xfrm>
                <a:off x="3472095" y="5401418"/>
                <a:ext cx="1402921" cy="545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" indent="-91440">
                  <a:buFont typeface="Arial" charset="0"/>
                  <a:buChar char="•"/>
                </a:pPr>
                <a:r>
                  <a:rPr lang="en-US" sz="800">
                    <a:cs typeface="Myriad Pro"/>
                  </a:rPr>
                  <a:t>Battery</a:t>
                </a:r>
              </a:p>
              <a:p>
                <a:pPr marL="91440" indent="-91440">
                  <a:buFont typeface="Arial" charset="0"/>
                  <a:buChar char="•"/>
                </a:pPr>
                <a:r>
                  <a:rPr lang="en-US" sz="800">
                    <a:cs typeface="Myriad Pro"/>
                  </a:rPr>
                  <a:t>LED Indicators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AD981C-BFE8-4197-BA2A-610AA535C587}"/>
                  </a:ext>
                </a:extLst>
              </p:cNvPr>
              <p:cNvSpPr txBox="1"/>
              <p:nvPr/>
            </p:nvSpPr>
            <p:spPr>
              <a:xfrm>
                <a:off x="2180789" y="2533517"/>
                <a:ext cx="3097265" cy="39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cs typeface="Myriad Pro"/>
                  </a:rPr>
                  <a:t>Comms / Sensing Package</a:t>
                </a: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45189B5-281A-43D4-B3CE-DF506FCA7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55882" y1="93627" x2="55882" y2="93627"/>
                            <a14:foregroundMark x1="58824" y1="81863" x2="58824" y2="81863"/>
                            <a14:foregroundMark x1="60294" y1="73529" x2="60294" y2="73529"/>
                            <a14:foregroundMark x1="71078" y1="73529" x2="71078" y2="73529"/>
                            <a14:foregroundMark x1="83333" y1="73039" x2="83333" y2="73039"/>
                            <a14:foregroundMark x1="91176" y1="54412" x2="91176" y2="54412"/>
                            <a14:foregroundMark x1="91176" y1="37255" x2="91176" y2="37255"/>
                            <a14:foregroundMark x1="91176" y1="28431" x2="91176" y2="28431"/>
                            <a14:foregroundMark x1="91176" y1="28431" x2="91176" y2="28431"/>
                            <a14:foregroundMark x1="91176" y1="28431" x2="91176" y2="28431"/>
                            <a14:foregroundMark x1="92647" y1="8824" x2="92647" y2="8824"/>
                            <a14:foregroundMark x1="92647" y1="8824" x2="92647" y2="8824"/>
                            <a14:foregroundMark x1="93137" y1="21078" x2="93137" y2="22059"/>
                            <a14:foregroundMark x1="93137" y1="21569" x2="93137" y2="23039"/>
                            <a14:foregroundMark x1="69608" y1="2451" x2="69608" y2="2451"/>
                            <a14:foregroundMark x1="55882" y1="2941" x2="55882" y2="2941"/>
                            <a14:foregroundMark x1="49510" y1="3431" x2="36275" y2="8333"/>
                            <a14:foregroundMark x1="36765" y1="5392" x2="10784" y2="3922"/>
                            <a14:foregroundMark x1="7353" y1="4902" x2="6373" y2="69608"/>
                            <a14:foregroundMark x1="7353" y1="70588" x2="91176" y2="71569"/>
                            <a14:foregroundMark x1="16667" y1="73529" x2="68137" y2="76471"/>
                            <a14:foregroundMark x1="47549" y1="82843" x2="37255" y2="98529"/>
                            <a14:foregroundMark x1="26961" y1="95588" x2="70098" y2="97059"/>
                            <a14:foregroundMark x1="95588" y1="11275" x2="92157" y2="73039"/>
                            <a14:foregroundMark x1="60784" y1="3431" x2="91176" y2="4902"/>
                            <a14:backgroundMark x1="69118" y1="57843" x2="69118" y2="578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81035" y="6519126"/>
                <a:ext cx="236738" cy="236738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4044A82-168E-473C-8BF5-9A9C5F43D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48617" y="6483338"/>
                <a:ext cx="308314" cy="308314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83C5B5-6513-4ABF-AE5C-90F2D67E9537}"/>
                  </a:ext>
                </a:extLst>
              </p:cNvPr>
              <p:cNvSpPr txBox="1"/>
              <p:nvPr/>
            </p:nvSpPr>
            <p:spPr>
              <a:xfrm>
                <a:off x="3401143" y="6797692"/>
                <a:ext cx="1781076" cy="114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cs typeface="Myriad Pro"/>
                  </a:rPr>
                  <a:t>Sensing / Comms Package</a:t>
                </a:r>
              </a:p>
              <a:p>
                <a:pPr algn="ctr"/>
                <a:r>
                  <a:rPr lang="en-US" sz="1000" b="1">
                    <a:cs typeface="Myriad Pro"/>
                  </a:rPr>
                  <a:t>(Embedded or Aftermarket)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C25EED1-EB5D-4114-9999-F942D6BB888D}"/>
                  </a:ext>
                </a:extLst>
              </p:cNvPr>
              <p:cNvSpPr txBox="1"/>
              <p:nvPr/>
            </p:nvSpPr>
            <p:spPr>
              <a:xfrm>
                <a:off x="5699443" y="6797692"/>
                <a:ext cx="1781076" cy="64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cs typeface="Myriad Pro"/>
                  </a:rPr>
                  <a:t>Data</a:t>
                </a:r>
              </a:p>
              <a:p>
                <a:pPr algn="ctr"/>
                <a:r>
                  <a:rPr lang="en-US" sz="1000" b="1">
                    <a:cs typeface="Myriad Pro"/>
                  </a:rPr>
                  <a:t>Gateway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3929AA-9917-43C5-8026-1E3F09005BD1}"/>
                  </a:ext>
                </a:extLst>
              </p:cNvPr>
              <p:cNvSpPr txBox="1"/>
              <p:nvPr/>
            </p:nvSpPr>
            <p:spPr>
              <a:xfrm>
                <a:off x="7930734" y="6797692"/>
                <a:ext cx="1781076" cy="64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cs typeface="Myriad Pro"/>
                  </a:rPr>
                  <a:t>Software</a:t>
                </a:r>
              </a:p>
              <a:p>
                <a:pPr algn="ctr"/>
                <a:r>
                  <a:rPr lang="en-US" sz="1000" b="1">
                    <a:cs typeface="Myriad Pro"/>
                  </a:rPr>
                  <a:t>Backend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FF0EF1-2780-489F-A720-C996B8C067F1}"/>
                  </a:ext>
                </a:extLst>
              </p:cNvPr>
              <p:cNvSpPr txBox="1"/>
              <p:nvPr/>
            </p:nvSpPr>
            <p:spPr>
              <a:xfrm>
                <a:off x="10108865" y="6797692"/>
                <a:ext cx="1781076" cy="64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cs typeface="Myriad Pro"/>
                  </a:rPr>
                  <a:t>Machine Learning Algorithm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5054AE-237C-44F1-91A2-32EEC0FC7849}"/>
                  </a:ext>
                </a:extLst>
              </p:cNvPr>
              <p:cNvSpPr txBox="1"/>
              <p:nvPr/>
            </p:nvSpPr>
            <p:spPr>
              <a:xfrm>
                <a:off x="12268496" y="6797692"/>
                <a:ext cx="1781076" cy="64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cs typeface="Myriad Pro"/>
                  </a:rPr>
                  <a:t>Predictive Maintenance Software 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40F04EC-F848-4AAF-9590-25F865D5128B}"/>
                  </a:ext>
                </a:extLst>
              </p:cNvPr>
              <p:cNvSpPr/>
              <p:nvPr/>
            </p:nvSpPr>
            <p:spPr bwMode="auto">
              <a:xfrm>
                <a:off x="4190528" y="6534872"/>
                <a:ext cx="205247" cy="205247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49" name="Triangle 50">
                <a:extLst>
                  <a:ext uri="{FF2B5EF4-FFF2-40B4-BE49-F238E27FC236}">
                    <a16:creationId xmlns:a16="http://schemas.microsoft.com/office/drawing/2014/main" id="{80A797C2-5BD4-4D48-8189-83B6352F804E}"/>
                  </a:ext>
                </a:extLst>
              </p:cNvPr>
              <p:cNvSpPr/>
              <p:nvPr/>
            </p:nvSpPr>
            <p:spPr bwMode="auto">
              <a:xfrm rot="5400000">
                <a:off x="5226450" y="6726815"/>
                <a:ext cx="583290" cy="195035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50" name="Triangle 51">
                <a:extLst>
                  <a:ext uri="{FF2B5EF4-FFF2-40B4-BE49-F238E27FC236}">
                    <a16:creationId xmlns:a16="http://schemas.microsoft.com/office/drawing/2014/main" id="{1CA7CF25-7829-478D-BE24-ED5CAA7BDA89}"/>
                  </a:ext>
                </a:extLst>
              </p:cNvPr>
              <p:cNvSpPr/>
              <p:nvPr/>
            </p:nvSpPr>
            <p:spPr bwMode="auto">
              <a:xfrm rot="5400000">
                <a:off x="7495020" y="6722849"/>
                <a:ext cx="583290" cy="195035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51" name="Triangle 52">
                <a:extLst>
                  <a:ext uri="{FF2B5EF4-FFF2-40B4-BE49-F238E27FC236}">
                    <a16:creationId xmlns:a16="http://schemas.microsoft.com/office/drawing/2014/main" id="{281B0BBC-3B11-4DEA-9C4D-133F13960FF8}"/>
                  </a:ext>
                </a:extLst>
              </p:cNvPr>
              <p:cNvSpPr/>
              <p:nvPr/>
            </p:nvSpPr>
            <p:spPr bwMode="auto">
              <a:xfrm rot="5400000">
                <a:off x="9635004" y="6722849"/>
                <a:ext cx="583290" cy="195035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52" name="Triangle 53">
                <a:extLst>
                  <a:ext uri="{FF2B5EF4-FFF2-40B4-BE49-F238E27FC236}">
                    <a16:creationId xmlns:a16="http://schemas.microsoft.com/office/drawing/2014/main" id="{BCE8252B-43C5-45A9-BB38-E8019A4800E6}"/>
                  </a:ext>
                </a:extLst>
              </p:cNvPr>
              <p:cNvSpPr/>
              <p:nvPr/>
            </p:nvSpPr>
            <p:spPr bwMode="auto">
              <a:xfrm rot="5400000">
                <a:off x="11789273" y="6722271"/>
                <a:ext cx="583290" cy="195035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EDFA5946-D721-4DF1-94A8-D245447A2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55882" y1="93627" x2="55882" y2="93627"/>
                            <a14:foregroundMark x1="58824" y1="81863" x2="58824" y2="81863"/>
                            <a14:foregroundMark x1="60294" y1="73529" x2="60294" y2="73529"/>
                            <a14:foregroundMark x1="71078" y1="73529" x2="71078" y2="73529"/>
                            <a14:foregroundMark x1="83333" y1="73039" x2="83333" y2="73039"/>
                            <a14:foregroundMark x1="91176" y1="54412" x2="91176" y2="54412"/>
                            <a14:foregroundMark x1="91176" y1="37255" x2="91176" y2="37255"/>
                            <a14:foregroundMark x1="91176" y1="28431" x2="91176" y2="28431"/>
                            <a14:foregroundMark x1="91176" y1="28431" x2="91176" y2="28431"/>
                            <a14:foregroundMark x1="91176" y1="28431" x2="91176" y2="28431"/>
                            <a14:foregroundMark x1="92647" y1="8824" x2="92647" y2="8824"/>
                            <a14:foregroundMark x1="92647" y1="8824" x2="92647" y2="8824"/>
                            <a14:foregroundMark x1="93137" y1="21078" x2="93137" y2="22059"/>
                            <a14:foregroundMark x1="93137" y1="21569" x2="93137" y2="23039"/>
                            <a14:foregroundMark x1="69608" y1="2451" x2="69608" y2="2451"/>
                            <a14:foregroundMark x1="55882" y1="2941" x2="55882" y2="2941"/>
                            <a14:foregroundMark x1="49510" y1="3431" x2="36275" y2="8333"/>
                            <a14:foregroundMark x1="36765" y1="5392" x2="10784" y2="3922"/>
                            <a14:foregroundMark x1="7353" y1="4902" x2="6373" y2="69608"/>
                            <a14:foregroundMark x1="7353" y1="70588" x2="91176" y2="71569"/>
                            <a14:foregroundMark x1="16667" y1="73529" x2="68137" y2="76471"/>
                            <a14:foregroundMark x1="47549" y1="82843" x2="37255" y2="98529"/>
                            <a14:foregroundMark x1="26961" y1="95588" x2="70098" y2="97059"/>
                            <a14:foregroundMark x1="95588" y1="11275" x2="92157" y2="73039"/>
                            <a14:foregroundMark x1="60784" y1="3431" x2="91176" y2="4902"/>
                            <a14:backgroundMark x1="69118" y1="57843" x2="69118" y2="578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88199" y="6519126"/>
                <a:ext cx="236738" cy="236738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C808887-D17A-4D4C-8068-7DA9EC9BE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8" b="92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24199" y="6510713"/>
                <a:ext cx="253565" cy="253565"/>
              </a:xfrm>
              <a:prstGeom prst="rect">
                <a:avLst/>
              </a:prstGeom>
            </p:spPr>
          </p:pic>
          <p:sp>
            <p:nvSpPr>
              <p:cNvPr id="55" name="Triangle 56">
                <a:extLst>
                  <a:ext uri="{FF2B5EF4-FFF2-40B4-BE49-F238E27FC236}">
                    <a16:creationId xmlns:a16="http://schemas.microsoft.com/office/drawing/2014/main" id="{9B9B0760-EA8D-457F-A747-A65CE863A418}"/>
                  </a:ext>
                </a:extLst>
              </p:cNvPr>
              <p:cNvSpPr/>
              <p:nvPr/>
            </p:nvSpPr>
            <p:spPr bwMode="auto">
              <a:xfrm rot="5400000">
                <a:off x="2898245" y="6729000"/>
                <a:ext cx="583290" cy="195035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75C56D5-9FE0-4BCA-911C-6984AFBDCB91}"/>
                  </a:ext>
                </a:extLst>
              </p:cNvPr>
              <p:cNvSpPr txBox="1"/>
              <p:nvPr/>
            </p:nvSpPr>
            <p:spPr>
              <a:xfrm>
                <a:off x="828131" y="6791652"/>
                <a:ext cx="1781076" cy="669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cs typeface="Myriad Pro"/>
                  </a:rPr>
                  <a:t>Hardware &amp; Software Design Services</a:t>
                </a:r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5158D957-2808-4DEF-89F7-1DAF9EAC5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2878" y="3681269"/>
                <a:ext cx="1033553" cy="1033553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2CA6291-BC90-44E4-B68F-29F76E873B02}"/>
                  </a:ext>
                </a:extLst>
              </p:cNvPr>
              <p:cNvSpPr txBox="1"/>
              <p:nvPr/>
            </p:nvSpPr>
            <p:spPr>
              <a:xfrm>
                <a:off x="700018" y="3156918"/>
                <a:ext cx="1149643" cy="669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cs typeface="Myriad Pro"/>
                  </a:rPr>
                  <a:t>Design &amp; Engineering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90754D9-B28B-4B69-A3C4-ED7E45FDE5B8}"/>
                  </a:ext>
                </a:extLst>
              </p:cNvPr>
              <p:cNvCxnSpPr/>
              <p:nvPr/>
            </p:nvCxnSpPr>
            <p:spPr bwMode="auto">
              <a:xfrm flipH="1">
                <a:off x="1528764" y="3204672"/>
                <a:ext cx="516090" cy="105300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DBC8212-A6CD-429D-99F1-2FEAE07A9CEA}"/>
                  </a:ext>
                </a:extLst>
              </p:cNvPr>
              <p:cNvCxnSpPr/>
              <p:nvPr/>
            </p:nvCxnSpPr>
            <p:spPr bwMode="auto">
              <a:xfrm>
                <a:off x="1528764" y="4529138"/>
                <a:ext cx="482678" cy="13429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441B07AD-D902-4386-8D2F-EB4CE02A2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89714" y="2285433"/>
                <a:ext cx="615580" cy="615580"/>
              </a:xfrm>
              <a:prstGeom prst="rect">
                <a:avLst/>
              </a:prstGeom>
            </p:spPr>
          </p:pic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4638D86-B9D7-41FB-AE2C-046FD120002F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 bwMode="auto">
              <a:xfrm>
                <a:off x="6624108" y="2852256"/>
                <a:ext cx="351863" cy="37099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4E9F9A7-8691-4BA7-AC85-4B59F689A413}"/>
                  </a:ext>
                </a:extLst>
              </p:cNvPr>
              <p:cNvCxnSpPr/>
              <p:nvPr/>
            </p:nvCxnSpPr>
            <p:spPr bwMode="auto">
              <a:xfrm flipH="1">
                <a:off x="5955391" y="2941701"/>
                <a:ext cx="291378" cy="94921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FDF251C-BE08-4C43-9997-BE11C4BDD418}"/>
                  </a:ext>
                </a:extLst>
              </p:cNvPr>
              <p:cNvSpPr txBox="1"/>
              <p:nvPr/>
            </p:nvSpPr>
            <p:spPr>
              <a:xfrm>
                <a:off x="6609033" y="2199885"/>
                <a:ext cx="1145660" cy="791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cs typeface="Myriad Pro"/>
                  </a:rPr>
                  <a:t>Wireless Technical Support</a:t>
                </a:r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98E21DFB-74E1-4044-B566-275736C99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biLevel thresh="75000"/>
              </a:blip>
              <a:stretch>
                <a:fillRect/>
              </a:stretch>
            </p:blipFill>
            <p:spPr>
              <a:xfrm>
                <a:off x="1522091" y="6474558"/>
                <a:ext cx="366489" cy="366489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4FF59931-CD84-4CE6-8D15-0F471789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biLevel thresh="75000"/>
              </a:blip>
              <a:stretch>
                <a:fillRect/>
              </a:stretch>
            </p:blipFill>
            <p:spPr>
              <a:xfrm>
                <a:off x="1088705" y="4355245"/>
                <a:ext cx="366489" cy="366489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C2A19380-3C6B-4687-8EDB-3261130F1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50367" y="6459351"/>
                <a:ext cx="329495" cy="329495"/>
              </a:xfrm>
              <a:prstGeom prst="rect">
                <a:avLst/>
              </a:prstGeom>
            </p:spPr>
          </p:pic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829CD466-3A06-48BB-B819-035FEEDB941F}"/>
                  </a:ext>
                </a:extLst>
              </p:cNvPr>
              <p:cNvSpPr/>
              <p:nvPr/>
            </p:nvSpPr>
            <p:spPr bwMode="auto">
              <a:xfrm rot="4460061" flipH="1">
                <a:off x="9771171" y="2255649"/>
                <a:ext cx="908125" cy="5213474"/>
              </a:xfrm>
              <a:prstGeom prst="arc">
                <a:avLst>
                  <a:gd name="adj1" fmla="val 5355231"/>
                  <a:gd name="adj2" fmla="val 15895058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954E4E8-7B86-446B-9453-71C3E85B2A30}"/>
                  </a:ext>
                </a:extLst>
              </p:cNvPr>
              <p:cNvSpPr txBox="1"/>
              <p:nvPr/>
            </p:nvSpPr>
            <p:spPr>
              <a:xfrm>
                <a:off x="10602482" y="5316850"/>
                <a:ext cx="1748607" cy="64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>
                    <a:cs typeface="Myriad Pro"/>
                  </a:rPr>
                  <a:t>Secure Remote Access &amp; Control  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76A44E-563A-45F8-83CE-3F6750023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917392" y="2683520"/>
              <a:ext cx="1697953" cy="1281898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D34647CD-6BF6-4034-B965-13602B2E0DD5}"/>
              </a:ext>
            </a:extLst>
          </p:cNvPr>
          <p:cNvSpPr txBox="1"/>
          <p:nvPr/>
        </p:nvSpPr>
        <p:spPr>
          <a:xfrm>
            <a:off x="1627463" y="1104795"/>
            <a:ext cx="3697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Safety and compliance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Maintenance “guarantees”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Willingness to pay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E900CC-7044-4358-90F1-0299E46C83FD}"/>
              </a:ext>
            </a:extLst>
          </p:cNvPr>
          <p:cNvSpPr txBox="1"/>
          <p:nvPr/>
        </p:nvSpPr>
        <p:spPr>
          <a:xfrm>
            <a:off x="6022171" y="1050018"/>
            <a:ext cx="3780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Protocols and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Misgivings about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Communicating ROI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9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88" y="36937"/>
            <a:ext cx="9206905" cy="447675"/>
          </a:xfrm>
        </p:spPr>
        <p:txBody>
          <a:bodyPr/>
          <a:lstStyle/>
          <a:p>
            <a:r>
              <a:rPr lang="en-US" dirty="0"/>
              <a:t>The Current Ecosystem – AI and PM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6250EF-1896-4C43-A882-0A1629063A17}"/>
              </a:ext>
            </a:extLst>
          </p:cNvPr>
          <p:cNvGrpSpPr/>
          <p:nvPr/>
        </p:nvGrpSpPr>
        <p:grpSpPr>
          <a:xfrm>
            <a:off x="2447939" y="1138582"/>
            <a:ext cx="8375071" cy="5023071"/>
            <a:chOff x="833388" y="1061352"/>
            <a:chExt cx="8829079" cy="53380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623A02-17C2-473E-9DC3-A64CEE37FEEE}"/>
                </a:ext>
              </a:extLst>
            </p:cNvPr>
            <p:cNvGrpSpPr/>
            <p:nvPr/>
          </p:nvGrpSpPr>
          <p:grpSpPr>
            <a:xfrm>
              <a:off x="7449983" y="1061352"/>
              <a:ext cx="2212484" cy="4436472"/>
              <a:chOff x="5916848" y="2069731"/>
              <a:chExt cx="1874179" cy="2421420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40C2B00-A159-44E1-8521-E6BF1ED630C3}"/>
                  </a:ext>
                </a:extLst>
              </p:cNvPr>
              <p:cNvSpPr/>
              <p:nvPr/>
            </p:nvSpPr>
            <p:spPr bwMode="auto">
              <a:xfrm>
                <a:off x="5928020" y="3486287"/>
                <a:ext cx="1863005" cy="317758"/>
              </a:xfrm>
              <a:prstGeom prst="rect">
                <a:avLst/>
              </a:prstGeom>
              <a:solidFill>
                <a:srgbClr val="003A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BI/Data Visualization Tools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32482827-E787-48B5-937C-E1CDF9578392}"/>
                  </a:ext>
                </a:extLst>
              </p:cNvPr>
              <p:cNvSpPr/>
              <p:nvPr/>
            </p:nvSpPr>
            <p:spPr bwMode="auto">
              <a:xfrm>
                <a:off x="5928278" y="2796617"/>
                <a:ext cx="1862746" cy="317758"/>
              </a:xfrm>
              <a:prstGeom prst="rect">
                <a:avLst/>
              </a:prstGeom>
              <a:solidFill>
                <a:srgbClr val="3B8AC9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Equipment OEM Data &amp; Analytics Solutions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4043C2F3-2EB6-493E-BDB0-414FEEA7C832}"/>
                  </a:ext>
                </a:extLst>
              </p:cNvPr>
              <p:cNvSpPr/>
              <p:nvPr/>
            </p:nvSpPr>
            <p:spPr bwMode="auto">
              <a:xfrm>
                <a:off x="5922037" y="2069731"/>
                <a:ext cx="1862745" cy="351825"/>
              </a:xfrm>
              <a:prstGeom prst="rect">
                <a:avLst/>
              </a:prstGeom>
              <a:solidFill>
                <a:srgbClr val="EF372A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Professional Service-Driven Analytics 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C178AF5-3AF0-458A-B5B8-95ACB3E6F6BA}"/>
                  </a:ext>
                </a:extLst>
              </p:cNvPr>
              <p:cNvSpPr/>
              <p:nvPr/>
            </p:nvSpPr>
            <p:spPr bwMode="auto">
              <a:xfrm>
                <a:off x="5916848" y="4141600"/>
                <a:ext cx="1874179" cy="34955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Analytics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Tools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B31C5D4-1D64-46F8-98B8-8CCFA19111B7}"/>
                  </a:ext>
                </a:extLst>
              </p:cNvPr>
              <p:cNvSpPr/>
              <p:nvPr/>
            </p:nvSpPr>
            <p:spPr bwMode="auto">
              <a:xfrm>
                <a:off x="5916850" y="3131843"/>
                <a:ext cx="1874176" cy="336976"/>
              </a:xfrm>
              <a:prstGeom prst="rect">
                <a:avLst/>
              </a:prstGeom>
              <a:solidFill>
                <a:srgbClr val="83120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App Development Tools/Platforms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E4E1EC-D0EF-4005-9031-333FFA9ECFD5}"/>
                  </a:ext>
                </a:extLst>
              </p:cNvPr>
              <p:cNvSpPr/>
              <p:nvPr/>
            </p:nvSpPr>
            <p:spPr bwMode="auto">
              <a:xfrm>
                <a:off x="5922990" y="2443499"/>
                <a:ext cx="1862745" cy="336976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Data Integration, App Dev &amp; Data Management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Platforms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079C175-0E30-4C22-8001-E3489FC9D25F}"/>
                  </a:ext>
                </a:extLst>
              </p:cNvPr>
              <p:cNvSpPr/>
              <p:nvPr/>
            </p:nvSpPr>
            <p:spPr bwMode="auto">
              <a:xfrm>
                <a:off x="5928021" y="3818007"/>
                <a:ext cx="1863006" cy="31775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Cloud &amp; Infrastructure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Providers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3FD85F3-5FFA-491D-8DDE-81FA2FBBB3F2}"/>
                </a:ext>
              </a:extLst>
            </p:cNvPr>
            <p:cNvSpPr/>
            <p:nvPr/>
          </p:nvSpPr>
          <p:spPr bwMode="auto">
            <a:xfrm>
              <a:off x="1785438" y="2167411"/>
              <a:ext cx="1925332" cy="1408384"/>
            </a:xfrm>
            <a:prstGeom prst="ellipse">
              <a:avLst/>
            </a:prstGeom>
            <a:solidFill>
              <a:srgbClr val="FFFFFF"/>
            </a:solidFill>
            <a:ln w="22225" cap="flat" cmpd="sng" algn="ctr">
              <a:solidFill>
                <a:srgbClr val="EF372A">
                  <a:lumMod val="60000"/>
                  <a:lumOff val="4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815" tIns="37407" rIns="74815" bIns="3740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73" b="0" i="0" u="none" strike="noStrike" kern="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2FDFFF-BC81-4015-AA24-493E67E9C9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02883" y="5833640"/>
              <a:ext cx="5650910" cy="9838"/>
            </a:xfrm>
            <a:prstGeom prst="straightConnector1">
              <a:avLst/>
            </a:prstGeom>
            <a:solidFill>
              <a:srgbClr val="BFBFBF"/>
            </a:solidFill>
            <a:ln w="9525" cap="flat" cmpd="sng" algn="ctr">
              <a:solidFill>
                <a:srgbClr val="282828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84E6C6-CD65-4501-B86E-88006C551C83}"/>
                </a:ext>
              </a:extLst>
            </p:cNvPr>
            <p:cNvSpPr txBox="1"/>
            <p:nvPr/>
          </p:nvSpPr>
          <p:spPr>
            <a:xfrm>
              <a:off x="6456506" y="5909513"/>
              <a:ext cx="1006662" cy="176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45">
                  <a:solidFill>
                    <a:srgbClr val="28282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Packaged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1F5D20-483D-4475-B7E2-1F118CCD94AB}"/>
                </a:ext>
              </a:extLst>
            </p:cNvPr>
            <p:cNvSpPr txBox="1"/>
            <p:nvPr/>
          </p:nvSpPr>
          <p:spPr>
            <a:xfrm>
              <a:off x="1406131" y="5909513"/>
              <a:ext cx="941385" cy="176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45">
                  <a:solidFill>
                    <a:srgbClr val="28282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Custom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5563FB-1984-49EA-B194-ADE4658461C7}"/>
                </a:ext>
              </a:extLst>
            </p:cNvPr>
            <p:cNvSpPr txBox="1"/>
            <p:nvPr/>
          </p:nvSpPr>
          <p:spPr>
            <a:xfrm>
              <a:off x="3464724" y="6223180"/>
              <a:ext cx="1692190" cy="176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34669" indent="-134669" algn="ctr" defTabSz="673346">
                <a:defRPr/>
              </a:pPr>
              <a:r>
                <a:rPr lang="en-US" sz="1145" b="1">
                  <a:solidFill>
                    <a:srgbClr val="282828"/>
                  </a:solidFill>
                  <a:latin typeface="Encode Sans Semi Condensed Blac" panose="02000000000000000000" pitchFamily="2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Solution Delivery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64AEF6D-A7C4-4889-9222-80450E54EB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37306" y="1576867"/>
              <a:ext cx="0" cy="4256773"/>
            </a:xfrm>
            <a:prstGeom prst="straightConnector1">
              <a:avLst/>
            </a:prstGeom>
            <a:solidFill>
              <a:srgbClr val="BFBFBF"/>
            </a:solidFill>
            <a:ln w="9525" cap="flat" cmpd="sng" algn="ctr">
              <a:solidFill>
                <a:srgbClr val="282828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719F60-3B1F-440F-BB85-CA43B8B75F55}"/>
                </a:ext>
              </a:extLst>
            </p:cNvPr>
            <p:cNvSpPr txBox="1"/>
            <p:nvPr/>
          </p:nvSpPr>
          <p:spPr>
            <a:xfrm rot="16200000">
              <a:off x="-205295" y="3545814"/>
              <a:ext cx="3179259" cy="176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34669" indent="-134669" algn="ctr" defTabSz="673346">
                <a:defRPr/>
              </a:pPr>
              <a:r>
                <a:rPr lang="en-US" sz="1145" b="1">
                  <a:solidFill>
                    <a:srgbClr val="282828"/>
                  </a:solidFill>
                  <a:latin typeface="Encode Sans Semi Condensed Blac" panose="02000000000000000000" pitchFamily="2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Data Management &amp; Applications Development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FCDDBA-359E-483F-A72D-6EEB3F4B39F7}"/>
                </a:ext>
              </a:extLst>
            </p:cNvPr>
            <p:cNvSpPr txBox="1"/>
            <p:nvPr/>
          </p:nvSpPr>
          <p:spPr>
            <a:xfrm>
              <a:off x="833388" y="5503238"/>
              <a:ext cx="736029" cy="176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45">
                  <a:solidFill>
                    <a:srgbClr val="28282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Simple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6B0CFE-AECA-48CB-88D0-DA2193931C9E}"/>
                </a:ext>
              </a:extLst>
            </p:cNvPr>
            <p:cNvSpPr txBox="1"/>
            <p:nvPr/>
          </p:nvSpPr>
          <p:spPr>
            <a:xfrm>
              <a:off x="938122" y="1726567"/>
              <a:ext cx="631294" cy="176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45">
                  <a:solidFill>
                    <a:srgbClr val="28282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Robust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6FD266-7AB1-45B6-A3C9-B9A7FA063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duotone>
                <a:srgbClr val="EF372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539" y="2730896"/>
              <a:ext cx="760846" cy="1453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733E296-CFA6-4C28-BAB5-9B0A27623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EF372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539" y="3004812"/>
              <a:ext cx="935544" cy="19529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B8EC5D-C805-4D0C-BAC6-7BBE429A5819}"/>
                </a:ext>
              </a:extLst>
            </p:cNvPr>
            <p:cNvSpPr txBox="1"/>
            <p:nvPr/>
          </p:nvSpPr>
          <p:spPr>
            <a:xfrm>
              <a:off x="3839775" y="5909513"/>
              <a:ext cx="941385" cy="176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45">
                  <a:solidFill>
                    <a:srgbClr val="282828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Configured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260E19-113C-4872-9F36-CF9C99E9B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EF372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4883" y="3270034"/>
              <a:ext cx="829582" cy="19327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85AE17D-8EDB-4266-91CF-5E84E9A67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EF372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705" y="2752958"/>
              <a:ext cx="858500" cy="22318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8249560-374C-430D-82AE-176B6C262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EF372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1625" y="2372151"/>
              <a:ext cx="435958" cy="28616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1529F8-62AF-4334-870E-D8A1D0BAD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rgbClr val="EF372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9068" y="2229260"/>
              <a:ext cx="517604" cy="33877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91BCCCE-5AD7-4264-B57E-F7DA8F98D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srgbClr val="EF372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8105" y="2543936"/>
              <a:ext cx="593270" cy="171885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403721E-6A2A-4DBA-87D7-B940E09D8B57}"/>
                </a:ext>
              </a:extLst>
            </p:cNvPr>
            <p:cNvGrpSpPr/>
            <p:nvPr/>
          </p:nvGrpSpPr>
          <p:grpSpPr>
            <a:xfrm>
              <a:off x="3296063" y="4091021"/>
              <a:ext cx="3177602" cy="600818"/>
              <a:chOff x="4561322" y="5882385"/>
              <a:chExt cx="3847681" cy="989191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2FF63F34-4030-43CE-AC70-FE59A56C5627}"/>
                  </a:ext>
                </a:extLst>
              </p:cNvPr>
              <p:cNvSpPr/>
              <p:nvPr/>
            </p:nvSpPr>
            <p:spPr bwMode="auto">
              <a:xfrm>
                <a:off x="4561322" y="5908789"/>
                <a:ext cx="3847681" cy="962787"/>
              </a:xfrm>
              <a:prstGeom prst="ellipse">
                <a:avLst/>
              </a:prstGeom>
              <a:solidFill>
                <a:srgbClr val="FFFFFF"/>
              </a:solidFill>
              <a:ln w="22225" cap="flat" cmpd="sng" algn="ctr">
                <a:solidFill>
                  <a:srgbClr val="003A7B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815" tIns="37407" rIns="74815" bIns="37407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73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7809971F-0BA0-4108-83BB-C7E723D48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B8AC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7224" y="5882385"/>
                <a:ext cx="830442" cy="43702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B1D2ACF4-3C0B-4F04-9D1D-FBED296CB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B8AC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5693" y="6342581"/>
                <a:ext cx="423345" cy="170673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1DE2B89F-8346-4649-A0E6-82D8BB1C9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B8AC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94508" y="6125899"/>
                <a:ext cx="684738" cy="640012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31844DAA-8B0D-434C-AAA2-D1F5A50CE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B8AC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15555" y="6527963"/>
                <a:ext cx="616012" cy="228410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E77FAF91-75A0-440A-8849-1AAE52943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B8AC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93107" y="6065586"/>
                <a:ext cx="382652" cy="183702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62A0FDE7-2801-434F-BEBF-05A8027A4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B8AC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4862" y="5995350"/>
                <a:ext cx="557116" cy="398875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43B064D2-AA27-496F-AC24-46619688C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B8AC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18920" y="6301177"/>
                <a:ext cx="322523" cy="237177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A515981F-9D74-4390-9F55-B9E61FCCCE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B8AC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6057" b="35145"/>
              <a:stretch/>
            </p:blipFill>
            <p:spPr>
              <a:xfrm>
                <a:off x="6966119" y="6015588"/>
                <a:ext cx="642228" cy="235222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F9B45241-6BFE-4752-A342-F4DAD84BF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B8AC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3306" y="6618867"/>
                <a:ext cx="660291" cy="162359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D92F0943-2CE0-4C52-AF97-BDCEF3681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duotone>
                  <a:prstClr val="black"/>
                  <a:srgbClr val="3B8AC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13693" y="6426871"/>
                <a:ext cx="315273" cy="400957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9A562415-D8BB-4F7E-845F-586ACA407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B8AC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54811" y="6459721"/>
                <a:ext cx="389078" cy="329879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0E3355-7652-4944-9E1C-E97909D2F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3B8AC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1241" y="6220789"/>
                <a:ext cx="684738" cy="227174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915D39C4-6395-4E68-A3FD-BA4455701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hqprint">
                <a:duotone>
                  <a:prstClr val="black"/>
                  <a:srgbClr val="3B8AC9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3783" y="6173757"/>
                <a:ext cx="591590" cy="341987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5E35DE5-0194-454C-BE5F-0E91EB3D724A}"/>
                </a:ext>
              </a:extLst>
            </p:cNvPr>
            <p:cNvGrpSpPr/>
            <p:nvPr/>
          </p:nvGrpSpPr>
          <p:grpSpPr>
            <a:xfrm>
              <a:off x="5923723" y="2861560"/>
              <a:ext cx="1357837" cy="1411849"/>
              <a:chOff x="7211658" y="3231822"/>
              <a:chExt cx="1883374" cy="1802435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F28B82B-2485-4895-A61C-EFB2CF7CC94A}"/>
                  </a:ext>
                </a:extLst>
              </p:cNvPr>
              <p:cNvSpPr/>
              <p:nvPr/>
            </p:nvSpPr>
            <p:spPr bwMode="auto">
              <a:xfrm>
                <a:off x="7211658" y="3231822"/>
                <a:ext cx="1883374" cy="1802435"/>
              </a:xfrm>
              <a:prstGeom prst="ellipse">
                <a:avLst/>
              </a:prstGeom>
              <a:solidFill>
                <a:srgbClr val="FFFFFF"/>
              </a:solidFill>
              <a:ln w="22225" cap="flat" cmpd="sng" algn="ctr">
                <a:solidFill>
                  <a:srgbClr val="702425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815" tIns="37407" rIns="74815" bIns="37407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73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3D785A50-7569-427E-9A2A-510478F16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hqprint">
                <a:clrChange>
                  <a:clrFrom>
                    <a:srgbClr val="FCFEFF"/>
                  </a:clrFrom>
                  <a:clrTo>
                    <a:srgbClr val="FCFEFF">
                      <a:alpha val="0"/>
                    </a:srgbClr>
                  </a:clrTo>
                </a:clrChange>
                <a:duotone>
                  <a:prstClr val="black"/>
                  <a:srgbClr val="EF372A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59051" y="4181186"/>
                <a:ext cx="590547" cy="516730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EBF4B884-4A0F-4DD0-8E31-9F0A627FF4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EF372A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28611" y="3486725"/>
                <a:ext cx="494223" cy="376437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86B79EFF-6D80-492B-926F-EE64214A5E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EF372A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0710" y="3828930"/>
                <a:ext cx="880090" cy="123831"/>
              </a:xfrm>
              <a:prstGeom prst="rect">
                <a:avLst/>
              </a:prstGeom>
            </p:spPr>
          </p:pic>
          <p:pic>
            <p:nvPicPr>
              <p:cNvPr id="97" name="Picture 96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003F05D0-A950-49E1-8E9B-EA38AD0D4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hqprint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duotone>
                  <a:prstClr val="black"/>
                  <a:srgbClr val="EF372A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49293" y="4234687"/>
                <a:ext cx="580637" cy="200638"/>
              </a:xfrm>
              <a:prstGeom prst="rect">
                <a:avLst/>
              </a:prstGeom>
            </p:spPr>
          </p:pic>
          <p:pic>
            <p:nvPicPr>
              <p:cNvPr id="98" name="Picture 97" descr="A drawing of a face&#10;&#10;Description automatically generated">
                <a:extLst>
                  <a:ext uri="{FF2B5EF4-FFF2-40B4-BE49-F238E27FC236}">
                    <a16:creationId xmlns:a16="http://schemas.microsoft.com/office/drawing/2014/main" id="{762D072C-67DA-4873-885A-8D01801CC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EF372A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22834" y="3358726"/>
                <a:ext cx="616167" cy="308084"/>
              </a:xfrm>
              <a:prstGeom prst="rect">
                <a:avLst/>
              </a:prstGeom>
            </p:spPr>
          </p:pic>
          <p:pic>
            <p:nvPicPr>
              <p:cNvPr id="99" name="Picture 98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C1E643A5-280F-4E30-874F-5874D774B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EF372A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65824" y="4629316"/>
                <a:ext cx="744727" cy="229717"/>
              </a:xfrm>
              <a:prstGeom prst="rect">
                <a:avLst/>
              </a:prstGeom>
            </p:spPr>
          </p:pic>
          <p:pic>
            <p:nvPicPr>
              <p:cNvPr id="100" name="Picture 99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C6C1675-5C93-43C4-8CBF-81EE929FB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EF372A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58939" y="3997266"/>
                <a:ext cx="994825" cy="191163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95A7160-28F0-4859-BD63-A867770A0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EF372A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6647" y="3015868"/>
              <a:ext cx="586474" cy="194131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7FE709D-F4A3-49E2-B855-72358E5E1E6F}"/>
                </a:ext>
              </a:extLst>
            </p:cNvPr>
            <p:cNvGrpSpPr/>
            <p:nvPr/>
          </p:nvGrpSpPr>
          <p:grpSpPr>
            <a:xfrm>
              <a:off x="1712646" y="3773144"/>
              <a:ext cx="1688897" cy="1318672"/>
              <a:chOff x="2114254" y="4707551"/>
              <a:chExt cx="2702124" cy="2227558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D86C68D-C4DB-4E8C-B358-438BCEAB65F3}"/>
                  </a:ext>
                </a:extLst>
              </p:cNvPr>
              <p:cNvSpPr/>
              <p:nvPr/>
            </p:nvSpPr>
            <p:spPr bwMode="auto">
              <a:xfrm>
                <a:off x="2114254" y="4707551"/>
                <a:ext cx="2702124" cy="2227558"/>
              </a:xfrm>
              <a:prstGeom prst="ellipse">
                <a:avLst/>
              </a:prstGeom>
              <a:solidFill>
                <a:srgbClr val="FFFFFF"/>
              </a:solidFill>
              <a:ln w="22225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815" tIns="37407" rIns="74815" bIns="37407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73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250D2071-7C94-4255-8678-AB3028580B99}"/>
                  </a:ext>
                </a:extLst>
              </p:cNvPr>
              <p:cNvGrpSpPr/>
              <p:nvPr/>
            </p:nvGrpSpPr>
            <p:grpSpPr>
              <a:xfrm>
                <a:off x="2295977" y="4731561"/>
                <a:ext cx="2294728" cy="2010723"/>
                <a:chOff x="2208483" y="4707074"/>
                <a:chExt cx="2294728" cy="2010723"/>
              </a:xfrm>
            </p:grpSpPr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4A34CF39-FEBA-41A7-9A5D-0FDBF62EA9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C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0568" y="5081809"/>
                  <a:ext cx="520005" cy="403767"/>
                </a:xfrm>
                <a:prstGeom prst="rect">
                  <a:avLst/>
                </a:prstGeom>
              </p:spPr>
            </p:pic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9B8578E-9835-4588-8FA4-7E489D0CC06F}"/>
                    </a:ext>
                  </a:extLst>
                </p:cNvPr>
                <p:cNvGrpSpPr/>
                <p:nvPr/>
              </p:nvGrpSpPr>
              <p:grpSpPr>
                <a:xfrm>
                  <a:off x="2208483" y="4707074"/>
                  <a:ext cx="2294728" cy="2010723"/>
                  <a:chOff x="2421313" y="4883692"/>
                  <a:chExt cx="2155936" cy="1693410"/>
                </a:xfrm>
              </p:grpSpPr>
              <p:pic>
                <p:nvPicPr>
                  <p:cNvPr id="85" name="Picture 84">
                    <a:extLst>
                      <a:ext uri="{FF2B5EF4-FFF2-40B4-BE49-F238E27FC236}">
                        <a16:creationId xmlns:a16="http://schemas.microsoft.com/office/drawing/2014/main" id="{37D35FA2-4937-4D7F-8350-85E90458D2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FFC0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53024" y="6427211"/>
                    <a:ext cx="948185" cy="149891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>
                    <a:extLst>
                      <a:ext uri="{FF2B5EF4-FFF2-40B4-BE49-F238E27FC236}">
                        <a16:creationId xmlns:a16="http://schemas.microsoft.com/office/drawing/2014/main" id="{91B0A34B-BC94-4739-BBC5-4A5FEEAF92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FFC0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245371" y="6062066"/>
                    <a:ext cx="992793" cy="284598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86">
                    <a:extLst>
                      <a:ext uri="{FF2B5EF4-FFF2-40B4-BE49-F238E27FC236}">
                        <a16:creationId xmlns:a16="http://schemas.microsoft.com/office/drawing/2014/main" id="{4CA622EE-7141-4420-9CD5-146BC1B19B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 cstate="hqprint">
                    <a:duotone>
                      <a:prstClr val="black"/>
                      <a:srgbClr val="FFC0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88916" y="5451857"/>
                    <a:ext cx="588333" cy="312943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id="{20F33B42-5BC9-4D96-9B8E-F5D466DE5B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5" cstate="hq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FFC0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21313" y="5517282"/>
                    <a:ext cx="803445" cy="451305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>
                    <a:extLst>
                      <a:ext uri="{FF2B5EF4-FFF2-40B4-BE49-F238E27FC236}">
                        <a16:creationId xmlns:a16="http://schemas.microsoft.com/office/drawing/2014/main" id="{0964FA50-6A11-4E90-B2EA-6902ED529B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 cstate="hqprint">
                    <a:duotone>
                      <a:prstClr val="black"/>
                      <a:srgbClr val="FFC0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96783" y="4883692"/>
                    <a:ext cx="1205245" cy="411347"/>
                  </a:xfrm>
                  <a:prstGeom prst="rect">
                    <a:avLst/>
                  </a:prstGeom>
                </p:spPr>
              </p:pic>
              <p:pic>
                <p:nvPicPr>
                  <p:cNvPr id="90" name="Picture 89">
                    <a:extLst>
                      <a:ext uri="{FF2B5EF4-FFF2-40B4-BE49-F238E27FC236}">
                        <a16:creationId xmlns:a16="http://schemas.microsoft.com/office/drawing/2014/main" id="{AD38F9DB-974B-493C-8793-CFF12056DD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 cstate="hq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FFC0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58389" y="5675073"/>
                    <a:ext cx="736978" cy="417950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>
                    <a:extLst>
                      <a:ext uri="{FF2B5EF4-FFF2-40B4-BE49-F238E27FC236}">
                        <a16:creationId xmlns:a16="http://schemas.microsoft.com/office/drawing/2014/main" id="{10F4B379-0BC8-40A3-B984-F1B2273E6D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 cstate="hqprint">
                    <a:duotone>
                      <a:prstClr val="black"/>
                      <a:srgbClr val="FFC0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76765" y="5295224"/>
                    <a:ext cx="312894" cy="312894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>
                    <a:extLst>
                      <a:ext uri="{FF2B5EF4-FFF2-40B4-BE49-F238E27FC236}">
                        <a16:creationId xmlns:a16="http://schemas.microsoft.com/office/drawing/2014/main" id="{0F285C51-2CE1-43C2-8026-950F80ED9E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9" cstate="hq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FFC000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30477" y="5935854"/>
                    <a:ext cx="483973" cy="387177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5EB1741-CEC7-4B91-A74A-3773B3728A70}"/>
                </a:ext>
              </a:extLst>
            </p:cNvPr>
            <p:cNvGrpSpPr/>
            <p:nvPr/>
          </p:nvGrpSpPr>
          <p:grpSpPr>
            <a:xfrm>
              <a:off x="3228071" y="4837032"/>
              <a:ext cx="2022613" cy="619944"/>
              <a:chOff x="1350397" y="6322567"/>
              <a:chExt cx="3141678" cy="992208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ADF64C8-A82C-4ABA-8003-0FDD50F2B090}"/>
                  </a:ext>
                </a:extLst>
              </p:cNvPr>
              <p:cNvSpPr/>
              <p:nvPr/>
            </p:nvSpPr>
            <p:spPr bwMode="auto">
              <a:xfrm>
                <a:off x="1350397" y="6322567"/>
                <a:ext cx="3141678" cy="992208"/>
              </a:xfrm>
              <a:prstGeom prst="ellipse">
                <a:avLst/>
              </a:prstGeom>
              <a:solidFill>
                <a:srgbClr val="FFFFFF"/>
              </a:solidFill>
              <a:ln w="22225" cap="flat" cmpd="sng" algn="ctr">
                <a:solidFill>
                  <a:srgbClr val="FFFFFF">
                    <a:lumMod val="50000"/>
                  </a:srgb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815" tIns="37407" rIns="74815" bIns="37407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73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1147B7C8-43FA-4B30-A7FE-CD28D5275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4943" y="6721595"/>
                <a:ext cx="1096207" cy="19120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5F2D2CA1-3086-48D7-83D9-914A8BDA25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1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0677" r="29942" b="20367"/>
              <a:stretch/>
            </p:blipFill>
            <p:spPr>
              <a:xfrm>
                <a:off x="3400682" y="6639432"/>
                <a:ext cx="823394" cy="32393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BD9B3490-5DBA-4710-BD8F-69EDB157C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70624" y="6961295"/>
                <a:ext cx="575942" cy="241790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2CB72FC0-670D-4D4F-BA5E-1F8F1F91F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8313" y="7020833"/>
                <a:ext cx="696022" cy="102227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73D06797-53A1-4B07-B052-F4C56FA83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 cstate="hqprint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29466" y="6422499"/>
                <a:ext cx="370376" cy="213223"/>
              </a:xfrm>
              <a:prstGeom prst="rect">
                <a:avLst/>
              </a:prstGeom>
            </p:spPr>
          </p:pic>
          <p:pic>
            <p:nvPicPr>
              <p:cNvPr id="79" name="Picture 2" descr="Picture 1.png">
                <a:extLst>
                  <a:ext uri="{FF2B5EF4-FFF2-40B4-BE49-F238E27FC236}">
                    <a16:creationId xmlns:a16="http://schemas.microsoft.com/office/drawing/2014/main" id="{63842B5E-49F9-4D75-A28A-79A18CD60F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9212" y="6461405"/>
                <a:ext cx="422667" cy="160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2517B550-B3E1-4B12-9401-C81C3F1C8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hqprint">
                <a:duotone>
                  <a:srgbClr val="D5D5D1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7">
                        <a14:imgEffect>
                          <a14:artisticGlowEdges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2742" y="6655608"/>
                <a:ext cx="571944" cy="285562"/>
              </a:xfrm>
              <a:prstGeom prst="rect">
                <a:avLst/>
              </a:prstGeom>
            </p:spPr>
          </p:pic>
        </p:grpSp>
        <p:cxnSp>
          <p:nvCxnSpPr>
            <p:cNvPr id="31" name="Curved Connector 208">
              <a:extLst>
                <a:ext uri="{FF2B5EF4-FFF2-40B4-BE49-F238E27FC236}">
                  <a16:creationId xmlns:a16="http://schemas.microsoft.com/office/drawing/2014/main" id="{26643657-5506-4309-86E7-884435E757C5}"/>
                </a:ext>
              </a:extLst>
            </p:cNvPr>
            <p:cNvCxnSpPr>
              <a:cxnSpLocks/>
              <a:stCxn id="120" idx="1"/>
              <a:endCxn id="93" idx="6"/>
            </p:cNvCxnSpPr>
            <p:nvPr/>
          </p:nvCxnSpPr>
          <p:spPr bwMode="auto">
            <a:xfrm rot="10800000" flipV="1">
              <a:off x="7281560" y="3316030"/>
              <a:ext cx="168426" cy="251455"/>
            </a:xfrm>
            <a:prstGeom prst="curvedConnector3">
              <a:avLst>
                <a:gd name="adj1" fmla="val 50000"/>
              </a:avLst>
            </a:prstGeom>
            <a:solidFill>
              <a:srgbClr val="FFFFFF"/>
            </a:solidFill>
            <a:ln w="22225" cap="flat" cmpd="sng" algn="ctr">
              <a:solidFill>
                <a:srgbClr val="702425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Curved Connector 209">
              <a:extLst>
                <a:ext uri="{FF2B5EF4-FFF2-40B4-BE49-F238E27FC236}">
                  <a16:creationId xmlns:a16="http://schemas.microsoft.com/office/drawing/2014/main" id="{C759B78C-3F55-43A3-AB97-0371CF2CC886}"/>
                </a:ext>
              </a:extLst>
            </p:cNvPr>
            <p:cNvCxnSpPr>
              <a:cxnSpLocks/>
              <a:endCxn id="9" idx="0"/>
            </p:cNvCxnSpPr>
            <p:nvPr/>
          </p:nvCxnSpPr>
          <p:spPr bwMode="auto">
            <a:xfrm rot="10800000" flipV="1">
              <a:off x="2748106" y="1306594"/>
              <a:ext cx="4726737" cy="860817"/>
            </a:xfrm>
            <a:prstGeom prst="curvedConnector2">
              <a:avLst/>
            </a:prstGeom>
            <a:solidFill>
              <a:srgbClr val="FFFFFF"/>
            </a:solidFill>
            <a:ln w="22225" cap="flat" cmpd="sng" algn="ctr">
              <a:solidFill>
                <a:srgbClr val="EF372A">
                  <a:lumMod val="60000"/>
                  <a:lumOff val="4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urved Connector 210">
              <a:extLst>
                <a:ext uri="{FF2B5EF4-FFF2-40B4-BE49-F238E27FC236}">
                  <a16:creationId xmlns:a16="http://schemas.microsoft.com/office/drawing/2014/main" id="{DA243D4D-A806-4CB6-8DF0-A9A242D277B7}"/>
                </a:ext>
              </a:extLst>
            </p:cNvPr>
            <p:cNvCxnSpPr>
              <a:cxnSpLocks/>
              <a:stCxn id="121" idx="1"/>
              <a:endCxn id="50" idx="6"/>
            </p:cNvCxnSpPr>
            <p:nvPr/>
          </p:nvCxnSpPr>
          <p:spPr bwMode="auto">
            <a:xfrm rot="10800000" flipV="1">
              <a:off x="6974452" y="2054862"/>
              <a:ext cx="482783" cy="43305"/>
            </a:xfrm>
            <a:prstGeom prst="curvedConnector3">
              <a:avLst>
                <a:gd name="adj1" fmla="val 50000"/>
              </a:avLst>
            </a:prstGeom>
            <a:solidFill>
              <a:srgbClr val="FFFFFF"/>
            </a:solidFill>
            <a:ln w="22225" cap="flat" cmpd="sng" algn="ctr">
              <a:solidFill>
                <a:srgbClr val="11818C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Curved Connector 211">
              <a:extLst>
                <a:ext uri="{FF2B5EF4-FFF2-40B4-BE49-F238E27FC236}">
                  <a16:creationId xmlns:a16="http://schemas.microsoft.com/office/drawing/2014/main" id="{FF1112E9-77F5-4959-AEF6-D388996529F5}"/>
                </a:ext>
              </a:extLst>
            </p:cNvPr>
            <p:cNvCxnSpPr>
              <a:cxnSpLocks/>
              <a:stCxn id="116" idx="1"/>
              <a:endCxn id="101" idx="4"/>
            </p:cNvCxnSpPr>
            <p:nvPr/>
          </p:nvCxnSpPr>
          <p:spPr bwMode="auto">
            <a:xfrm rot="10800000" flipV="1">
              <a:off x="4884866" y="3947828"/>
              <a:ext cx="2578306" cy="744011"/>
            </a:xfrm>
            <a:prstGeom prst="curvedConnector4">
              <a:avLst>
                <a:gd name="adj1" fmla="val 19189"/>
                <a:gd name="adj2" fmla="val 132652"/>
              </a:avLst>
            </a:prstGeom>
            <a:solidFill>
              <a:srgbClr val="FFFFFF"/>
            </a:solidFill>
            <a:ln w="22225" cap="flat" cmpd="sng" algn="ctr">
              <a:solidFill>
                <a:srgbClr val="003A7B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Curved Connector 212">
              <a:extLst>
                <a:ext uri="{FF2B5EF4-FFF2-40B4-BE49-F238E27FC236}">
                  <a16:creationId xmlns:a16="http://schemas.microsoft.com/office/drawing/2014/main" id="{51A329F7-9234-4332-9A53-8342150BB3A8}"/>
                </a:ext>
              </a:extLst>
            </p:cNvPr>
            <p:cNvCxnSpPr>
              <a:cxnSpLocks/>
              <a:stCxn id="127" idx="1"/>
            </p:cNvCxnSpPr>
            <p:nvPr/>
          </p:nvCxnSpPr>
          <p:spPr bwMode="auto">
            <a:xfrm rot="10800000" flipV="1">
              <a:off x="5250685" y="4555599"/>
              <a:ext cx="2212488" cy="591405"/>
            </a:xfrm>
            <a:prstGeom prst="curvedConnector3">
              <a:avLst>
                <a:gd name="adj1" fmla="val 50000"/>
              </a:avLst>
            </a:prstGeom>
            <a:solidFill>
              <a:srgbClr val="FFFFFF"/>
            </a:solidFill>
            <a:ln w="22225" cap="flat" cmpd="sng" algn="ctr">
              <a:solidFill>
                <a:srgbClr val="FFFFFF">
                  <a:lumMod val="5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urved Connector 213">
              <a:extLst>
                <a:ext uri="{FF2B5EF4-FFF2-40B4-BE49-F238E27FC236}">
                  <a16:creationId xmlns:a16="http://schemas.microsoft.com/office/drawing/2014/main" id="{8FD9EE24-B1C7-470A-BF31-2C0209425A7B}"/>
                </a:ext>
              </a:extLst>
            </p:cNvPr>
            <p:cNvCxnSpPr>
              <a:cxnSpLocks/>
              <a:stCxn id="119" idx="2"/>
              <a:endCxn id="81" idx="4"/>
            </p:cNvCxnSpPr>
            <p:nvPr/>
          </p:nvCxnSpPr>
          <p:spPr bwMode="auto">
            <a:xfrm rot="5400000" flipH="1">
              <a:off x="5353657" y="2295256"/>
              <a:ext cx="406007" cy="5999130"/>
            </a:xfrm>
            <a:prstGeom prst="curvedConnector3">
              <a:avLst>
                <a:gd name="adj1" fmla="val -59835"/>
              </a:avLst>
            </a:prstGeom>
            <a:solidFill>
              <a:srgbClr val="FFFFFF"/>
            </a:solidFill>
            <a:ln w="22225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urved Connector 214">
              <a:extLst>
                <a:ext uri="{FF2B5EF4-FFF2-40B4-BE49-F238E27FC236}">
                  <a16:creationId xmlns:a16="http://schemas.microsoft.com/office/drawing/2014/main" id="{98ACF892-3F75-49D6-8E45-2000AB6C072D}"/>
                </a:ext>
              </a:extLst>
            </p:cNvPr>
            <p:cNvCxnSpPr>
              <a:cxnSpLocks/>
              <a:endCxn id="64" idx="7"/>
            </p:cNvCxnSpPr>
            <p:nvPr/>
          </p:nvCxnSpPr>
          <p:spPr bwMode="auto">
            <a:xfrm rot="10800000" flipV="1">
              <a:off x="5538712" y="2895770"/>
              <a:ext cx="1918898" cy="57129"/>
            </a:xfrm>
            <a:prstGeom prst="curvedConnector4">
              <a:avLst>
                <a:gd name="adj1" fmla="val 31629"/>
                <a:gd name="adj2" fmla="val -227395"/>
              </a:avLst>
            </a:prstGeom>
            <a:solidFill>
              <a:srgbClr val="FFFFFF"/>
            </a:solidFill>
            <a:ln w="22225" cap="flat" cmpd="sng" algn="ctr">
              <a:solidFill>
                <a:srgbClr val="3B8AC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FD17EB3-A89D-483E-AE8F-EA1FCB65624D}"/>
                </a:ext>
              </a:extLst>
            </p:cNvPr>
            <p:cNvGrpSpPr/>
            <p:nvPr/>
          </p:nvGrpSpPr>
          <p:grpSpPr>
            <a:xfrm>
              <a:off x="3587228" y="2755345"/>
              <a:ext cx="2286305" cy="1348981"/>
              <a:chOff x="4690557" y="5096511"/>
              <a:chExt cx="2794373" cy="1648754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597543B-E2ED-40B6-A187-3DF91AEBC59E}"/>
                  </a:ext>
                </a:extLst>
              </p:cNvPr>
              <p:cNvGrpSpPr/>
              <p:nvPr/>
            </p:nvGrpSpPr>
            <p:grpSpPr>
              <a:xfrm>
                <a:off x="4690557" y="5096511"/>
                <a:ext cx="2794373" cy="1648754"/>
                <a:chOff x="4690557" y="5096511"/>
                <a:chExt cx="2794373" cy="1648754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C2114AD8-47CB-4AA6-B316-1EA448C1196B}"/>
                    </a:ext>
                  </a:extLst>
                </p:cNvPr>
                <p:cNvGrpSpPr/>
                <p:nvPr/>
              </p:nvGrpSpPr>
              <p:grpSpPr>
                <a:xfrm>
                  <a:off x="4690557" y="5096511"/>
                  <a:ext cx="2794373" cy="1648754"/>
                  <a:chOff x="4679843" y="4765777"/>
                  <a:chExt cx="2794373" cy="1648754"/>
                </a:xfrm>
              </p:grpSpPr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3F52AE8D-AF79-4260-A04D-C3802C1A24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79843" y="4765777"/>
                    <a:ext cx="2794373" cy="164875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2225" cap="flat" cmpd="sng" algn="ctr">
                    <a:solidFill>
                      <a:srgbClr val="3B8AC9">
                        <a:lumMod val="60000"/>
                        <a:lumOff val="40000"/>
                      </a:srgb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74815" tIns="37407" rIns="74815" bIns="37407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73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2828"/>
                      </a:solidFill>
                      <a:effectLst/>
                      <a:uLnTx/>
                      <a:uFillTx/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endParaRPr>
                  </a:p>
                </p:txBody>
              </p:sp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0E59EC4B-74F5-44CE-84D7-13E4269AAB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8" cstate="hq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rgbClr val="3B8AC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54719" y="5310077"/>
                    <a:ext cx="884534" cy="732203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id="{3AA5DC50-6B8B-4FE1-AA1D-79203CA92F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20198" y="4891940"/>
                    <a:ext cx="298217" cy="322713"/>
                  </a:xfrm>
                  <a:prstGeom prst="rect">
                    <a:avLst/>
                  </a:prstGeom>
                </p:spPr>
              </p:pic>
              <p:pic>
                <p:nvPicPr>
                  <p:cNvPr id="67" name="Picture 66" descr="rockwell-automation-logo.jpg">
                    <a:extLst>
                      <a:ext uri="{FF2B5EF4-FFF2-40B4-BE49-F238E27FC236}">
                        <a16:creationId xmlns:a16="http://schemas.microsoft.com/office/drawing/2014/main" id="{D5EE46F5-1715-4F70-B7EE-477DB709BE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0" cstate="hq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rgbClr val="3B8AC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14944" y="5865150"/>
                    <a:ext cx="730339" cy="220410"/>
                  </a:xfrm>
                  <a:prstGeom prst="rect">
                    <a:avLst/>
                  </a:prstGeom>
                </p:spPr>
              </p:pic>
              <p:pic>
                <p:nvPicPr>
                  <p:cNvPr id="68" name="Picture 67" descr="honeywell logo.jpg">
                    <a:extLst>
                      <a:ext uri="{FF2B5EF4-FFF2-40B4-BE49-F238E27FC236}">
                        <a16:creationId xmlns:a16="http://schemas.microsoft.com/office/drawing/2014/main" id="{5943B909-E5F0-4E52-A496-E4F56BD7C3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1" cstate="hqprint">
                    <a:clrChange>
                      <a:clrFrom>
                        <a:srgbClr val="FFFBFF"/>
                      </a:clrFrom>
                      <a:clrTo>
                        <a:srgbClr val="FFFBFF">
                          <a:alpha val="0"/>
                        </a:srgbClr>
                      </a:clrTo>
                    </a:clrChange>
                    <a:duotone>
                      <a:srgbClr val="3B8AC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1551" y="5324430"/>
                    <a:ext cx="732757" cy="180994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724209EB-AB95-4F70-8879-870BE496BF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2" cstate="hq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rgbClr val="3B8AC9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19832" y="5024610"/>
                    <a:ext cx="660483" cy="188343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 descr="A close up of a logo&#10;&#10;Description automatically generated">
                    <a:extLst>
                      <a:ext uri="{FF2B5EF4-FFF2-40B4-BE49-F238E27FC236}">
                        <a16:creationId xmlns:a16="http://schemas.microsoft.com/office/drawing/2014/main" id="{77281213-53F3-49A2-B90F-FCB7A4D280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3">
                    <a:duotone>
                      <a:srgbClr val="3B8AC9">
                        <a:shade val="45000"/>
                        <a:satMod val="135000"/>
                      </a:srgb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6266102" y="5891200"/>
                    <a:ext cx="687044" cy="315784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 descr="A close up of a logo&#10;&#10;Description automatically generated">
                    <a:extLst>
                      <a:ext uri="{FF2B5EF4-FFF2-40B4-BE49-F238E27FC236}">
                        <a16:creationId xmlns:a16="http://schemas.microsoft.com/office/drawing/2014/main" id="{630E748F-689A-4EDB-B64E-ACC2CDE77D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4">
                    <a:duotone>
                      <a:srgbClr val="3B8AC9">
                        <a:shade val="45000"/>
                        <a:satMod val="135000"/>
                      </a:srgb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6151296" y="5214311"/>
                    <a:ext cx="865198" cy="478277"/>
                  </a:xfrm>
                  <a:prstGeom prst="rect">
                    <a:avLst/>
                  </a:prstGeom>
                </p:spPr>
              </p:pic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79589D00-4066-4986-882C-A95E390705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5">
                    <a:duotone>
                      <a:srgbClr val="3B8AC9">
                        <a:shade val="45000"/>
                        <a:satMod val="135000"/>
                      </a:srgb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4914400" y="5682871"/>
                    <a:ext cx="501404" cy="20056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F9442F20-8EBB-46F1-8FDB-7269F43B4F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6" cstate="print">
                  <a:duotone>
                    <a:srgbClr val="3B8AC9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71555" y="5381742"/>
                  <a:ext cx="654151" cy="207922"/>
                </a:xfrm>
                <a:prstGeom prst="rect">
                  <a:avLst/>
                </a:prstGeom>
              </p:spPr>
            </p:pic>
          </p:grp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F3E7D50-5213-460E-AC48-256CC942D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96181" y="6486499"/>
                <a:ext cx="688395" cy="162633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C85700-0D60-442E-835F-D4D468054D93}"/>
                </a:ext>
              </a:extLst>
            </p:cNvPr>
            <p:cNvGrpSpPr/>
            <p:nvPr/>
          </p:nvGrpSpPr>
          <p:grpSpPr>
            <a:xfrm>
              <a:off x="2338872" y="1477224"/>
              <a:ext cx="4635579" cy="1614158"/>
              <a:chOff x="4125342" y="3534363"/>
              <a:chExt cx="4705155" cy="197286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532CD7D-6A4C-4F68-B621-72349EEF311D}"/>
                  </a:ext>
                </a:extLst>
              </p:cNvPr>
              <p:cNvGrpSpPr/>
              <p:nvPr/>
            </p:nvGrpSpPr>
            <p:grpSpPr>
              <a:xfrm>
                <a:off x="4125342" y="3534363"/>
                <a:ext cx="4705155" cy="1972860"/>
                <a:chOff x="4125342" y="3534363"/>
                <a:chExt cx="4705155" cy="1972860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7B9AB99B-8E4B-4F31-834E-6036F5EC0620}"/>
                    </a:ext>
                  </a:extLst>
                </p:cNvPr>
                <p:cNvGrpSpPr/>
                <p:nvPr/>
              </p:nvGrpSpPr>
              <p:grpSpPr>
                <a:xfrm>
                  <a:off x="4125342" y="3534363"/>
                  <a:ext cx="4705155" cy="1972860"/>
                  <a:chOff x="3129283" y="2942662"/>
                  <a:chExt cx="4705155" cy="1972860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B4C5BBFB-27A5-4F42-A021-A81FABE200A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84481" y="2942662"/>
                    <a:ext cx="3149957" cy="151786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2225" cap="flat" cmpd="sng" algn="ctr">
                    <a:solidFill>
                      <a:srgbClr val="11818C">
                        <a:lumMod val="50000"/>
                      </a:srgbClr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74815" tIns="37407" rIns="74815" bIns="37407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73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2828"/>
                      </a:solidFill>
                      <a:effectLst/>
                      <a:uLnTx/>
                      <a:uFillTx/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endParaRPr>
                  </a:p>
                </p:txBody>
              </p:sp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FEFBD8CE-D0E5-4322-B18E-9CA6E29F13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8" cstate="hq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11818C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08172" y="3057251"/>
                    <a:ext cx="722744" cy="301907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id="{67BDD953-8D2C-4AD8-83C5-35CE0C1357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9" cstate="hq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11818C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45019" y="3762063"/>
                    <a:ext cx="376830" cy="243601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>
                    <a:extLst>
                      <a:ext uri="{FF2B5EF4-FFF2-40B4-BE49-F238E27FC236}">
                        <a16:creationId xmlns:a16="http://schemas.microsoft.com/office/drawing/2014/main" id="{CC196AFA-75C7-443E-8B64-1E513DA14A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0" cstate="hq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11818C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51384" y="3307169"/>
                    <a:ext cx="465926" cy="253107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53">
                    <a:extLst>
                      <a:ext uri="{FF2B5EF4-FFF2-40B4-BE49-F238E27FC236}">
                        <a16:creationId xmlns:a16="http://schemas.microsoft.com/office/drawing/2014/main" id="{189CE620-770E-45EC-BB25-81FAE6DF7F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1" cstate="hqprint">
                    <a:duotone>
                      <a:prstClr val="black"/>
                      <a:srgbClr val="11818C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02669" y="3848019"/>
                    <a:ext cx="570908" cy="221418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>
                    <a:extLst>
                      <a:ext uri="{FF2B5EF4-FFF2-40B4-BE49-F238E27FC236}">
                        <a16:creationId xmlns:a16="http://schemas.microsoft.com/office/drawing/2014/main" id="{63073BB4-C416-48E7-80B6-31C3BB8664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11818C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31664" y="3570274"/>
                    <a:ext cx="630770" cy="299826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55">
                    <a:extLst>
                      <a:ext uri="{FF2B5EF4-FFF2-40B4-BE49-F238E27FC236}">
                        <a16:creationId xmlns:a16="http://schemas.microsoft.com/office/drawing/2014/main" id="{BCE9C36D-F356-499C-AD55-EB0BAC6ECB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3" cstate="hq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rgbClr val="EF372A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29283" y="4623093"/>
                    <a:ext cx="485123" cy="292429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56">
                    <a:extLst>
                      <a:ext uri="{FF2B5EF4-FFF2-40B4-BE49-F238E27FC236}">
                        <a16:creationId xmlns:a16="http://schemas.microsoft.com/office/drawing/2014/main" id="{FBE50991-753B-4B96-8AD1-9D202BE7DC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4" cstate="hqprint">
                    <a:duotone>
                      <a:prstClr val="black"/>
                      <a:srgbClr val="11818C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75703" y="3576894"/>
                    <a:ext cx="639808" cy="172393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>
                    <a:extLst>
                      <a:ext uri="{FF2B5EF4-FFF2-40B4-BE49-F238E27FC236}">
                        <a16:creationId xmlns:a16="http://schemas.microsoft.com/office/drawing/2014/main" id="{14CD71AA-6C96-45F7-8F5B-3087A7E9F9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5" cstate="hqprint">
                    <a:duotone>
                      <a:prstClr val="black"/>
                      <a:srgbClr val="11818C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75124" y="3833568"/>
                    <a:ext cx="559355" cy="173546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E6A3E9F5-93E8-4F6D-9C82-A017051924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6" cstate="hqprint">
                    <a:duotone>
                      <a:prstClr val="black"/>
                      <a:srgbClr val="11818C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75829" y="3079688"/>
                    <a:ext cx="739425" cy="17648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320C25B4-1EC4-48A2-AD57-35DE5821FF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7" cstate="hqprint">
                  <a:duotone>
                    <a:prstClr val="black"/>
                    <a:srgbClr val="11818C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09882" y="4483692"/>
                  <a:ext cx="548598" cy="596034"/>
                </a:xfrm>
                <a:prstGeom prst="rect">
                  <a:avLst/>
                </a:pr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6ED8B4BE-2FF7-4D6E-AFD9-3E79247DDA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8" cstate="hqprint">
                  <a:duotone>
                    <a:prstClr val="black"/>
                    <a:srgbClr val="11818C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2196" y="4689799"/>
                  <a:ext cx="761822" cy="297970"/>
                </a:xfrm>
                <a:prstGeom prst="rect">
                  <a:avLst/>
                </a:prstGeom>
              </p:spPr>
            </p:pic>
          </p:grp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B181E98-17BF-425F-8674-9402F629C6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9" cstate="hq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duotone>
                  <a:prstClr val="black"/>
                  <a:srgbClr val="11818C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20064" y="4674294"/>
                <a:ext cx="483370" cy="177131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7199944-6384-4A46-A97E-6409715CB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0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11818C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77351" y="3906310"/>
                <a:ext cx="447408" cy="260522"/>
              </a:xfrm>
              <a:prstGeom prst="rect">
                <a:avLst/>
              </a:prstGeom>
            </p:spPr>
          </p:pic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028251-35B1-4F94-9970-2ECD9CC1A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duotone>
                <a:srgbClr val="455061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182811" y="1788768"/>
              <a:ext cx="538572" cy="15479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B20DED5-B633-4F5A-9610-31DF17E50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duotone>
                <a:srgbClr val="455061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4739408" y="2160179"/>
              <a:ext cx="931762" cy="301452"/>
            </a:xfrm>
            <a:prstGeom prst="rect">
              <a:avLst/>
            </a:prstGeom>
          </p:spPr>
        </p:pic>
        <p:pic>
          <p:nvPicPr>
            <p:cNvPr id="42" name="Picture 41" descr="Logo, company name&#10;&#10;Description automatically generated">
              <a:extLst>
                <a:ext uri="{FF2B5EF4-FFF2-40B4-BE49-F238E27FC236}">
                  <a16:creationId xmlns:a16="http://schemas.microsoft.com/office/drawing/2014/main" id="{9E19BE28-FFF2-4D0B-A683-8111F764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duotone>
                <a:srgbClr val="455061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5698070" y="1917777"/>
              <a:ext cx="477105" cy="249326"/>
            </a:xfrm>
            <a:prstGeom prst="rect">
              <a:avLst/>
            </a:prstGeom>
          </p:spPr>
        </p:pic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D74CD73D-AA07-4846-BFC8-A2E726AA9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614" y="3462492"/>
              <a:ext cx="482498" cy="194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656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39C90B-A721-7546-9A4B-EE4D5C37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About CABA 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C38F81-5FB4-BE4B-B95E-8646F5A24521}"/>
              </a:ext>
            </a:extLst>
          </p:cNvPr>
          <p:cNvSpPr txBox="1">
            <a:spLocks/>
          </p:cNvSpPr>
          <p:nvPr/>
        </p:nvSpPr>
        <p:spPr>
          <a:xfrm>
            <a:off x="1076327" y="1231902"/>
            <a:ext cx="7180262" cy="5705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92" b="1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92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92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92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92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92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92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92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92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92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Picture 2" descr="http://cdn6.bigcommerce.com/s-24lnxe/product_images/uploaded_images/cel-fi-connected-home-using-mobile-signal-booster-.png">
            <a:extLst>
              <a:ext uri="{FF2B5EF4-FFF2-40B4-BE49-F238E27FC236}">
                <a16:creationId xmlns:a16="http://schemas.microsoft.com/office/drawing/2014/main" id="{D126F8A7-964E-9E45-ABB7-60BECD14D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74" y="2343432"/>
            <a:ext cx="1877240" cy="18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i.istockimg.com/file_thumbview_approve/34525834/3/stock-photo-34525834-modern-business-office-building-isolated-on-white-background.jpg">
            <a:extLst>
              <a:ext uri="{FF2B5EF4-FFF2-40B4-BE49-F238E27FC236}">
                <a16:creationId xmlns:a16="http://schemas.microsoft.com/office/drawing/2014/main" id="{4C9FDECD-F6CA-DE4C-A507-2EC63F94B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61" y="2243200"/>
            <a:ext cx="1910247" cy="207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caba.org/images/CABA-IIBC-XL.png">
            <a:extLst>
              <a:ext uri="{FF2B5EF4-FFF2-40B4-BE49-F238E27FC236}">
                <a16:creationId xmlns:a16="http://schemas.microsoft.com/office/drawing/2014/main" id="{0D63CB64-159D-BB4D-BB11-4B4A68D4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57" y="4416370"/>
            <a:ext cx="26797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aba.org/images/CABA-CHC-XL.png">
            <a:extLst>
              <a:ext uri="{FF2B5EF4-FFF2-40B4-BE49-F238E27FC236}">
                <a16:creationId xmlns:a16="http://schemas.microsoft.com/office/drawing/2014/main" id="{32F67C2C-4F4F-1F46-BE01-0E782467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90" y="4491174"/>
            <a:ext cx="2682024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C7B27E9C-5823-1C4C-8199-51390651C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1676"/>
            <a:ext cx="118509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107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ヒラギノ角ゴ Pro W3" pitchFamily="-107" charset="-128"/>
                <a:cs typeface="+mn-cs"/>
              </a:rPr>
              <a:t>Vision: 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ヒラギノ角ゴ Pro W3" pitchFamily="-107" charset="-128"/>
                <a:cs typeface="+mn-cs"/>
              </a:rPr>
              <a:t>CABA advances the intelligent buildings </a:t>
            </a:r>
            <a:b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ヒラギノ角ゴ Pro W3" pitchFamily="-107" charset="-128"/>
                <a:cs typeface="+mn-cs"/>
              </a:rPr>
            </a:b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ヒラギノ角ゴ Pro W3" pitchFamily="-107" charset="-128"/>
                <a:cs typeface="+mn-cs"/>
              </a:rPr>
              <a:t>and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ヒラギノ角ゴ Pro W3" pitchFamily="-107" charset="-128"/>
                <a:cs typeface="+mn-cs"/>
              </a:rPr>
              <a:t>connecte</a:t>
            </a:r>
            <a:r>
              <a:rPr lang="en-US" altLang="en-US" sz="3600" i="1" dirty="0">
                <a:solidFill>
                  <a:schemeClr val="tx2"/>
                </a:solidFill>
              </a:rPr>
              <a:t>d home</a:t>
            </a:r>
            <a:r>
              <a:rPr lang="en-CA" altLang="en-US" sz="3600" i="1" dirty="0">
                <a:solidFill>
                  <a:schemeClr val="tx2"/>
                </a:solidFill>
              </a:rPr>
              <a:t> </a:t>
            </a:r>
            <a:r>
              <a:rPr lang="en-US" altLang="en-US" sz="3600" i="1" dirty="0">
                <a:solidFill>
                  <a:schemeClr val="tx2"/>
                </a:solidFill>
              </a:rPr>
              <a:t>sector</a:t>
            </a:r>
            <a:endParaRPr kumimoji="0" lang="en-US" altLang="en-US" sz="36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ヒラギノ角ゴ Pro W3" pitchFamily="-107" charset="-128"/>
              <a:cs typeface="+mn-cs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DDD0E428-81DC-4622-8215-EE82189E7484}"/>
              </a:ext>
            </a:extLst>
          </p:cNvPr>
          <p:cNvSpPr txBox="1">
            <a:spLocks/>
          </p:cNvSpPr>
          <p:nvPr/>
        </p:nvSpPr>
        <p:spPr>
          <a:xfrm>
            <a:off x="548666" y="6410978"/>
            <a:ext cx="4438048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l" defTabSz="914074" rtl="0" eaLnBrk="1" latinLnBrk="0" hangingPunct="1">
              <a:defRPr sz="997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037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18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54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91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8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72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07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7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© 2021, Continental Automated Buildings Association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DC357-EA25-4024-9F2B-8ED048FCDF67}"/>
              </a:ext>
            </a:extLst>
          </p:cNvPr>
          <p:cNvSpPr txBox="1"/>
          <p:nvPr/>
        </p:nvSpPr>
        <p:spPr>
          <a:xfrm>
            <a:off x="1033226" y="5432434"/>
            <a:ext cx="10125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u="sng" dirty="0">
                <a:solidFill>
                  <a:schemeClr val="tx2"/>
                </a:solidFill>
              </a:rPr>
              <a:t>Networking. Industry Presence. Research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264640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88" y="36937"/>
            <a:ext cx="9206905" cy="447675"/>
          </a:xfrm>
        </p:spPr>
        <p:txBody>
          <a:bodyPr/>
          <a:lstStyle/>
          <a:p>
            <a:r>
              <a:rPr lang="en-US" dirty="0"/>
              <a:t>The Current Ecosystem – Building Automation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DE54A9F-0F20-468E-89C7-7CC44F538012}"/>
              </a:ext>
            </a:extLst>
          </p:cNvPr>
          <p:cNvGrpSpPr/>
          <p:nvPr/>
        </p:nvGrpSpPr>
        <p:grpSpPr>
          <a:xfrm>
            <a:off x="1645920" y="1407546"/>
            <a:ext cx="8648700" cy="4409440"/>
            <a:chOff x="1645920" y="1598765"/>
            <a:chExt cx="8648700" cy="440944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ACF0A4E-4B2D-4EE9-92B1-F9D1365D9789}"/>
                </a:ext>
              </a:extLst>
            </p:cNvPr>
            <p:cNvGrpSpPr/>
            <p:nvPr/>
          </p:nvGrpSpPr>
          <p:grpSpPr>
            <a:xfrm>
              <a:off x="1645920" y="1598765"/>
              <a:ext cx="8648700" cy="4409440"/>
              <a:chOff x="1645920" y="1598765"/>
              <a:chExt cx="8648700" cy="4409440"/>
            </a:xfrm>
          </p:grpSpPr>
          <p:pic>
            <p:nvPicPr>
              <p:cNvPr id="125" name="Picture 124" descr="Graphical user interface, website&#10;&#10;Description automatically generated">
                <a:extLst>
                  <a:ext uri="{FF2B5EF4-FFF2-40B4-BE49-F238E27FC236}">
                    <a16:creationId xmlns:a16="http://schemas.microsoft.com/office/drawing/2014/main" id="{FAED8102-FB8C-4D44-B10D-BDF14A67A4E2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5920" y="1598765"/>
                <a:ext cx="8648700" cy="4409440"/>
              </a:xfrm>
              <a:prstGeom prst="rect">
                <a:avLst/>
              </a:prstGeom>
            </p:spPr>
          </p:pic>
          <p:pic>
            <p:nvPicPr>
              <p:cNvPr id="126" name="Picture 6" descr="J2 Innovations - Activelogix, LLC">
                <a:extLst>
                  <a:ext uri="{FF2B5EF4-FFF2-40B4-BE49-F238E27FC236}">
                    <a16:creationId xmlns:a16="http://schemas.microsoft.com/office/drawing/2014/main" id="{2CA92E33-7CB8-49CB-B813-C7CFF07999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7130" y="4105550"/>
                <a:ext cx="462286" cy="278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8" descr="Schneider Electric Renewable Energy Procurement Market Analysis | Masters  of the Environment | University of Colorado Boulder">
                <a:extLst>
                  <a:ext uri="{FF2B5EF4-FFF2-40B4-BE49-F238E27FC236}">
                    <a16:creationId xmlns:a16="http://schemas.microsoft.com/office/drawing/2014/main" id="{E7206F5F-EBBB-4309-BB21-DDE3758E25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761"/>
              <a:stretch/>
            </p:blipFill>
            <p:spPr bwMode="auto">
              <a:xfrm>
                <a:off x="4196837" y="5010549"/>
                <a:ext cx="484146" cy="382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2" descr="SD-WAN für Siemens: High bandwidth, low costs">
                <a:extLst>
                  <a:ext uri="{FF2B5EF4-FFF2-40B4-BE49-F238E27FC236}">
                    <a16:creationId xmlns:a16="http://schemas.microsoft.com/office/drawing/2014/main" id="{3FE7A2DA-24A4-49FE-B815-F9491DEB3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82" t="38631" r="12861" b="36990"/>
              <a:stretch/>
            </p:blipFill>
            <p:spPr bwMode="auto">
              <a:xfrm>
                <a:off x="4179766" y="5259235"/>
                <a:ext cx="534190" cy="12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8" descr="Schneider Electric Renewable Energy Procurement Market Analysis | Masters  of the Environment | University of Colorado Boulder">
                <a:extLst>
                  <a:ext uri="{FF2B5EF4-FFF2-40B4-BE49-F238E27FC236}">
                    <a16:creationId xmlns:a16="http://schemas.microsoft.com/office/drawing/2014/main" id="{564C1FFF-42D1-4DCE-9B68-CA3D49B1B7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761" b="35932"/>
              <a:stretch/>
            </p:blipFill>
            <p:spPr bwMode="auto">
              <a:xfrm>
                <a:off x="4032747" y="3612266"/>
                <a:ext cx="484146" cy="199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32173F1-319F-47F9-8045-25D1937CA327}"/>
                  </a:ext>
                </a:extLst>
              </p:cNvPr>
              <p:cNvSpPr/>
              <p:nvPr/>
            </p:nvSpPr>
            <p:spPr>
              <a:xfrm>
                <a:off x="6096000" y="4781602"/>
                <a:ext cx="639998" cy="151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2" name="Picture 8" descr="Schneider Electric Renewable Energy Procurement Market Analysis | Masters  of the Environment | University of Colorado Boulder">
                <a:extLst>
                  <a:ext uri="{FF2B5EF4-FFF2-40B4-BE49-F238E27FC236}">
                    <a16:creationId xmlns:a16="http://schemas.microsoft.com/office/drawing/2014/main" id="{965281AB-8B75-458B-A1B4-508103C83A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761" b="35932"/>
              <a:stretch/>
            </p:blipFill>
            <p:spPr bwMode="auto">
              <a:xfrm>
                <a:off x="6242694" y="3932652"/>
                <a:ext cx="484146" cy="199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8" descr="Schneider Electric Renewable Energy Procurement Market Analysis | Masters  of the Environment | University of Colorado Boulder">
                <a:extLst>
                  <a:ext uri="{FF2B5EF4-FFF2-40B4-BE49-F238E27FC236}">
                    <a16:creationId xmlns:a16="http://schemas.microsoft.com/office/drawing/2014/main" id="{B1BEC6F2-7752-4E17-82D1-CC4EF5BED5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761" b="36633"/>
              <a:stretch/>
            </p:blipFill>
            <p:spPr bwMode="auto">
              <a:xfrm>
                <a:off x="6215799" y="4767851"/>
                <a:ext cx="379856" cy="151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4" name="Picture 10">
              <a:extLst>
                <a:ext uri="{FF2B5EF4-FFF2-40B4-BE49-F238E27FC236}">
                  <a16:creationId xmlns:a16="http://schemas.microsoft.com/office/drawing/2014/main" id="{8AD9582B-4F4C-48B7-9E10-848E6A347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156" y="5734227"/>
              <a:ext cx="246287" cy="97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0705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38" y="135362"/>
            <a:ext cx="10387062" cy="447675"/>
          </a:xfrm>
        </p:spPr>
        <p:txBody>
          <a:bodyPr/>
          <a:lstStyle/>
          <a:p>
            <a:r>
              <a:rPr lang="en-US" dirty="0"/>
              <a:t>Survey Results – Final Respondent Demographics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4282E-A100-4B7F-B3BE-FC6A515C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88" y="932967"/>
            <a:ext cx="5938837" cy="499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F70E58-16F5-4054-90AD-0492F2CD8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225" y="1226615"/>
            <a:ext cx="4864734" cy="46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73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38" y="135362"/>
            <a:ext cx="10387062" cy="447675"/>
          </a:xfrm>
        </p:spPr>
        <p:txBody>
          <a:bodyPr/>
          <a:lstStyle/>
          <a:p>
            <a:r>
              <a:rPr lang="en-US" dirty="0"/>
              <a:t>Primary Research – Final Interview Participants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B4863-F829-408F-9846-8D501F011AC8}"/>
              </a:ext>
            </a:extLst>
          </p:cNvPr>
          <p:cNvSpPr txBox="1"/>
          <p:nvPr/>
        </p:nvSpPr>
        <p:spPr>
          <a:xfrm>
            <a:off x="677027" y="1001039"/>
            <a:ext cx="91978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Experts</a:t>
            </a:r>
          </a:p>
          <a:p>
            <a:r>
              <a:rPr lang="en-US" dirty="0" err="1">
                <a:solidFill>
                  <a:schemeClr val="tx2"/>
                </a:solidFill>
              </a:rPr>
              <a:t>Anka</a:t>
            </a:r>
            <a:r>
              <a:rPr lang="en-US" dirty="0">
                <a:solidFill>
                  <a:schemeClr val="tx2"/>
                </a:solidFill>
              </a:rPr>
              <a:t> Labs</a:t>
            </a:r>
          </a:p>
          <a:p>
            <a:r>
              <a:rPr lang="en-US" dirty="0">
                <a:solidFill>
                  <a:schemeClr val="tx2"/>
                </a:solidFill>
              </a:rPr>
              <a:t>Accenture Connected Buildings Lead</a:t>
            </a:r>
          </a:p>
          <a:p>
            <a:r>
              <a:rPr lang="en-US" dirty="0">
                <a:solidFill>
                  <a:schemeClr val="tx2"/>
                </a:solidFill>
              </a:rPr>
              <a:t>Asset &amp; Maintenance Insights</a:t>
            </a:r>
          </a:p>
          <a:p>
            <a:r>
              <a:rPr lang="en-US" dirty="0">
                <a:solidFill>
                  <a:schemeClr val="tx2"/>
                </a:solidFill>
              </a:rPr>
              <a:t>CEDIA</a:t>
            </a:r>
          </a:p>
          <a:p>
            <a:r>
              <a:rPr lang="en-US" dirty="0">
                <a:solidFill>
                  <a:schemeClr val="tx2"/>
                </a:solidFill>
              </a:rPr>
              <a:t>Central Lille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Suppliers/Operators</a:t>
            </a:r>
          </a:p>
          <a:p>
            <a:r>
              <a:rPr lang="en-US" dirty="0">
                <a:solidFill>
                  <a:schemeClr val="tx2"/>
                </a:solidFill>
              </a:rPr>
              <a:t>Clockworks Analytics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err="1">
                <a:solidFill>
                  <a:schemeClr val="tx2"/>
                </a:solidFill>
              </a:rPr>
              <a:t>CopperTree</a:t>
            </a:r>
            <a:r>
              <a:rPr lang="en-US" dirty="0">
                <a:solidFill>
                  <a:schemeClr val="tx2"/>
                </a:solidFill>
              </a:rPr>
              <a:t> Analytics</a:t>
            </a:r>
          </a:p>
          <a:p>
            <a:r>
              <a:rPr lang="en-US" dirty="0">
                <a:solidFill>
                  <a:schemeClr val="tx2"/>
                </a:solidFill>
              </a:rPr>
              <a:t>Dewberry</a:t>
            </a:r>
          </a:p>
          <a:p>
            <a:r>
              <a:rPr lang="en-US" dirty="0" err="1">
                <a:solidFill>
                  <a:schemeClr val="tx2"/>
                </a:solidFill>
              </a:rPr>
              <a:t>EcoEnergy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Insighjts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Facilio</a:t>
            </a:r>
          </a:p>
          <a:p>
            <a:r>
              <a:rPr lang="en-US" dirty="0" err="1">
                <a:solidFill>
                  <a:schemeClr val="tx2"/>
                </a:solidFill>
              </a:rPr>
              <a:t>Falkonry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Infor</a:t>
            </a:r>
          </a:p>
          <a:p>
            <a:r>
              <a:rPr lang="en-US" dirty="0" err="1">
                <a:solidFill>
                  <a:schemeClr val="tx2"/>
                </a:solidFill>
              </a:rPr>
              <a:t>Lutra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Silicon Labs</a:t>
            </a:r>
          </a:p>
          <a:p>
            <a:r>
              <a:rPr lang="en-US" dirty="0">
                <a:solidFill>
                  <a:schemeClr val="tx2"/>
                </a:solidFill>
              </a:rPr>
              <a:t>Stantec</a:t>
            </a:r>
          </a:p>
          <a:p>
            <a:r>
              <a:rPr lang="en-US" dirty="0" err="1">
                <a:solidFill>
                  <a:schemeClr val="tx2"/>
                </a:solidFill>
              </a:rPr>
              <a:t>Tolin</a:t>
            </a:r>
            <a:r>
              <a:rPr lang="en-US" dirty="0">
                <a:solidFill>
                  <a:schemeClr val="tx2"/>
                </a:solidFill>
              </a:rPr>
              <a:t> Mechanical</a:t>
            </a:r>
          </a:p>
        </p:txBody>
      </p:sp>
    </p:spTree>
    <p:extLst>
      <p:ext uri="{BB962C8B-B14F-4D97-AF65-F5344CB8AC3E}">
        <p14:creationId xmlns:p14="http://schemas.microsoft.com/office/powerpoint/2010/main" val="43205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38" y="135362"/>
            <a:ext cx="10387062" cy="447675"/>
          </a:xfrm>
        </p:spPr>
        <p:txBody>
          <a:bodyPr/>
          <a:lstStyle/>
          <a:p>
            <a:r>
              <a:rPr lang="en-US" dirty="0"/>
              <a:t>Research Design – Key Pillars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B4863-F829-408F-9846-8D501F011AC8}"/>
              </a:ext>
            </a:extLst>
          </p:cNvPr>
          <p:cNvSpPr txBox="1"/>
          <p:nvPr/>
        </p:nvSpPr>
        <p:spPr>
          <a:xfrm>
            <a:off x="661938" y="1093371"/>
            <a:ext cx="91978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Develop and Deploy a Market Survey Across the Identified Market Segments to Understand Buying </a:t>
            </a:r>
            <a:r>
              <a:rPr lang="en-US" sz="2400" dirty="0" err="1">
                <a:solidFill>
                  <a:schemeClr val="tx2"/>
                </a:solidFill>
              </a:rPr>
              <a:t>Behaviours</a:t>
            </a:r>
            <a:r>
              <a:rPr lang="en-US" sz="2400" dirty="0">
                <a:solidFill>
                  <a:schemeClr val="tx2"/>
                </a:solidFill>
              </a:rPr>
              <a:t> and Preferences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Conduct In-Depth Expert Interview with Market Participants to Understand the Evolution of Payment Preferences and Solution Delivery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Validation of Results and Solidifying the Balance of Coverage Across the Identified Segments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Conduct an Analysis Associated with Technology, Customer, Competitive Forces Impacting the Evolution of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2981875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88" y="39200"/>
            <a:ext cx="6873240" cy="447675"/>
          </a:xfrm>
        </p:spPr>
        <p:txBody>
          <a:bodyPr/>
          <a:lstStyle/>
          <a:p>
            <a:r>
              <a:rPr lang="en-US" dirty="0"/>
              <a:t>Research Design – Distribution of Buildings Types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B3CA887-6898-428F-8F77-38B3EC5D5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177605"/>
              </p:ext>
            </p:extLst>
          </p:nvPr>
        </p:nvGraphicFramePr>
        <p:xfrm>
          <a:off x="81481" y="932507"/>
          <a:ext cx="12110519" cy="542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310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Funder Acknowledgements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A9B907-35CC-4BA5-92C5-CF79B2077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11"/>
          <a:stretch/>
        </p:blipFill>
        <p:spPr>
          <a:xfrm>
            <a:off x="3371189" y="1484195"/>
            <a:ext cx="4743450" cy="42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7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EA59A318-41F7-4EC4-ACB6-5FC02900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73240" cy="447675"/>
          </a:xfrm>
        </p:spPr>
        <p:txBody>
          <a:bodyPr>
            <a:noAutofit/>
          </a:bodyPr>
          <a:lstStyle/>
          <a:p>
            <a:r>
              <a:rPr lang="en-CA">
                <a:latin typeface="Montserrat Light"/>
              </a:rPr>
              <a:t>CABA Board of Directors</a:t>
            </a:r>
            <a:br>
              <a:rPr lang="en-CA">
                <a:latin typeface="Montserrat Light"/>
              </a:rPr>
            </a:br>
            <a:endParaRPr lang="en-CA">
              <a:latin typeface="Montserrat Light"/>
            </a:endParaRPr>
          </a:p>
        </p:txBody>
      </p:sp>
      <p:pic>
        <p:nvPicPr>
          <p:cNvPr id="16" name="Picture 14" descr="honeywell_logo">
            <a:extLst>
              <a:ext uri="{FF2B5EF4-FFF2-40B4-BE49-F238E27FC236}">
                <a16:creationId xmlns:a16="http://schemas.microsoft.com/office/drawing/2014/main" id="{1954332E-C5BD-4984-873D-EE6FBDB6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0" y="1958607"/>
            <a:ext cx="157734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Image result for Kele, Inc.">
            <a:extLst>
              <a:ext uri="{FF2B5EF4-FFF2-40B4-BE49-F238E27FC236}">
                <a16:creationId xmlns:a16="http://schemas.microsoft.com/office/drawing/2014/main" id="{38187AA5-3F1D-47EA-A1B8-056976A74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4" t="24072" r="16149" b="28847"/>
          <a:stretch/>
        </p:blipFill>
        <p:spPr bwMode="auto">
          <a:xfrm>
            <a:off x="9938011" y="2933906"/>
            <a:ext cx="1441523" cy="5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Placeholder 5" descr="Presentation2 - PowerPoint">
            <a:extLst>
              <a:ext uri="{FF2B5EF4-FFF2-40B4-BE49-F238E27FC236}">
                <a16:creationId xmlns:a16="http://schemas.microsoft.com/office/drawing/2014/main" id="{DBF08FEE-9D5D-4D62-A6EA-646A23B187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7" r="29428"/>
          <a:stretch/>
        </p:blipFill>
        <p:spPr>
          <a:xfrm>
            <a:off x="8480814" y="1704656"/>
            <a:ext cx="803524" cy="722453"/>
          </a:xfrm>
          <a:prstGeom prst="rect">
            <a:avLst/>
          </a:prstGeom>
        </p:spPr>
      </p:pic>
      <p:pic>
        <p:nvPicPr>
          <p:cNvPr id="23" name="Picture Placeholder 5" descr="Presentation2 - PowerPoint">
            <a:extLst>
              <a:ext uri="{FF2B5EF4-FFF2-40B4-BE49-F238E27FC236}">
                <a16:creationId xmlns:a16="http://schemas.microsoft.com/office/drawing/2014/main" id="{4C7EC1FF-3AA2-4048-B5DF-E05478930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21300" r="47115" b="21148"/>
          <a:stretch/>
        </p:blipFill>
        <p:spPr>
          <a:xfrm>
            <a:off x="10064293" y="1815335"/>
            <a:ext cx="1439471" cy="404059"/>
          </a:xfrm>
          <a:prstGeom prst="rect">
            <a:avLst/>
          </a:prstGeom>
        </p:spPr>
      </p:pic>
      <p:pic>
        <p:nvPicPr>
          <p:cNvPr id="26" name="Picture 8" descr="Image result for legrand">
            <a:extLst>
              <a:ext uri="{FF2B5EF4-FFF2-40B4-BE49-F238E27FC236}">
                <a16:creationId xmlns:a16="http://schemas.microsoft.com/office/drawing/2014/main" id="{638D8506-3ACC-446D-A920-FFEF7B6CC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1" t="24119" r="27160" b="29799"/>
          <a:stretch/>
        </p:blipFill>
        <p:spPr bwMode="auto">
          <a:xfrm>
            <a:off x="3509830" y="4078216"/>
            <a:ext cx="1529979" cy="8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Image result for delos living">
            <a:extLst>
              <a:ext uri="{FF2B5EF4-FFF2-40B4-BE49-F238E27FC236}">
                <a16:creationId xmlns:a16="http://schemas.microsoft.com/office/drawing/2014/main" id="{7CAED300-42C1-4989-A1FE-E0BF5A2E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596" y="3038343"/>
            <a:ext cx="1246464" cy="4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cyberpower logo">
            <a:extLst>
              <a:ext uri="{FF2B5EF4-FFF2-40B4-BE49-F238E27FC236}">
                <a16:creationId xmlns:a16="http://schemas.microsoft.com/office/drawing/2014/main" id="{E3511D16-A5D6-4362-A5CF-52D54F3B6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6" y="3115485"/>
            <a:ext cx="1708004" cy="3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Image result for siemens">
            <a:extLst>
              <a:ext uri="{FF2B5EF4-FFF2-40B4-BE49-F238E27FC236}">
                <a16:creationId xmlns:a16="http://schemas.microsoft.com/office/drawing/2014/main" id="{4909040A-E13D-409B-8543-2FB0B2C9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775" y="3158180"/>
            <a:ext cx="1399531" cy="2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Image result for southwire">
            <a:extLst>
              <a:ext uri="{FF2B5EF4-FFF2-40B4-BE49-F238E27FC236}">
                <a16:creationId xmlns:a16="http://schemas.microsoft.com/office/drawing/2014/main" id="{EA4A1324-431E-4777-91D7-3A4394127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4" b="22817"/>
          <a:stretch/>
        </p:blipFill>
        <p:spPr bwMode="auto">
          <a:xfrm>
            <a:off x="6181351" y="4266023"/>
            <a:ext cx="1806424" cy="50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F436BB3-F2BD-463F-8036-8AB0307F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38" y="1828044"/>
            <a:ext cx="1104477" cy="4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ybar | Homepage">
            <a:extLst>
              <a:ext uri="{FF2B5EF4-FFF2-40B4-BE49-F238E27FC236}">
                <a16:creationId xmlns:a16="http://schemas.microsoft.com/office/drawing/2014/main" id="{0ACDC43E-18FA-42F5-88BF-37FA145C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5" y="1701576"/>
            <a:ext cx="1495245" cy="5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E4422A7C-FCC0-4502-80C6-3743CE403C87}"/>
              </a:ext>
            </a:extLst>
          </p:cNvPr>
          <p:cNvSpPr txBox="1">
            <a:spLocks/>
          </p:cNvSpPr>
          <p:nvPr/>
        </p:nvSpPr>
        <p:spPr>
          <a:xfrm>
            <a:off x="548666" y="6410978"/>
            <a:ext cx="4438048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l" defTabSz="914074" rtl="0" eaLnBrk="1" latinLnBrk="0" hangingPunct="1">
              <a:defRPr sz="997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037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18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54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91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8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72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07" algn="l" defTabSz="914074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7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© 2021, Continental Automated Buildings Association</a:t>
            </a:r>
          </a:p>
        </p:txBody>
      </p:sp>
      <p:pic>
        <p:nvPicPr>
          <p:cNvPr id="4" name="Picture 2" descr="Investor Relations | Snap One Holdings Corp">
            <a:extLst>
              <a:ext uri="{FF2B5EF4-FFF2-40B4-BE49-F238E27FC236}">
                <a16:creationId xmlns:a16="http://schemas.microsoft.com/office/drawing/2014/main" id="{CE8041E4-92C7-4A71-9D4C-5E7C6464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1" y="4266023"/>
            <a:ext cx="2129721" cy="4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roan-NuTone 15TCOD Odor Control Disc for Trash Compactor : Amazon.ca:  Tools &amp; Home Improvement">
            <a:extLst>
              <a:ext uri="{FF2B5EF4-FFF2-40B4-BE49-F238E27FC236}">
                <a16:creationId xmlns:a16="http://schemas.microsoft.com/office/drawing/2014/main" id="{39DCCCBD-E5F3-4387-88A4-98AD6B3E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73" y="2917281"/>
            <a:ext cx="1378742" cy="68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perior Essex Communications Launches Completely Revamped Website to  Evolve Customer Experience | Business Wire">
            <a:extLst>
              <a:ext uri="{FF2B5EF4-FFF2-40B4-BE49-F238E27FC236}">
                <a16:creationId xmlns:a16="http://schemas.microsoft.com/office/drawing/2014/main" id="{2A7CA791-D5CE-4500-BE18-2305E84DA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705" y="4281483"/>
            <a:ext cx="2217234" cy="4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8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80EC-B707-EC48-A384-36BDBA8C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Harbor Research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49373-B70B-1B44-9B4F-640EE496A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  Continental Automated Buildings Association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3CBF6-69A7-1841-A867-E4CF9A3B22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21581A-D61C-BB4F-80FD-228C71CC4A22}"/>
              </a:ext>
            </a:extLst>
          </p:cNvPr>
          <p:cNvGrpSpPr/>
          <p:nvPr/>
        </p:nvGrpSpPr>
        <p:grpSpPr>
          <a:xfrm>
            <a:off x="226786" y="1073452"/>
            <a:ext cx="11369524" cy="4853215"/>
            <a:chOff x="46836" y="2331935"/>
            <a:chExt cx="9560743" cy="36860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838ED2-CE74-1E45-BA00-57717C667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3998" y="3287310"/>
              <a:ext cx="6286419" cy="273064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44F78A-065E-E645-9A82-4DEBC40A8577}"/>
                </a:ext>
              </a:extLst>
            </p:cNvPr>
            <p:cNvSpPr/>
            <p:nvPr/>
          </p:nvSpPr>
          <p:spPr>
            <a:xfrm>
              <a:off x="46836" y="3429000"/>
              <a:ext cx="2307750" cy="953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97">
                  <a:solidFill>
                    <a:srgbClr val="1B4685"/>
                  </a:solidFill>
                  <a:latin typeface="Myriad Pro" charset="0"/>
                  <a:ea typeface="Myriad Pro" charset="0"/>
                  <a:cs typeface="Myriad Pro" charset="0"/>
                </a:rPr>
                <a:t>Research and Content</a:t>
              </a:r>
            </a:p>
            <a:p>
              <a:r>
                <a:rPr lang="en-US" sz="900">
                  <a:solidFill>
                    <a:srgbClr val="616365"/>
                  </a:solidFill>
                  <a:latin typeface="Myriad Pro" charset="0"/>
                  <a:ea typeface="Myriad Pro" charset="0"/>
                  <a:cs typeface="Myriad Pro" charset="0"/>
                </a:rPr>
                <a:t>Our research, tracking, and market intelligence services provide an accessible learning environment for those who are trying to wrap their arms and minds around emerging disruptive opportunities.</a:t>
              </a:r>
              <a:endParaRPr lang="en-US" sz="90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75652F-7847-6649-BE1C-769E2832D729}"/>
                </a:ext>
              </a:extLst>
            </p:cNvPr>
            <p:cNvSpPr/>
            <p:nvPr/>
          </p:nvSpPr>
          <p:spPr>
            <a:xfrm>
              <a:off x="3619862" y="2331935"/>
              <a:ext cx="2414690" cy="81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97">
                  <a:solidFill>
                    <a:srgbClr val="1B4685"/>
                  </a:solidFill>
                  <a:latin typeface="Myriad Pro" charset="0"/>
                  <a:ea typeface="Myriad Pro" charset="0"/>
                  <a:cs typeface="Myriad Pro" charset="0"/>
                </a:rPr>
                <a:t>Strategy Consulting</a:t>
              </a:r>
            </a:p>
            <a:p>
              <a:r>
                <a:rPr lang="en-US" sz="900">
                  <a:solidFill>
                    <a:srgbClr val="616365"/>
                  </a:solidFill>
                  <a:latin typeface="Myriad Pro" charset="0"/>
                  <a:ea typeface="Myriad Pro" charset="0"/>
                  <a:cs typeface="Myriad Pro" charset="0"/>
                </a:rPr>
                <a:t>Our strategy and business development consulting services deliver creative innovation tools, practical methods and applied problem solving.</a:t>
              </a:r>
              <a:endParaRPr lang="en-US" sz="90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6D7011-4409-1E43-BA7F-F3DC84A0B9D7}"/>
                </a:ext>
              </a:extLst>
            </p:cNvPr>
            <p:cNvSpPr/>
            <p:nvPr/>
          </p:nvSpPr>
          <p:spPr>
            <a:xfrm>
              <a:off x="7169997" y="3379333"/>
              <a:ext cx="2437582" cy="1092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97">
                  <a:solidFill>
                    <a:srgbClr val="1B4685"/>
                  </a:solidFill>
                  <a:latin typeface="Myriad Pro" charset="0"/>
                  <a:ea typeface="Myriad Pro" charset="0"/>
                  <a:cs typeface="Myriad Pro" charset="0"/>
                </a:rPr>
                <a:t>Smart Systems Lab</a:t>
              </a:r>
            </a:p>
            <a:p>
              <a:r>
                <a:rPr lang="en-US" sz="900">
                  <a:solidFill>
                    <a:srgbClr val="616365"/>
                  </a:solidFill>
                  <a:latin typeface="Myriad Pro" charset="0"/>
                  <a:ea typeface="Myriad Pro" charset="0"/>
                  <a:cs typeface="Myriad Pro" charset="0"/>
                </a:rPr>
                <a:t>We are creating a real-world laboratory where organizations design, prototype, and test new models for delivering value and differentiation. The Lab’s mission is to enable business model, technology, and system-level innovation enabled by the Internet of Things.</a:t>
              </a:r>
              <a:endParaRPr lang="en-US" sz="90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42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795553" cy="447675"/>
          </a:xfrm>
        </p:spPr>
        <p:txBody>
          <a:bodyPr/>
          <a:lstStyle/>
          <a:p>
            <a:r>
              <a:rPr lang="en-US" dirty="0"/>
              <a:t>Proposed Research Questions and Topics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84A0A-8FE7-4F57-8C38-7138717E4839}"/>
              </a:ext>
            </a:extLst>
          </p:cNvPr>
          <p:cNvSpPr txBox="1"/>
          <p:nvPr/>
        </p:nvSpPr>
        <p:spPr>
          <a:xfrm>
            <a:off x="986828" y="1348966"/>
            <a:ext cx="63193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State &amp; Evolution of the Market: Trends and Forces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Evolution of the Consumer and Supplier: Buying </a:t>
            </a:r>
            <a:r>
              <a:rPr lang="en-US" sz="2800" dirty="0" err="1">
                <a:solidFill>
                  <a:schemeClr val="tx2"/>
                </a:solidFill>
              </a:rPr>
              <a:t>Behaviours</a:t>
            </a:r>
            <a:r>
              <a:rPr lang="en-US" sz="2800" dirty="0">
                <a:solidFill>
                  <a:schemeClr val="tx2"/>
                </a:solidFill>
              </a:rPr>
              <a:t> and Trends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Evolution of the Opportunity: Future Considerations for Stakeholders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4F92E1-749F-41D1-8351-F01D5C87EFF2}"/>
              </a:ext>
            </a:extLst>
          </p:cNvPr>
          <p:cNvGrpSpPr/>
          <p:nvPr/>
        </p:nvGrpSpPr>
        <p:grpSpPr>
          <a:xfrm>
            <a:off x="7464890" y="1648284"/>
            <a:ext cx="4527934" cy="4076241"/>
            <a:chOff x="3760424" y="1914984"/>
            <a:chExt cx="4527934" cy="40762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EBF80E7-10A6-4E62-AB46-7C17FD44B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639" t="13331" r="2342" b="-2241"/>
            <a:stretch/>
          </p:blipFill>
          <p:spPr>
            <a:xfrm>
              <a:off x="3760424" y="1914984"/>
              <a:ext cx="4527934" cy="4076241"/>
            </a:xfrm>
            <a:prstGeom prst="ellipse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22826EA-0A80-4FDF-8F37-B6CC04C32CEA}"/>
                </a:ext>
              </a:extLst>
            </p:cNvPr>
            <p:cNvSpPr/>
            <p:nvPr/>
          </p:nvSpPr>
          <p:spPr>
            <a:xfrm>
              <a:off x="4134998" y="4067621"/>
              <a:ext cx="756491" cy="220851"/>
            </a:xfrm>
            <a:prstGeom prst="rect">
              <a:avLst/>
            </a:prstGeom>
            <a:solidFill>
              <a:srgbClr val="908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EC8869-1B15-4E21-AA14-C51F59F524B2}"/>
                </a:ext>
              </a:extLst>
            </p:cNvPr>
            <p:cNvSpPr txBox="1"/>
            <p:nvPr/>
          </p:nvSpPr>
          <p:spPr>
            <a:xfrm>
              <a:off x="3971203" y="4117222"/>
              <a:ext cx="9800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</a:rPr>
                <a:t>Competition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162489-5EA1-4043-99CC-426856F13980}"/>
                </a:ext>
              </a:extLst>
            </p:cNvPr>
            <p:cNvSpPr/>
            <p:nvPr/>
          </p:nvSpPr>
          <p:spPr>
            <a:xfrm>
              <a:off x="4134997" y="3592599"/>
              <a:ext cx="756491" cy="142947"/>
            </a:xfrm>
            <a:prstGeom prst="rect">
              <a:avLst/>
            </a:prstGeom>
            <a:solidFill>
              <a:srgbClr val="908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9B4B6A-38A6-4403-957E-76716DEE6ECB}"/>
                </a:ext>
              </a:extLst>
            </p:cNvPr>
            <p:cNvCxnSpPr/>
            <p:nvPr/>
          </p:nvCxnSpPr>
          <p:spPr>
            <a:xfrm flipH="1" flipV="1">
              <a:off x="4944015" y="2046514"/>
              <a:ext cx="70671" cy="11611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D8228D-F7E3-43BC-8372-F0352DA67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2731" y="2046514"/>
              <a:ext cx="94585" cy="16647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6B5CD0A-095C-42C9-B337-C56C599AF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39189" y="5677157"/>
              <a:ext cx="94585" cy="13581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26899A-97E5-4C56-B407-DC692D25A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7944" y="5692485"/>
              <a:ext cx="77429" cy="12048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949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69" y="84278"/>
            <a:ext cx="9881103" cy="447675"/>
          </a:xfrm>
        </p:spPr>
        <p:txBody>
          <a:bodyPr/>
          <a:lstStyle/>
          <a:p>
            <a:r>
              <a:rPr lang="en-US" dirty="0"/>
              <a:t>Trends &amp; Forces Driving Predictive Maintenance </a:t>
            </a:r>
            <a:br>
              <a:rPr lang="en-US" dirty="0"/>
            </a:br>
            <a:r>
              <a:rPr lang="en-US" dirty="0"/>
              <a:t>in Buildings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E4FF3-3A69-4F9F-8874-7E5B4A91BBF9}"/>
              </a:ext>
            </a:extLst>
          </p:cNvPr>
          <p:cNvSpPr txBox="1"/>
          <p:nvPr/>
        </p:nvSpPr>
        <p:spPr>
          <a:xfrm>
            <a:off x="697118" y="1158317"/>
            <a:ext cx="46236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Customer Demands</a:t>
            </a:r>
          </a:p>
          <a:p>
            <a:r>
              <a:rPr lang="en-US" sz="2800" dirty="0">
                <a:solidFill>
                  <a:schemeClr val="tx2"/>
                </a:solidFill>
              </a:rPr>
              <a:t>-decreased costs</a:t>
            </a:r>
          </a:p>
          <a:p>
            <a:r>
              <a:rPr lang="en-US" sz="2800" dirty="0">
                <a:solidFill>
                  <a:schemeClr val="tx2"/>
                </a:solidFill>
              </a:rPr>
              <a:t>-conditioning monitoring equipment</a:t>
            </a:r>
          </a:p>
          <a:p>
            <a:r>
              <a:rPr lang="en-US" sz="2800" dirty="0">
                <a:solidFill>
                  <a:schemeClr val="tx2"/>
                </a:solidFill>
              </a:rPr>
              <a:t>-ROI, process improvement?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Technology Evolution</a:t>
            </a:r>
          </a:p>
          <a:p>
            <a:r>
              <a:rPr lang="en-US" sz="2800" dirty="0">
                <a:solidFill>
                  <a:schemeClr val="tx2"/>
                </a:solidFill>
              </a:rPr>
              <a:t>-5G</a:t>
            </a:r>
          </a:p>
          <a:p>
            <a:r>
              <a:rPr lang="en-US" sz="2800" dirty="0">
                <a:solidFill>
                  <a:schemeClr val="tx2"/>
                </a:solidFill>
              </a:rPr>
              <a:t>-IoT + cloud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-integrating data sets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5782B-C659-4B2F-8DEC-D1E0D5D9E27E}"/>
              </a:ext>
            </a:extLst>
          </p:cNvPr>
          <p:cNvSpPr txBox="1"/>
          <p:nvPr/>
        </p:nvSpPr>
        <p:spPr>
          <a:xfrm>
            <a:off x="5727220" y="1158317"/>
            <a:ext cx="5919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Competitor Positioning</a:t>
            </a:r>
          </a:p>
          <a:p>
            <a:r>
              <a:rPr lang="en-US" sz="2800" dirty="0">
                <a:solidFill>
                  <a:schemeClr val="tx2"/>
                </a:solidFill>
              </a:rPr>
              <a:t>-”comprehensive” PM a ways off </a:t>
            </a:r>
          </a:p>
          <a:p>
            <a:r>
              <a:rPr lang="en-US" sz="2800" dirty="0">
                <a:solidFill>
                  <a:schemeClr val="tx2"/>
                </a:solidFill>
              </a:rPr>
              <a:t>-startups and establish players </a:t>
            </a:r>
          </a:p>
          <a:p>
            <a:r>
              <a:rPr lang="en-US" sz="2800" dirty="0">
                <a:solidFill>
                  <a:schemeClr val="tx2"/>
                </a:solidFill>
              </a:rPr>
              <a:t>-business models from other sectors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Socioeconomic Aspects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-personnel hard to find</a:t>
            </a:r>
          </a:p>
          <a:p>
            <a:r>
              <a:rPr lang="en-US" sz="2800" dirty="0">
                <a:solidFill>
                  <a:schemeClr val="tx2"/>
                </a:solidFill>
              </a:rPr>
              <a:t>-standards/legislation</a:t>
            </a:r>
          </a:p>
          <a:p>
            <a:r>
              <a:rPr lang="en-US" sz="2800" dirty="0">
                <a:solidFill>
                  <a:schemeClr val="tx2"/>
                </a:solidFill>
              </a:rPr>
              <a:t>-the pandemic</a:t>
            </a:r>
          </a:p>
        </p:txBody>
      </p:sp>
    </p:spTree>
    <p:extLst>
      <p:ext uri="{BB962C8B-B14F-4D97-AF65-F5344CB8AC3E}">
        <p14:creationId xmlns:p14="http://schemas.microsoft.com/office/powerpoint/2010/main" val="363398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69" y="84278"/>
            <a:ext cx="9881103" cy="447675"/>
          </a:xfrm>
        </p:spPr>
        <p:txBody>
          <a:bodyPr/>
          <a:lstStyle/>
          <a:p>
            <a:r>
              <a:rPr lang="en-US" dirty="0"/>
              <a:t>Predictive Maintenance Provides Timeframe Estimates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A0AAD1-666E-40D1-9088-353AB048E874}"/>
              </a:ext>
            </a:extLst>
          </p:cNvPr>
          <p:cNvGrpSpPr/>
          <p:nvPr/>
        </p:nvGrpSpPr>
        <p:grpSpPr>
          <a:xfrm>
            <a:off x="1054112" y="1603425"/>
            <a:ext cx="10083776" cy="3958357"/>
            <a:chOff x="1033990" y="1823438"/>
            <a:chExt cx="10083776" cy="41656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B95E037-4EBB-4CD6-9944-C469A8A9F3A3}"/>
                </a:ext>
              </a:extLst>
            </p:cNvPr>
            <p:cNvGrpSpPr/>
            <p:nvPr/>
          </p:nvGrpSpPr>
          <p:grpSpPr>
            <a:xfrm>
              <a:off x="1033990" y="1823438"/>
              <a:ext cx="10083776" cy="4165600"/>
              <a:chOff x="1453415" y="2032000"/>
              <a:chExt cx="9095509" cy="4165600"/>
            </a:xfrm>
          </p:grpSpPr>
          <p:sp>
            <p:nvSpPr>
              <p:cNvPr id="14" name="Triangle 12">
                <a:extLst>
                  <a:ext uri="{FF2B5EF4-FFF2-40B4-BE49-F238E27FC236}">
                    <a16:creationId xmlns:a16="http://schemas.microsoft.com/office/drawing/2014/main" id="{384C6BC7-C4E6-4D0C-B0D5-D249FFAA8FF6}"/>
                  </a:ext>
                </a:extLst>
              </p:cNvPr>
              <p:cNvSpPr/>
              <p:nvPr/>
            </p:nvSpPr>
            <p:spPr>
              <a:xfrm>
                <a:off x="1453415" y="2032000"/>
                <a:ext cx="4229653" cy="4165600"/>
              </a:xfrm>
              <a:prstGeom prst="triangl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77AAECF-EA1C-4F0B-909A-F64B7D1C0E52}"/>
                  </a:ext>
                </a:extLst>
              </p:cNvPr>
              <p:cNvGrpSpPr/>
              <p:nvPr/>
            </p:nvGrpSpPr>
            <p:grpSpPr>
              <a:xfrm>
                <a:off x="3568241" y="2339799"/>
                <a:ext cx="6980683" cy="736850"/>
                <a:chOff x="4862979" y="383721"/>
                <a:chExt cx="6980683" cy="736850"/>
              </a:xfrm>
            </p:grpSpPr>
            <p:sp>
              <p:nvSpPr>
                <p:cNvPr id="25" name="Rounded Rectangle 23">
                  <a:extLst>
                    <a:ext uri="{FF2B5EF4-FFF2-40B4-BE49-F238E27FC236}">
                      <a16:creationId xmlns:a16="http://schemas.microsoft.com/office/drawing/2014/main" id="{4EB546AD-EB6A-401C-AB39-80285394A7FE}"/>
                    </a:ext>
                  </a:extLst>
                </p:cNvPr>
                <p:cNvSpPr/>
                <p:nvPr/>
              </p:nvSpPr>
              <p:spPr>
                <a:xfrm>
                  <a:off x="4862979" y="383721"/>
                  <a:ext cx="6980683" cy="73685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6" name="Rounded Rectangle 4">
                  <a:extLst>
                    <a:ext uri="{FF2B5EF4-FFF2-40B4-BE49-F238E27FC236}">
                      <a16:creationId xmlns:a16="http://schemas.microsoft.com/office/drawing/2014/main" id="{FA310141-F5F5-407E-B900-533AFA762B56}"/>
                    </a:ext>
                  </a:extLst>
                </p:cNvPr>
                <p:cNvSpPr txBox="1"/>
                <p:nvPr/>
              </p:nvSpPr>
              <p:spPr>
                <a:xfrm>
                  <a:off x="4898949" y="419691"/>
                  <a:ext cx="6638917" cy="6649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marL="573088" lvl="0" algn="l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000" b="1" kern="1200">
                      <a:solidFill>
                        <a:schemeClr val="tx2"/>
                      </a:solidFill>
                    </a:rPr>
                    <a:t>Predictive:</a:t>
                  </a:r>
                  <a:r>
                    <a:rPr lang="en-US" sz="2000" b="1" kern="1200"/>
                    <a:t>  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4C0E63C-7418-49AC-A41D-18F1665D4188}"/>
                  </a:ext>
                </a:extLst>
              </p:cNvPr>
              <p:cNvGrpSpPr/>
              <p:nvPr/>
            </p:nvGrpSpPr>
            <p:grpSpPr>
              <a:xfrm>
                <a:off x="3568240" y="3315505"/>
                <a:ext cx="6980683" cy="736850"/>
                <a:chOff x="4862979" y="383721"/>
                <a:chExt cx="6980683" cy="736850"/>
              </a:xfrm>
            </p:grpSpPr>
            <p:sp>
              <p:nvSpPr>
                <p:cNvPr id="23" name="Rounded Rectangle 21">
                  <a:extLst>
                    <a:ext uri="{FF2B5EF4-FFF2-40B4-BE49-F238E27FC236}">
                      <a16:creationId xmlns:a16="http://schemas.microsoft.com/office/drawing/2014/main" id="{B58644B3-F7E1-49CA-9C46-A032C52DF1B5}"/>
                    </a:ext>
                  </a:extLst>
                </p:cNvPr>
                <p:cNvSpPr/>
                <p:nvPr/>
              </p:nvSpPr>
              <p:spPr>
                <a:xfrm>
                  <a:off x="4862979" y="383721"/>
                  <a:ext cx="6980683" cy="73685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4" name="Rounded Rectangle 4">
                  <a:extLst>
                    <a:ext uri="{FF2B5EF4-FFF2-40B4-BE49-F238E27FC236}">
                      <a16:creationId xmlns:a16="http://schemas.microsoft.com/office/drawing/2014/main" id="{94E9ADCF-27D9-4C0C-BE2A-AAA627682F02}"/>
                    </a:ext>
                  </a:extLst>
                </p:cNvPr>
                <p:cNvSpPr txBox="1"/>
                <p:nvPr/>
              </p:nvSpPr>
              <p:spPr>
                <a:xfrm>
                  <a:off x="4898949" y="419691"/>
                  <a:ext cx="6908743" cy="6649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marL="573088" lvl="0" algn="l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000" b="1" kern="1200">
                      <a:solidFill>
                        <a:schemeClr val="tx2"/>
                      </a:solidFill>
                    </a:rPr>
                    <a:t>Conditional: 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995CA23-872A-45A6-AF23-5758166B3EBB}"/>
                  </a:ext>
                </a:extLst>
              </p:cNvPr>
              <p:cNvGrpSpPr/>
              <p:nvPr/>
            </p:nvGrpSpPr>
            <p:grpSpPr>
              <a:xfrm>
                <a:off x="3568240" y="4295849"/>
                <a:ext cx="6980683" cy="736850"/>
                <a:chOff x="4862979" y="383721"/>
                <a:chExt cx="6980683" cy="736850"/>
              </a:xfrm>
            </p:grpSpPr>
            <p:sp>
              <p:nvSpPr>
                <p:cNvPr id="21" name="Rounded Rectangle 19">
                  <a:extLst>
                    <a:ext uri="{FF2B5EF4-FFF2-40B4-BE49-F238E27FC236}">
                      <a16:creationId xmlns:a16="http://schemas.microsoft.com/office/drawing/2014/main" id="{55C4064E-FF02-424A-A275-276738A6CDF9}"/>
                    </a:ext>
                  </a:extLst>
                </p:cNvPr>
                <p:cNvSpPr/>
                <p:nvPr/>
              </p:nvSpPr>
              <p:spPr>
                <a:xfrm>
                  <a:off x="4862979" y="383721"/>
                  <a:ext cx="6980683" cy="73685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2" name="Rounded Rectangle 4">
                  <a:extLst>
                    <a:ext uri="{FF2B5EF4-FFF2-40B4-BE49-F238E27FC236}">
                      <a16:creationId xmlns:a16="http://schemas.microsoft.com/office/drawing/2014/main" id="{BD43CB44-9F0A-44F6-B471-63BBCEC89996}"/>
                    </a:ext>
                  </a:extLst>
                </p:cNvPr>
                <p:cNvSpPr txBox="1"/>
                <p:nvPr/>
              </p:nvSpPr>
              <p:spPr>
                <a:xfrm>
                  <a:off x="4898949" y="419691"/>
                  <a:ext cx="6908743" cy="6649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marL="573088" lvl="0" algn="l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000" b="1" kern="1200">
                      <a:solidFill>
                        <a:schemeClr val="tx2"/>
                      </a:solidFill>
                    </a:rPr>
                    <a:t>Preventative: </a:t>
                  </a:r>
                  <a:endParaRPr lang="en-US" sz="2000" b="1" kern="1200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FD3BB1D-3888-4F1E-9BA5-186F5B8CCED3}"/>
                  </a:ext>
                </a:extLst>
              </p:cNvPr>
              <p:cNvGrpSpPr/>
              <p:nvPr/>
            </p:nvGrpSpPr>
            <p:grpSpPr>
              <a:xfrm>
                <a:off x="3568239" y="5271555"/>
                <a:ext cx="6980683" cy="736850"/>
                <a:chOff x="4862979" y="383721"/>
                <a:chExt cx="6980683" cy="736850"/>
              </a:xfrm>
            </p:grpSpPr>
            <p:sp>
              <p:nvSpPr>
                <p:cNvPr id="19" name="Rounded Rectangle 17">
                  <a:extLst>
                    <a:ext uri="{FF2B5EF4-FFF2-40B4-BE49-F238E27FC236}">
                      <a16:creationId xmlns:a16="http://schemas.microsoft.com/office/drawing/2014/main" id="{30148249-072C-4F28-90C1-C07A5198B501}"/>
                    </a:ext>
                  </a:extLst>
                </p:cNvPr>
                <p:cNvSpPr/>
                <p:nvPr/>
              </p:nvSpPr>
              <p:spPr>
                <a:xfrm>
                  <a:off x="4862979" y="383721"/>
                  <a:ext cx="6980683" cy="73685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0" name="Rounded Rectangle 4">
                  <a:extLst>
                    <a:ext uri="{FF2B5EF4-FFF2-40B4-BE49-F238E27FC236}">
                      <a16:creationId xmlns:a16="http://schemas.microsoft.com/office/drawing/2014/main" id="{9D2E815D-3094-4289-AD0B-376D6AC0428A}"/>
                    </a:ext>
                  </a:extLst>
                </p:cNvPr>
                <p:cNvSpPr txBox="1"/>
                <p:nvPr/>
              </p:nvSpPr>
              <p:spPr>
                <a:xfrm>
                  <a:off x="4898949" y="419691"/>
                  <a:ext cx="6908743" cy="6649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1440" tIns="91440" rIns="91440" bIns="91440" numCol="1" spcCol="1270" anchor="ctr" anchorCtr="0">
                  <a:noAutofit/>
                </a:bodyPr>
                <a:lstStyle/>
                <a:p>
                  <a:pPr marL="573088" lvl="0" algn="l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000" b="1" kern="1200">
                      <a:solidFill>
                        <a:schemeClr val="tx2"/>
                      </a:solidFill>
                    </a:rPr>
                    <a:t>Reactive: </a:t>
                  </a: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D38527-26F4-46DF-8D7B-D68837F7404B}"/>
                </a:ext>
              </a:extLst>
            </p:cNvPr>
            <p:cNvSpPr txBox="1"/>
            <p:nvPr/>
          </p:nvSpPr>
          <p:spPr>
            <a:xfrm>
              <a:off x="5720865" y="2255621"/>
              <a:ext cx="5357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>
                  <a:solidFill>
                    <a:schemeClr val="tx2"/>
                  </a:solidFill>
                </a:rPr>
                <a:t>ML-driven maintenance technique that leverages condition monitoring data </a:t>
              </a:r>
              <a:r>
                <a:rPr lang="en-US" sz="1400" b="1"/>
                <a:t>to estimate when maintenance should be performed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055FD6-A99B-4BF0-A167-41CFF6F0EDEB}"/>
                </a:ext>
              </a:extLst>
            </p:cNvPr>
            <p:cNvSpPr txBox="1"/>
            <p:nvPr/>
          </p:nvSpPr>
          <p:spPr>
            <a:xfrm>
              <a:off x="5720866" y="4194102"/>
              <a:ext cx="5207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>
                  <a:solidFill>
                    <a:schemeClr val="tx2"/>
                  </a:solidFill>
                </a:rPr>
                <a:t>A strategy that relies on a consistent </a:t>
              </a:r>
              <a:r>
                <a:rPr lang="en-US" sz="1400" b="1"/>
                <a:t>periodic maintenance </a:t>
              </a:r>
              <a:r>
                <a:rPr lang="en-US" sz="1400">
                  <a:solidFill>
                    <a:schemeClr val="tx2"/>
                  </a:solidFill>
                </a:rPr>
                <a:t>of equipment and systems</a:t>
              </a:r>
              <a:endParaRPr lang="en-US" sz="1100">
                <a:solidFill>
                  <a:schemeClr val="tx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44BA96-B785-4982-962D-7ADC19467F29}"/>
                </a:ext>
              </a:extLst>
            </p:cNvPr>
            <p:cNvSpPr txBox="1"/>
            <p:nvPr/>
          </p:nvSpPr>
          <p:spPr>
            <a:xfrm>
              <a:off x="5723213" y="3200693"/>
              <a:ext cx="5234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>
                  <a:solidFill>
                    <a:schemeClr val="tx2"/>
                  </a:solidFill>
                </a:rPr>
                <a:t>Rules &amp; Logic-based technique that </a:t>
              </a:r>
              <a:r>
                <a:rPr lang="en-US" sz="1400" b="1"/>
                <a:t>alerts users </a:t>
              </a:r>
              <a:r>
                <a:rPr lang="en-US" sz="1400">
                  <a:solidFill>
                    <a:schemeClr val="tx2"/>
                  </a:solidFill>
                </a:rPr>
                <a:t>when a condition measurement is outside its acceptable range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771A18-3D7A-43F6-9FA3-664589F4ABC6}"/>
                </a:ext>
              </a:extLst>
            </p:cNvPr>
            <p:cNvSpPr txBox="1"/>
            <p:nvPr/>
          </p:nvSpPr>
          <p:spPr>
            <a:xfrm>
              <a:off x="5715084" y="5167035"/>
              <a:ext cx="5207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>
                  <a:solidFill>
                    <a:schemeClr val="tx2"/>
                  </a:solidFill>
                </a:rPr>
                <a:t>Maintenance is only scheduled and </a:t>
              </a:r>
              <a:r>
                <a:rPr lang="en-US" sz="1400" b="1"/>
                <a:t>conducted after system failure occurs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23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69" y="84278"/>
            <a:ext cx="9881103" cy="447675"/>
          </a:xfrm>
        </p:spPr>
        <p:txBody>
          <a:bodyPr/>
          <a:lstStyle/>
          <a:p>
            <a:r>
              <a:rPr lang="en-US" dirty="0"/>
              <a:t>Conditioning Maintenance as a Base for Predictive Capabilities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AC097-7A96-4CC9-B290-47C91AFEBE2C}"/>
              </a:ext>
            </a:extLst>
          </p:cNvPr>
          <p:cNvSpPr txBox="1"/>
          <p:nvPr/>
        </p:nvSpPr>
        <p:spPr>
          <a:xfrm>
            <a:off x="794173" y="997070"/>
            <a:ext cx="96379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tx2"/>
                </a:solidFill>
              </a:rPr>
              <a:t>Other Value-Added Application Services</a:t>
            </a:r>
            <a:br>
              <a:rPr lang="en-US" sz="2500" dirty="0">
                <a:solidFill>
                  <a:schemeClr val="tx2"/>
                </a:solidFill>
              </a:rPr>
            </a:br>
            <a:r>
              <a:rPr lang="en-US" sz="2500" dirty="0">
                <a:solidFill>
                  <a:schemeClr val="tx2"/>
                </a:solidFill>
              </a:rPr>
              <a:t>Data Visualization / Interface</a:t>
            </a:r>
          </a:p>
          <a:p>
            <a:r>
              <a:rPr lang="en-US" sz="2500" dirty="0">
                <a:solidFill>
                  <a:schemeClr val="tx2"/>
                </a:solidFill>
              </a:rPr>
              <a:t>Diagnostics</a:t>
            </a:r>
          </a:p>
          <a:p>
            <a:r>
              <a:rPr lang="en-US" sz="2500" dirty="0">
                <a:solidFill>
                  <a:schemeClr val="tx2"/>
                </a:solidFill>
              </a:rPr>
              <a:t>Location &amp; Tracking</a:t>
            </a:r>
          </a:p>
          <a:p>
            <a:r>
              <a:rPr lang="en-US" sz="2500" dirty="0">
                <a:solidFill>
                  <a:schemeClr val="tx2"/>
                </a:solidFill>
              </a:rPr>
              <a:t>Monitoring</a:t>
            </a:r>
          </a:p>
          <a:p>
            <a:r>
              <a:rPr lang="en-US" sz="2500" dirty="0">
                <a:solidFill>
                  <a:schemeClr val="tx2"/>
                </a:solidFill>
              </a:rPr>
              <a:t>Device Management &amp; Connectivity</a:t>
            </a:r>
          </a:p>
          <a:p>
            <a:r>
              <a:rPr lang="en-US" sz="2500" dirty="0">
                <a:solidFill>
                  <a:schemeClr val="tx2"/>
                </a:solidFill>
              </a:rPr>
              <a:t>Cloud Infrastructure</a:t>
            </a:r>
          </a:p>
          <a:p>
            <a:r>
              <a:rPr lang="en-US" sz="2500" dirty="0">
                <a:solidFill>
                  <a:schemeClr val="tx2"/>
                </a:solidFill>
              </a:rPr>
              <a:t>Sensor and Communications Package, Data Gateway</a:t>
            </a:r>
          </a:p>
        </p:txBody>
      </p:sp>
    </p:spTree>
    <p:extLst>
      <p:ext uri="{BB962C8B-B14F-4D97-AF65-F5344CB8AC3E}">
        <p14:creationId xmlns:p14="http://schemas.microsoft.com/office/powerpoint/2010/main" val="239140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2526-B536-4C4D-986B-A5582A02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69" y="84278"/>
            <a:ext cx="9881103" cy="447675"/>
          </a:xfrm>
        </p:spPr>
        <p:txBody>
          <a:bodyPr/>
          <a:lstStyle/>
          <a:p>
            <a:r>
              <a:rPr lang="en-US" dirty="0"/>
              <a:t>Condition Monitoring as a Base for Predictive Capabilities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05C7-B9D3-9847-BCBC-E301ED14A7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2021, Continental Automated Buildings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D2EF-6BB9-794D-9AB7-DE0006609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7C8BC-DAE7-4D89-B0A8-DF5E050D9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466850"/>
            <a:ext cx="117919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42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NZgAf_i02omFLt7w4t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NZgAf_i02omFLt7w4tRQ"/>
</p:tagLst>
</file>

<file path=ppt/theme/theme1.xml><?xml version="1.0" encoding="utf-8"?>
<a:theme xmlns:a="http://schemas.openxmlformats.org/drawingml/2006/main" name="CABA Presentation 1">
  <a:themeElements>
    <a:clrScheme name="CABA Presentation">
      <a:dk1>
        <a:srgbClr val="E83E1D"/>
      </a:dk1>
      <a:lt1>
        <a:srgbClr val="FFFFFF"/>
      </a:lt1>
      <a:dk2>
        <a:srgbClr val="464646"/>
      </a:dk2>
      <a:lt2>
        <a:srgbClr val="D7D7D7"/>
      </a:lt2>
      <a:accent1>
        <a:srgbClr val="009DF7"/>
      </a:accent1>
      <a:accent2>
        <a:srgbClr val="7A7A7A"/>
      </a:accent2>
      <a:accent3>
        <a:srgbClr val="F49200"/>
      </a:accent3>
      <a:accent4>
        <a:srgbClr val="2BAC3A"/>
      </a:accent4>
      <a:accent5>
        <a:srgbClr val="FFED00"/>
      </a:accent5>
      <a:accent6>
        <a:srgbClr val="912583"/>
      </a:accent6>
      <a:hlink>
        <a:srgbClr val="009DF7"/>
      </a:hlink>
      <a:folHlink>
        <a:srgbClr val="7A7A7A"/>
      </a:folHlink>
    </a:clrScheme>
    <a:fontScheme name="Scenariio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CABA 30th Template" id="{915BEC08-B4FF-D349-8630-CAA42A2A9150}" vid="{0BA65574-4E91-964F-BA71-EC34B9A601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s xmlns="4272a235-a3ab-41a2-bd99-642fabe371f3">
      <Url xsi:nil="true"/>
      <Description xsi:nil="true"/>
    </Cat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F17BD5B1621946AA0F7F879BA29A3D" ma:contentTypeVersion="14" ma:contentTypeDescription="Create a new document." ma:contentTypeScope="" ma:versionID="d6e3eb5eea0b482a20b54b8ccef2b51e">
  <xsd:schema xmlns:xsd="http://www.w3.org/2001/XMLSchema" xmlns:xs="http://www.w3.org/2001/XMLSchema" xmlns:p="http://schemas.microsoft.com/office/2006/metadata/properties" xmlns:ns2="4272a235-a3ab-41a2-bd99-642fabe371f3" xmlns:ns3="f96c954a-66fd-46ee-b1b9-efad2c9ad975" targetNamespace="http://schemas.microsoft.com/office/2006/metadata/properties" ma:root="true" ma:fieldsID="f8321c1640e85ca792b13a42ee304186" ns2:_="" ns3:_="">
    <xsd:import namespace="4272a235-a3ab-41a2-bd99-642fabe371f3"/>
    <xsd:import namespace="f96c954a-66fd-46ee-b1b9-efad2c9ad9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Cat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2a235-a3ab-41a2-bd99-642fabe371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Cats" ma:index="15" nillable="true" ma:displayName="Cats" ma:format="Image" ma:internalName="Cat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c954a-66fd-46ee-b1b9-efad2c9ad97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73DCAD-01DE-4C40-8A31-E53D32A0CDF7}">
  <ds:schemaRefs>
    <ds:schemaRef ds:uri="http://schemas.microsoft.com/office/2006/metadata/properties"/>
    <ds:schemaRef ds:uri="http://www.w3.org/2000/xmlns/"/>
    <ds:schemaRef ds:uri="4272a235-a3ab-41a2-bd99-642fabe371f3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F7DB68-CC40-406E-9A1E-F99F08E1E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EA8E66-5D3D-41E0-B6BE-20A6AD2CB87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272a235-a3ab-41a2-bd99-642fabe371f3"/>
    <ds:schemaRef ds:uri="f96c954a-66fd-46ee-b1b9-efad2c9ad97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1414</Words>
  <Application>Microsoft Office PowerPoint</Application>
  <PresentationFormat>Widescreen</PresentationFormat>
  <Paragraphs>321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Encode Sans Semi Condensed Blac</vt:lpstr>
      <vt:lpstr>Montserrat</vt:lpstr>
      <vt:lpstr>Montserrat Light</vt:lpstr>
      <vt:lpstr>Myriad Pro</vt:lpstr>
      <vt:lpstr>Open Sans Light</vt:lpstr>
      <vt:lpstr>CABA Presentation 1</vt:lpstr>
      <vt:lpstr>Smart Building Management and the Rise of Predictive Maintenance</vt:lpstr>
      <vt:lpstr>About CABA </vt:lpstr>
      <vt:lpstr>CABA Board of Directors </vt:lpstr>
      <vt:lpstr>About Harbor Research</vt:lpstr>
      <vt:lpstr>Proposed Research Questions and Topics</vt:lpstr>
      <vt:lpstr>Trends &amp; Forces Driving Predictive Maintenance  in Buildings</vt:lpstr>
      <vt:lpstr>Predictive Maintenance Provides Timeframe Estimates</vt:lpstr>
      <vt:lpstr>Conditioning Maintenance as a Base for Predictive Capabilities</vt:lpstr>
      <vt:lpstr>Condition Monitoring as a Base for Predictive Capabilities</vt:lpstr>
      <vt:lpstr>Conditioning Monitoring as a Base for Predictive Capabilities</vt:lpstr>
      <vt:lpstr>Predictive Maintenance Overview</vt:lpstr>
      <vt:lpstr>AI is Progressing from Supervised to Unsupervised</vt:lpstr>
      <vt:lpstr>AI is Progressing from Supervised to Unsupervised</vt:lpstr>
      <vt:lpstr>Simple, Compound &amp; Complex Digital Twins</vt:lpstr>
      <vt:lpstr>Various Building Models Shaping the Buildings Segment</vt:lpstr>
      <vt:lpstr>Top Hurdles to Overcome with Prospective Building Clients</vt:lpstr>
      <vt:lpstr>Critical Ecosystem &amp; Partnership-Related Hurdles</vt:lpstr>
      <vt:lpstr>Top Takeaways</vt:lpstr>
      <vt:lpstr>The Current Ecosystem – AI and PM </vt:lpstr>
      <vt:lpstr>The Current Ecosystem – Building Automation </vt:lpstr>
      <vt:lpstr>Survey Results – Final Respondent Demographics</vt:lpstr>
      <vt:lpstr>Primary Research – Final Interview Participants</vt:lpstr>
      <vt:lpstr>Research Design – Key Pillars</vt:lpstr>
      <vt:lpstr>Research Design – Distribution of Buildings Types</vt:lpstr>
      <vt:lpstr>Funder 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Landmark Research Report: Intelligent Buildings Energy Management Systems (IBEMS) Master Graphics List</dc:title>
  <dc:creator>Michael Levy</dc:creator>
  <cp:lastModifiedBy>Conrad McCallum</cp:lastModifiedBy>
  <cp:revision>12</cp:revision>
  <dcterms:created xsi:type="dcterms:W3CDTF">2020-08-27T17:31:33Z</dcterms:created>
  <dcterms:modified xsi:type="dcterms:W3CDTF">2021-12-07T21:22:20Z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0x01010046F17BD5B1621946AA0F7F879BA29A3D</vt:lpwstr>
  </property>
</Properties>
</file>